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305" r:id="rId22"/>
    <p:sldId id="282" r:id="rId23"/>
    <p:sldId id="287" r:id="rId24"/>
    <p:sldId id="288" r:id="rId25"/>
    <p:sldId id="289" r:id="rId26"/>
    <p:sldId id="290" r:id="rId27"/>
    <p:sldId id="269" r:id="rId28"/>
    <p:sldId id="270" r:id="rId29"/>
    <p:sldId id="271" r:id="rId30"/>
    <p:sldId id="272" r:id="rId31"/>
    <p:sldId id="273" r:id="rId32"/>
    <p:sldId id="291" r:id="rId33"/>
    <p:sldId id="292" r:id="rId34"/>
    <p:sldId id="300" r:id="rId35"/>
    <p:sldId id="294" r:id="rId36"/>
    <p:sldId id="295" r:id="rId37"/>
    <p:sldId id="296" r:id="rId38"/>
    <p:sldId id="297" r:id="rId39"/>
    <p:sldId id="301" r:id="rId40"/>
    <p:sldId id="30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2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0F83EA-0C69-4F9D-8BB4-214BAD9C9090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8C403E-DF50-4DB5-B1B2-E3F958B70F1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ماشین ابزار: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ماشینی که بوسیله نیروی برقی که از الکتروموتور میگیرد و این نیرو با              استفاده از (تسمه و چرخ تسمه – چرخ دنده) به محور اصلی کار یا ابزار    برشی منتقل میگردد. و به آن حرکت دورنی و یا خطی میدهد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.</a:t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برای ایجاد شکل و فرم مورد نظر: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Nazanin" pitchFamily="2" charset="-78"/>
              </a:rPr>
              <a:t> 1- رنده های روتراشی.</a:t>
            </a:r>
            <a:br>
              <a:rPr lang="fa-IR" sz="36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Nazanin" pitchFamily="2" charset="-78"/>
              </a:rPr>
              <a:t> 2- رنده های فرم تراشی.</a:t>
            </a:r>
            <a:br>
              <a:rPr lang="fa-IR" sz="36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Nazanin" pitchFamily="2" charset="-78"/>
              </a:rPr>
              <a:t> 3- سنگ سمباده.</a:t>
            </a:r>
            <a:br>
              <a:rPr lang="fa-IR" sz="36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Nazanin" pitchFamily="2" charset="-78"/>
              </a:rPr>
              <a:t> 4- ابزارآلاتی که برای تغییر فرم استفاده میشود.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2286000"/>
            <a:ext cx="11430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7030A0"/>
                </a:solidFill>
                <a:cs typeface="B Nazanin" pitchFamily="2" charset="-78"/>
              </a:rPr>
              <a:t>برق - الکتروموتور</a:t>
            </a:r>
            <a:endParaRPr lang="en-US" b="1" dirty="0">
              <a:solidFill>
                <a:srgbClr val="7030A0"/>
              </a:solidFill>
              <a:cs typeface="B Nazanin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2286000"/>
            <a:ext cx="11430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7030A0"/>
                </a:solidFill>
                <a:cs typeface="B Nazanin" pitchFamily="2" charset="-78"/>
              </a:rPr>
              <a:t>تسمه – چرخ دنده</a:t>
            </a:r>
            <a:endParaRPr lang="en-US" b="1" dirty="0">
              <a:solidFill>
                <a:srgbClr val="7030A0"/>
              </a:solidFill>
              <a:cs typeface="B Nazanin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2286000"/>
            <a:ext cx="11430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7030A0"/>
                </a:solidFill>
                <a:cs typeface="B Nazanin" pitchFamily="2" charset="-78"/>
              </a:rPr>
              <a:t>محور اصلی – ابزار برش</a:t>
            </a:r>
            <a:endParaRPr lang="en-US" b="1" dirty="0">
              <a:solidFill>
                <a:srgbClr val="7030A0"/>
              </a:solidFill>
              <a:cs typeface="B Nazanin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6400" y="2209800"/>
            <a:ext cx="1295400" cy="76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7030A0"/>
                </a:solidFill>
                <a:cs typeface="B Nazanin" pitchFamily="2" charset="-78"/>
              </a:rPr>
              <a:t>حرکت خطی - دورانی</a:t>
            </a:r>
            <a:endParaRPr lang="en-US" b="1" dirty="0">
              <a:solidFill>
                <a:srgbClr val="7030A0"/>
              </a:solidFill>
              <a:cs typeface="B Nazani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7600" y="2286000"/>
            <a:ext cx="1295400" cy="685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rgbClr val="7030A0"/>
                </a:solidFill>
                <a:cs typeface="B Nazanin" pitchFamily="2" charset="-78"/>
              </a:rPr>
              <a:t>براده برداری</a:t>
            </a:r>
            <a:endParaRPr lang="en-US" b="1" dirty="0">
              <a:solidFill>
                <a:srgbClr val="7030A0"/>
              </a:solidFill>
              <a:cs typeface="B Nazanin" pitchFamily="2" charset="-78"/>
            </a:endParaRPr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>
            <a:off x="1295400" y="26289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48000" y="2667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781800" y="2590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648200" y="26670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000" dirty="0">
                <a:solidFill>
                  <a:srgbClr val="FFFF00"/>
                </a:solidFill>
                <a:cs typeface="B Titr" pitchFamily="2" charset="-78"/>
              </a:rPr>
              <a:t>فرآيند متالورژي پودر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: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  <a:sym typeface="Wingdings" pitchFamily="2" charset="2"/>
              </a:rPr>
              <a:t>(فرم دهی)</a:t>
            </a: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rgbClr val="FFFF00"/>
                </a:solidFill>
                <a:cs typeface="B Titr" pitchFamily="2" charset="-78"/>
              </a:rPr>
            </a:br>
            <a:endParaRPr lang="en-US" sz="36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00174"/>
            <a:ext cx="91440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</a:t>
            </a:r>
            <a:r>
              <a:rPr lang="fa-IR" sz="3000" dirty="0">
                <a:solidFill>
                  <a:srgbClr val="FFFF00"/>
                </a:solidFill>
                <a:cs typeface="B Titr" pitchFamily="2" charset="-78"/>
              </a:rPr>
              <a:t>فرآيند متالورژي پودر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: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  <a:sym typeface="Wingdings" pitchFamily="2" charset="2"/>
              </a:rPr>
              <a:t>(فرم دهی)</a:t>
            </a: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000" dirty="0">
                <a:solidFill>
                  <a:srgbClr val="FFFF00"/>
                </a:solidFill>
                <a:cs typeface="B Titr" pitchFamily="2" charset="-78"/>
              </a:rPr>
              <a:t>  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فرآيندی کشش عمیق، خمکاری، آهنگری:(تغيير شكل)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0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304" y="0"/>
            <a:ext cx="7854696" cy="685800"/>
          </a:xfrm>
        </p:spPr>
        <p:txBody>
          <a:bodyPr>
            <a:noAutofit/>
          </a:bodyPr>
          <a:lstStyle/>
          <a:p>
            <a:pPr rtl="1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 فرآيندی تراشکاری، فرزکاری و ...:(براده برداری)</a:t>
            </a: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endParaRPr lang="fa-I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458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352" y="0"/>
            <a:ext cx="7851648" cy="1828800"/>
          </a:xfrm>
        </p:spPr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FFFF00"/>
                </a:solidFill>
                <a:cs typeface="B Titr" pitchFamily="2" charset="-78"/>
              </a:rPr>
              <a:t>قسمتهای مختلف یک ماشین ابزار:</a:t>
            </a:r>
            <a:br>
              <a:rPr lang="fa-IR" sz="36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fa-IR" sz="3600" dirty="0">
              <a:solidFill>
                <a:srgbClr val="FFFF00"/>
              </a:solidFill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6444"/>
          <a:stretch>
            <a:fillRect/>
          </a:stretch>
        </p:blipFill>
        <p:spPr bwMode="auto">
          <a:xfrm>
            <a:off x="0" y="990600"/>
            <a:ext cx="9143999" cy="5836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676400"/>
          </a:xfrm>
        </p:spPr>
        <p:txBody>
          <a:bodyPr>
            <a:noAutofit/>
          </a:bodyPr>
          <a:lstStyle/>
          <a:p>
            <a:pPr rtl="1"/>
            <a:r>
              <a:rPr lang="en-US" sz="3200" dirty="0" smtClean="0">
                <a:solidFill>
                  <a:srgbClr val="FFFF00"/>
                </a:solidFill>
                <a:cs typeface="B Titr" pitchFamily="2" charset="-78"/>
              </a:rPr>
              <a:t>   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قوطی دستگاه (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Carriage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32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2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2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52600"/>
          </a:xfrm>
        </p:spPr>
        <p:txBody>
          <a:bodyPr>
            <a:normAutofit/>
          </a:bodyPr>
          <a:lstStyle/>
          <a:p>
            <a:pPr rtl="1"/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   کشوی لغزنده عرضی (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Cross</a:t>
            </a:r>
            <a:r>
              <a:rPr lang="en-US" sz="3200" dirty="0" smtClean="0">
                <a:solidFill>
                  <a:srgbClr val="FFFF00"/>
                </a:solidFill>
                <a:cs typeface="B Titr" pitchFamily="2" charset="-78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endParaRPr lang="en-US" sz="32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پیش دستگاه (</a:t>
            </a:r>
            <a:r>
              <a:rPr lang="en-US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Apron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187" t="5021" r="2671" b="2084"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191000"/>
          </a:xfrm>
        </p:spPr>
        <p:txBody>
          <a:bodyPr>
            <a:normAutofit/>
          </a:bodyPr>
          <a:lstStyle/>
          <a:p>
            <a:pPr rtl="1">
              <a:lnSpc>
                <a:spcPct val="150000"/>
              </a:lnSpc>
            </a:pP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علامت و مشخصه یک ماشین ابزار:</a:t>
            </a:r>
            <a:b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  1- بزرگترین طولی که بین پیش دستگاه و پس دستگاه قرار می گیرد</a:t>
            </a:r>
            <a:r>
              <a:rPr lang="en-US" sz="3200" dirty="0" smtClean="0">
                <a:solidFill>
                  <a:srgbClr val="FFFF00"/>
                </a:solidFill>
                <a:cs typeface="B Titr" pitchFamily="2" charset="-78"/>
              </a:rPr>
              <a:t> 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(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Maximum Distance Between Center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).</a:t>
            </a:r>
            <a:b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  2- بزرگترین قطری که در نظام نصب می شود (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Swing</a:t>
            </a: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).</a:t>
            </a:r>
            <a:b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rgbClr val="FFFF00"/>
                </a:solidFill>
                <a:cs typeface="B Titr" pitchFamily="2" charset="-78"/>
              </a:rPr>
              <a:t> </a:t>
            </a:r>
            <a:endParaRPr lang="en-US" sz="32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pPr rtl="1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ماشین های سری تراش (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Turret</a:t>
            </a:r>
            <a:r>
              <a:rPr lang="en-US" sz="2800" dirty="0" smtClean="0">
                <a:solidFill>
                  <a:srgbClr val="FFFF00"/>
                </a:solidFill>
                <a:cs typeface="B Titr" pitchFamily="2" charset="-78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Machine</a:t>
            </a:r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28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28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28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28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28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599"/>
            <a:ext cx="9144000" cy="586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طبقه بندی ماشینهای ابزار: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1- ماشینهای ابزاری که تولید براده میکنند.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برای قطعاتی که قبلاً یک فرآیند بر روی آنها انجام شده باشد. 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(ریخته گری – کوره کاری)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2- ماشینهایی که بدون براده کار میکنند.          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همانطور که از نام این ماشینها مشخص است، بدون براده میباشد.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 (قیچی کردن – متالورژی پودر)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3-  ماشینهای جدید با براده و یا بدون براده.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(</a:t>
            </a:r>
            <a:r>
              <a:rPr lang="en-US" sz="3200" dirty="0">
                <a:solidFill>
                  <a:schemeClr val="bg1"/>
                </a:solidFill>
                <a:cs typeface="B Nazanin" pitchFamily="2" charset="-78"/>
              </a:rPr>
              <a:t>EDM – ECM – LM - EBM</a:t>
            </a: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)</a:t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32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915400" cy="1828800"/>
          </a:xfrm>
        </p:spPr>
        <p:txBody>
          <a:bodyPr>
            <a:normAutofit fontScale="90000"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ماشین های نوع میله ای یا سنبه ای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Ram Type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1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362200"/>
            <a:ext cx="801519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447800" y="0"/>
            <a:ext cx="7696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نمونه ای از کلگی ماشین تراش در حین انجام عملیات: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>
            <a:no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ماشین های نوع زینی (</a:t>
            </a:r>
            <a:r>
              <a:rPr lang="en-US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Saddle Type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>
            <a:no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ماشین های سری تراش عمودی (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Twin-Spindle Vertical Turret Machine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17021" b="3314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5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85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385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2133600"/>
          </a:xfrm>
        </p:spPr>
        <p:txBody>
          <a:bodyPr>
            <a:noAutofit/>
          </a:bodyPr>
          <a:lstStyle/>
          <a:p>
            <a:pPr algn="r"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ماشین های تراش سوئیسی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Brown &amp; Sharp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 </a:t>
            </a:r>
            <a:r>
              <a:rPr lang="en-US" sz="3000" dirty="0" smtClean="0">
                <a:solidFill>
                  <a:schemeClr val="bg1"/>
                </a:solidFill>
                <a:cs typeface="B Titr" pitchFamily="2" charset="-78"/>
              </a:rPr>
              <a:t> </a:t>
            </a:r>
            <a:r>
              <a:rPr lang="en-US" sz="3000" dirty="0" smtClean="0">
                <a:solidFill>
                  <a:schemeClr val="bg1"/>
                </a:solidFill>
                <a:cs typeface="B Nazanin" pitchFamily="2" charset="-78"/>
              </a:rPr>
              <a:t> </a:t>
            </a:r>
            <a: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  <a:t>1-</a:t>
            </a:r>
            <a:r>
              <a:rPr lang="en-US" sz="3000" dirty="0" smtClean="0">
                <a:solidFill>
                  <a:schemeClr val="bg1"/>
                </a:solidFill>
                <a:cs typeface="B Nazanin" pitchFamily="2" charset="-78"/>
              </a:rPr>
              <a:t>  </a:t>
            </a:r>
            <a: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  <a:t>یک ماشین سری تراش کوچک.</a:t>
            </a:r>
            <a:r>
              <a:rPr lang="en-US" sz="3000" dirty="0" smtClean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en-US" sz="30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  <a:t>   2- دقت خوب.</a:t>
            </a:r>
            <a:b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  <a:t>   3- تمام حرکت ابزارگیرها </a:t>
            </a:r>
            <a:b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Nazanin" pitchFamily="2" charset="-78"/>
              </a:rPr>
              <a:t>   توسط بادامک انجام می شود.</a:t>
            </a:r>
            <a:endParaRPr lang="en-US" sz="3000" dirty="0">
              <a:solidFill>
                <a:schemeClr val="bg1"/>
              </a:solidFill>
              <a:cs typeface="B Nazanin" pitchFamily="2" charset="-7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441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1" y="3038475"/>
            <a:ext cx="47244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5562600"/>
            <a:ext cx="3352800" cy="1295400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bg1"/>
                </a:solidFill>
                <a:cs typeface="B Nazanin" pitchFamily="2" charset="-78"/>
              </a:rPr>
              <a:t>ماشین های پیچ تراش سوئیسی</a:t>
            </a:r>
          </a:p>
          <a:p>
            <a:pPr algn="ctr" rtl="1"/>
            <a:r>
              <a:rPr lang="fa-IR" b="1" dirty="0" smtClean="0">
                <a:solidFill>
                  <a:schemeClr val="bg1"/>
                </a:solidFill>
                <a:cs typeface="B Nazanin" pitchFamily="2" charset="-78"/>
              </a:rPr>
              <a:t>(</a:t>
            </a:r>
            <a:r>
              <a:rPr lang="en-US" b="1" dirty="0" smtClean="0">
                <a:solidFill>
                  <a:schemeClr val="bg1"/>
                </a:solidFill>
                <a:cs typeface="B Nazanin" pitchFamily="2" charset="-78"/>
              </a:rPr>
              <a:t>Swiss-Type Screw Machine </a:t>
            </a:r>
            <a:r>
              <a:rPr lang="fa-IR" b="1" dirty="0" smtClean="0">
                <a:solidFill>
                  <a:schemeClr val="bg1"/>
                </a:solidFill>
                <a:cs typeface="B Nazanin" pitchFamily="2" charset="-78"/>
              </a:rPr>
              <a:t>)</a:t>
            </a:r>
            <a:endParaRPr lang="en-US" b="1" dirty="0">
              <a:solidFill>
                <a:schemeClr val="bg1"/>
              </a:solidFill>
              <a:cs typeface="B Nazanin" pitchFamily="2" charset="-78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52800" y="5562600"/>
            <a:ext cx="1066800" cy="609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52800" y="6172200"/>
            <a:ext cx="1066800" cy="685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 سه نظام و چهار نظام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Chuck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Nazanin" pitchFamily="2" charset="-78"/>
              </a:rPr>
              <a:t>   1- نگه داشتن قطعه کار.</a:t>
            </a:r>
            <a:br>
              <a:rPr lang="fa-IR" sz="3000" dirty="0" smtClean="0">
                <a:solidFill>
                  <a:srgbClr val="FFFF00"/>
                </a:solidFill>
                <a:cs typeface="B Nazanin" pitchFamily="2" charset="-78"/>
              </a:rPr>
            </a:br>
            <a:endParaRPr lang="en-US" sz="3000" dirty="0">
              <a:solidFill>
                <a:srgbClr val="FFFF00"/>
              </a:solidFill>
              <a:cs typeface="B Nazanin" pitchFamily="2" charset="-7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2941" t="4687"/>
          <a:stretch>
            <a:fillRect/>
          </a:stretch>
        </p:blipFill>
        <p:spPr bwMode="auto">
          <a:xfrm>
            <a:off x="0" y="2590800"/>
            <a:ext cx="5105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113506" y="2781300"/>
            <a:ext cx="1905794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0"/>
            <a:ext cx="3733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sz="2400" b="1" dirty="0" smtClean="0">
                <a:solidFill>
                  <a:srgbClr val="FFC000"/>
                </a:solidFill>
                <a:cs typeface="B Nazanin" pitchFamily="2" charset="-78"/>
              </a:rPr>
              <a:t>1- سه فک – خود مرکز کننده.</a:t>
            </a:r>
          </a:p>
          <a:p>
            <a:pPr algn="r" rtl="1"/>
            <a:r>
              <a:rPr lang="fa-IR" sz="2400" b="1" dirty="0" smtClean="0">
                <a:solidFill>
                  <a:srgbClr val="FFC000"/>
                </a:solidFill>
                <a:cs typeface="B Nazanin" pitchFamily="2" charset="-78"/>
              </a:rPr>
              <a:t>2- برای قطعات گرد و شش وجهی.</a:t>
            </a:r>
            <a:endParaRPr lang="en-US" sz="2400" b="1" dirty="0">
              <a:solidFill>
                <a:srgbClr val="FFC000"/>
              </a:solidFill>
              <a:cs typeface="B Nazanin" pitchFamily="2" charset="-78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51563" y="3429000"/>
            <a:ext cx="16002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410200" y="2286000"/>
            <a:ext cx="3733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sz="2400" b="1" dirty="0" smtClean="0">
                <a:solidFill>
                  <a:srgbClr val="FFC000"/>
                </a:solidFill>
                <a:cs typeface="B Nazanin" pitchFamily="2" charset="-78"/>
              </a:rPr>
              <a:t>با توجه به اینکه هر کدام از فک ها به عنوان یک نظام عمل کرده و بنابراین برای نگه داشتن انواعی از قطعات بکار برده می شود.</a:t>
            </a:r>
            <a:endParaRPr lang="en-US" sz="2400" b="1" dirty="0">
              <a:solidFill>
                <a:srgbClr val="FFC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915400" cy="1828800"/>
          </a:xfrm>
        </p:spPr>
        <p:txBody>
          <a:bodyPr>
            <a:normAutofit fontScale="90000"/>
          </a:bodyPr>
          <a:lstStyle/>
          <a:p>
            <a:pPr rtl="1"/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دو نظام یا سه نظام وسط (</a:t>
            </a:r>
            <a:r>
              <a:rPr lang="en-US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Steady &amp; Follow Rest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90600"/>
            <a:ext cx="715758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>
              <a:lnSpc>
                <a:spcPct val="150000"/>
              </a:lnSpc>
            </a:pPr>
            <a:r>
              <a:rPr lang="fa-IR" sz="3300" dirty="0">
                <a:solidFill>
                  <a:srgbClr val="FFFF00"/>
                </a:solidFill>
                <a:cs typeface="B Titr" pitchFamily="2" charset="-78"/>
              </a:rPr>
              <a:t>  </a:t>
            </a:r>
            <a:r>
              <a:rPr lang="fa-IR" sz="3300" dirty="0" smtClean="0">
                <a:solidFill>
                  <a:srgbClr val="FFFF00"/>
                </a:solidFill>
                <a:cs typeface="B Titr" pitchFamily="2" charset="-78"/>
              </a:rPr>
              <a:t>فرآيند براده برداری:</a:t>
            </a: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1- </a:t>
            </a:r>
            <a:r>
              <a:rPr lang="fa-IR" sz="3100" i="1" u="sng" dirty="0" smtClean="0">
                <a:solidFill>
                  <a:srgbClr val="7030A0"/>
                </a:solidFill>
                <a:effectLst/>
                <a:cs typeface="B Nazanin" pitchFamily="2" charset="-78"/>
              </a:rPr>
              <a:t>مکانیکی</a:t>
            </a:r>
            <a:r>
              <a:rPr lang="fa-IR" sz="3100" dirty="0" smtClean="0">
                <a:solidFill>
                  <a:schemeClr val="bg1"/>
                </a:solidFill>
                <a:cs typeface="B Nazanin" pitchFamily="2" charset="-78"/>
              </a:rPr>
              <a:t>.  </a:t>
            </a: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بوسیله ابزاری که استحکام بیشتری نسبت به قطعه دارد.</a:t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  2- </a:t>
            </a:r>
            <a:r>
              <a:rPr lang="fa-IR" sz="3100" i="1" u="sng" dirty="0" smtClean="0">
                <a:solidFill>
                  <a:srgbClr val="7030A0"/>
                </a:solidFill>
                <a:effectLst/>
                <a:cs typeface="B Nazanin" pitchFamily="2" charset="-78"/>
              </a:rPr>
              <a:t>حرارتی</a:t>
            </a: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. انرژی حرارتی توسط یک منبع حرارتی تولید شده و باعث براده برداری میشود. </a:t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  3- </a:t>
            </a:r>
            <a:r>
              <a:rPr lang="fa-IR" sz="3100" i="1" u="sng" dirty="0" smtClean="0">
                <a:solidFill>
                  <a:srgbClr val="7030A0"/>
                </a:solidFill>
                <a:effectLst/>
                <a:cs typeface="B Nazanin" pitchFamily="2" charset="-78"/>
              </a:rPr>
              <a:t>الکتروشیمیایی</a:t>
            </a: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. واکنش شیمیایی بین اتم های ماده باعث تخریب پیوند اتمی بین مولکولها شده و عمل براده برداری صورت میگیرد.</a:t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  4- </a:t>
            </a:r>
            <a:r>
              <a:rPr lang="fa-IR" sz="3100" i="1" u="sng" dirty="0" smtClean="0">
                <a:solidFill>
                  <a:srgbClr val="7030A0"/>
                </a:solidFill>
                <a:effectLst/>
                <a:cs typeface="B Nazanin" pitchFamily="2" charset="-78"/>
              </a:rPr>
              <a:t>شیمیایی</a:t>
            </a:r>
            <a:r>
              <a:rPr lang="fa-IR" sz="2800" dirty="0" smtClean="0">
                <a:solidFill>
                  <a:srgbClr val="7030A0"/>
                </a:solidFill>
                <a:effectLst/>
                <a:cs typeface="B Nazanin" pitchFamily="2" charset="-78"/>
              </a:rPr>
              <a:t>. </a:t>
            </a: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واکنش شیمیایی باعث تخریب پیوند اتمی شده و باعث براده برداری میشود.</a:t>
            </a:r>
            <a:b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 </a:t>
            </a: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فرآيندهاي </a:t>
            </a: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>مکانیکی:</a:t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6825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فرآيندهاي </a:t>
            </a: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>مکانیکی:</a:t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نکات ایمنی در کارگاه: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1- تمام ماشینهای ابزار و الکتریکی قابل حمل 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Portable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باید رعایت شود.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2- فراگیری تمامی دستورالعملهای کار با ماشینهای ابزار (سنگ – فرز و ...)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3- استفاده از حفاظ برای ابزارهایی که حرکت دورانی دارند.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4- عدم استفاده از ابزارهای غیر ایمن و استاندارد (سوهان بدون دسته – چکش نامناسب – آچارهایی که لبه آنها پریده شده).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5- استفاده از لباس، عینک، کفش و دستکش ایمنی – (ماسک).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6- استفاده از برس مناسب جهت تمیزکاری ماشینهای ابزار.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7- استفاده نکردن از لباسهای گشاد و حلقه و جواهرات.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8- ترک نکردن ماشین در حال حرکت.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9- برداشتن آچار سه نظام از روی سه نظام ماشین.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10- خاموش کردن ماشین قبل از تمیزکاری.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11- مواردی را که نمیدانیم سوال کنیم.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فرآيندهاي </a:t>
            </a: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>مکانیکی:</a:t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3948"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/>
            <a:r>
              <a:rPr lang="fa-IR" sz="3300" dirty="0">
                <a:solidFill>
                  <a:srgbClr val="FFFF00"/>
                </a:solidFill>
                <a:cs typeface="B Titr" pitchFamily="2" charset="-78"/>
              </a:rPr>
              <a:t>  فرآيندهاي </a:t>
            </a:r>
            <a:r>
              <a:rPr lang="fa-IR" sz="3300" dirty="0" smtClean="0">
                <a:solidFill>
                  <a:srgbClr val="FFFF00"/>
                </a:solidFill>
                <a:cs typeface="B Titr" pitchFamily="2" charset="-78"/>
              </a:rPr>
              <a:t>مکانیکی:</a:t>
            </a: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1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</a:t>
            </a: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6224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rtl="1"/>
            <a:r>
              <a:rPr lang="fa-IR" dirty="0" smtClean="0"/>
              <a:t> </a:t>
            </a:r>
            <a:r>
              <a:rPr lang="fa-IR" dirty="0" smtClean="0">
                <a:solidFill>
                  <a:srgbClr val="FFFF00"/>
                </a:solidFill>
                <a:cs typeface="B Titr" pitchFamily="2" charset="-78"/>
              </a:rPr>
              <a:t>وظایف قسمتهای مهم یک ماشین تراش:</a:t>
            </a:r>
          </a:p>
          <a:p>
            <a:pPr rtl="1"/>
            <a:r>
              <a:rPr lang="fa-IR" dirty="0" smtClean="0"/>
              <a:t>  </a:t>
            </a:r>
            <a:r>
              <a:rPr lang="fa-IR" sz="2400" dirty="0" smtClean="0">
                <a:solidFill>
                  <a:srgbClr val="FFC000"/>
                </a:solidFill>
                <a:cs typeface="B Titr" pitchFamily="2" charset="-78"/>
              </a:rPr>
              <a:t>مرغک (پس دستگاه):</a:t>
            </a:r>
            <a:endParaRPr lang="fa-IR" dirty="0" smtClean="0">
              <a:solidFill>
                <a:srgbClr val="FFC000"/>
              </a:solidFill>
              <a:cs typeface="B Titr" pitchFamily="2" charset="-78"/>
            </a:endParaRP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1- به عنوان یک نگهدارنده برای قطعات بلند.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2- جهت مته کاری.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3- برقو کاری.</a:t>
            </a:r>
          </a:p>
          <a:p>
            <a:pPr rtl="1"/>
            <a:r>
              <a:rPr lang="fa-IR" dirty="0" smtClean="0"/>
              <a:t>  </a:t>
            </a:r>
            <a:r>
              <a:rPr lang="fa-IR" sz="2400" dirty="0" smtClean="0">
                <a:solidFill>
                  <a:srgbClr val="FFC000"/>
                </a:solidFill>
                <a:cs typeface="B Titr" pitchFamily="2" charset="-78"/>
              </a:rPr>
              <a:t>قسمت الکتروموتور، </a:t>
            </a:r>
            <a:r>
              <a:rPr lang="fa-IR" sz="2400" dirty="0" smtClean="0">
                <a:solidFill>
                  <a:srgbClr val="FFC000"/>
                </a:solidFill>
                <a:cs typeface="B Titr" pitchFamily="2" charset="-78"/>
              </a:rPr>
              <a:t>گیربگس(پیش دستگاه):</a:t>
            </a:r>
            <a:endParaRPr lang="fa-IR" dirty="0" smtClean="0">
              <a:solidFill>
                <a:srgbClr val="FFC000"/>
              </a:solidFill>
              <a:cs typeface="B Titr" pitchFamily="2" charset="-78"/>
            </a:endParaRP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1- تامین نیروی محرکه لازم جهت بکار افتادن دستگاه.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2- تامین دورهای مختلف جهت دوران اسپیندل (محور دستگاه).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3- تامین پیشروی ساپورتها.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4- ؟؟؟؟؟؟؟؟</a:t>
            </a:r>
          </a:p>
          <a:p>
            <a:pPr rtl="1"/>
            <a:r>
              <a:rPr lang="fa-IR" dirty="0" smtClean="0"/>
              <a:t>  </a:t>
            </a:r>
            <a:r>
              <a:rPr lang="fa-IR" sz="2400" dirty="0" smtClean="0">
                <a:solidFill>
                  <a:srgbClr val="FFC000"/>
                </a:solidFill>
                <a:cs typeface="B Titr" pitchFamily="2" charset="-78"/>
              </a:rPr>
              <a:t>سه نظام و اسپیندل:</a:t>
            </a:r>
            <a:endParaRPr lang="fa-IR" dirty="0" smtClean="0">
              <a:solidFill>
                <a:srgbClr val="FFC000"/>
              </a:solidFill>
              <a:cs typeface="B Titr" pitchFamily="2" charset="-78"/>
            </a:endParaRP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1- جهت نگه داشتن قطعه کار.</a:t>
            </a:r>
          </a:p>
          <a:p>
            <a:pPr rtl="1"/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  2- انتقال حرکت گردشی گیربکس به قطعه کار.</a:t>
            </a:r>
          </a:p>
          <a:p>
            <a:pPr rtl="1"/>
            <a:r>
              <a:rPr lang="fa-IR" dirty="0" smtClean="0"/>
              <a:t>  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2800" b="1" dirty="0" smtClean="0">
                <a:solidFill>
                  <a:srgbClr val="FFFF00"/>
                </a:solidFill>
                <a:cs typeface="B Titr" pitchFamily="2" charset="-78"/>
              </a:rPr>
              <a:t>   سرعت برشی در ماشین تراش(</a:t>
            </a:r>
            <a:r>
              <a:rPr lang="en-US" sz="2800" b="1" dirty="0" smtClean="0">
                <a:solidFill>
                  <a:srgbClr val="FFFF00"/>
                </a:solidFill>
                <a:cs typeface="B Titr" pitchFamily="2" charset="-78"/>
              </a:rPr>
              <a:t>Cutting Speed Formulas</a:t>
            </a:r>
            <a:r>
              <a:rPr lang="fa-IR" sz="2800" b="1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</a:p>
          <a:p>
            <a:pPr rtl="1"/>
            <a:endParaRPr lang="fa-IR" sz="2800" b="1" dirty="0" smtClean="0">
              <a:solidFill>
                <a:srgbClr val="FFFF00"/>
              </a:solidFill>
              <a:cs typeface="B Titr" pitchFamily="2" charset="-78"/>
            </a:endParaRPr>
          </a:p>
          <a:p>
            <a:pPr rtl="1"/>
            <a:endParaRPr lang="fa-IR" sz="2800" b="1" dirty="0" smtClean="0">
              <a:solidFill>
                <a:srgbClr val="FFFF00"/>
              </a:solidFill>
              <a:cs typeface="B Titr" pitchFamily="2" charset="-78"/>
            </a:endParaRPr>
          </a:p>
          <a:p>
            <a:pPr rtl="1"/>
            <a:endParaRPr lang="fa-IR" sz="2800" dirty="0" smtClean="0">
              <a:solidFill>
                <a:srgbClr val="FFFF00"/>
              </a:solidFill>
              <a:cs typeface="B Titr" pitchFamily="2" charset="-78"/>
            </a:endParaRPr>
          </a:p>
          <a:p>
            <a:pPr rtl="1"/>
            <a:endParaRPr lang="fa-IR" sz="2800" dirty="0" smtClean="0">
              <a:solidFill>
                <a:srgbClr val="FFFF00"/>
              </a:solidFill>
              <a:cs typeface="B Titr" pitchFamily="2" charset="-78"/>
            </a:endParaRPr>
          </a:p>
          <a:p>
            <a:pPr rtl="1"/>
            <a:endParaRPr lang="fa-IR" sz="2800" dirty="0" smtClean="0">
              <a:solidFill>
                <a:srgbClr val="FFFF00"/>
              </a:solidFill>
              <a:cs typeface="B Titr" pitchFamily="2" charset="-78"/>
            </a:endParaRPr>
          </a:p>
          <a:p>
            <a:pPr rtl="1"/>
            <a:endParaRPr lang="fa-IR" sz="25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  <a:p>
            <a:pPr rtl="1"/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که 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V</a:t>
            </a:r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سرعت برشی بر حسب فوت بر دقیقه در سیستم آمریکایی میباشد.</a:t>
            </a:r>
          </a:p>
          <a:p>
            <a:pPr rtl="1"/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در سیستم متریک، 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V</a:t>
            </a:r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بر حسب متر بر دقیقه میباشد.</a:t>
            </a:r>
          </a:p>
          <a:p>
            <a:pPr rtl="1"/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D</a:t>
            </a:r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قطر قطعه کار میباشد.</a:t>
            </a:r>
          </a:p>
          <a:p>
            <a:pPr rtl="1"/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در سایر فرآیندهای دیگر براده برداری (مته کاری، برقو کاری، فرزکاری و ...)، 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D</a:t>
            </a:r>
            <a:r>
              <a:rPr lang="fa-I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قطر ابزار برشی میباشد.</a:t>
            </a:r>
          </a:p>
          <a:p>
            <a:pPr rtl="1"/>
            <a:r>
              <a:rPr lang="fa-I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مثال: سرعت برشی برای یک قطعه در حال تراشکاری که دارای قطر 10میلیمترو سرعت دورانی 575 دور در دقیقه میباشد را محاسبه کنید.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0" y="762000"/>
            <a:ext cx="3581400" cy="2667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V=575*10*3.14/1000=18</a:t>
            </a:r>
          </a:p>
          <a:p>
            <a:pPr algn="ctr"/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10526" r="5263"/>
          <a:stretch>
            <a:fillRect/>
          </a:stretch>
        </p:blipFill>
        <p:spPr bwMode="auto">
          <a:xfrm>
            <a:off x="0" y="762000"/>
            <a:ext cx="2438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l="7869" r="8197"/>
          <a:stretch>
            <a:fillRect/>
          </a:stretch>
        </p:blipFill>
        <p:spPr bwMode="auto">
          <a:xfrm>
            <a:off x="2590800" y="761999"/>
            <a:ext cx="2590800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860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 عمق برش در تراشکاری: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038600"/>
            <a:ext cx="731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6705600" cy="319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ماشینهای اره  عمودی(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Sawing Machine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rtl="1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 ماشینهای اره افقی :</a:t>
            </a:r>
            <a:b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1"/>
            <a:ext cx="8839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ماشینهای مته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Drilling Machine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 ماشین مته رادیال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Radial Drilling Machine 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90600"/>
            <a:ext cx="9144000" cy="990600"/>
          </a:xfrm>
        </p:spPr>
        <p:txBody>
          <a:bodyPr>
            <a:normAutofit fontScale="90000"/>
          </a:bodyPr>
          <a:lstStyle/>
          <a:p>
            <a:pPr rtl="1"/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 داخل تراشی (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>Boring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):</a:t>
            </a: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en-US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9531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/>
            <a:r>
              <a:rPr lang="fa-IR" sz="3000" dirty="0">
                <a:solidFill>
                  <a:srgbClr val="FFFF00"/>
                </a:solidFill>
                <a:cs typeface="B Titr" pitchFamily="2" charset="-78"/>
              </a:rPr>
              <a:t>  کنفراس عمومی اوزان و مقیاس (1960 م):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2800" dirty="0">
                <a:solidFill>
                  <a:schemeClr val="bg1"/>
                </a:solidFill>
                <a:cs typeface="B Titr" pitchFamily="2" charset="-78"/>
              </a:rPr>
              <a:t>یکاهای اصلی در سیستم </a:t>
            </a:r>
            <a:r>
              <a:rPr lang="en-US" sz="2800" dirty="0">
                <a:solidFill>
                  <a:schemeClr val="bg1"/>
                </a:solidFill>
                <a:cs typeface="B Titr" pitchFamily="2" charset="-78"/>
              </a:rPr>
              <a:t>SI</a:t>
            </a:r>
            <a:r>
              <a:rPr lang="fa-IR" sz="2800" dirty="0">
                <a:solidFill>
                  <a:schemeClr val="bg1"/>
                </a:solidFill>
                <a:cs typeface="B Titr" pitchFamily="2" charset="-78"/>
              </a:rPr>
              <a:t>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 1-طول 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Length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      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       	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متر      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2-جرم 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Mass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                         کیلوگرم                     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3-زمان 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Time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                         ثانیه 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4- دما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 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Temperature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            کلوین</a:t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5- جریان الکتریکی(</a:t>
            </a:r>
            <a:r>
              <a:rPr lang="en-US" sz="2800" dirty="0">
                <a:solidFill>
                  <a:schemeClr val="bg1"/>
                </a:solidFill>
                <a:cs typeface="B Nazanin" pitchFamily="2" charset="-78"/>
              </a:rPr>
              <a:t>Electrical Current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)               </a:t>
            </a:r>
            <a:r>
              <a:rPr lang="fa-I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آمپر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 </a:t>
            </a: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>ابتدایی ترین وسیله ابزار:            </a:t>
            </a:r>
            <a:r>
              <a:rPr lang="fa-IR" sz="2800" dirty="0">
                <a:solidFill>
                  <a:schemeClr val="bg1">
                    <a:lumMod val="95000"/>
                    <a:lumOff val="5000"/>
                  </a:schemeClr>
                </a:solidFill>
                <a:cs typeface="B Titr" pitchFamily="2" charset="-78"/>
              </a:rPr>
              <a:t>گـــــــــوه</a:t>
            </a:r>
            <a:r>
              <a:rPr lang="fa-IR" sz="2800" dirty="0">
                <a:solidFill>
                  <a:srgbClr val="92D05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92D05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92D050"/>
                </a:solidFill>
                <a:cs typeface="B Titr" pitchFamily="2" charset="-78"/>
              </a:rPr>
              <a:t> </a:t>
            </a:r>
            <a:br>
              <a:rPr lang="fa-IR" sz="2800" dirty="0">
                <a:solidFill>
                  <a:srgbClr val="92D050"/>
                </a:solidFill>
                <a:cs typeface="B Titr" pitchFamily="2" charset="-78"/>
              </a:rPr>
            </a:br>
            <a:r>
              <a:rPr lang="fa-IR" sz="3200" dirty="0">
                <a:solidFill>
                  <a:schemeClr val="bg1"/>
                </a:solidFill>
                <a:cs typeface="B Nazanin" pitchFamily="2" charset="-78"/>
              </a:rPr>
              <a:t>   زوایای گوه – آزاد - براده</a:t>
            </a:r>
            <a:r>
              <a:rPr lang="fa-IR" sz="2800" dirty="0">
                <a:solidFill>
                  <a:srgbClr val="92D05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92D05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92D05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92D050"/>
                </a:solidFill>
                <a:cs typeface="B Titr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 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5562600" y="1447800"/>
            <a:ext cx="14478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5562600" y="1828800"/>
            <a:ext cx="15240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562600" y="2133600"/>
            <a:ext cx="1371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5562600" y="2514598"/>
            <a:ext cx="762000" cy="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3429000" y="2895600"/>
            <a:ext cx="9144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0"/>
            <a:ext cx="4343400" cy="6858000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   مته کاری و داخل تراشی با استفاده از ماشین تراش:</a:t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</a:br>
            <a:endParaRPr lang="en-US" sz="3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/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>  </a:t>
            </a:r>
            <a:r>
              <a:rPr lang="fa-IR" sz="3100" u="sng" dirty="0">
                <a:solidFill>
                  <a:srgbClr val="FFFF00"/>
                </a:solidFill>
                <a:cs typeface="B Titr" pitchFamily="2" charset="-78"/>
              </a:rPr>
              <a:t>فرآیند تراشکاری</a:t>
            </a: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u="sng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412" y="914400"/>
            <a:ext cx="808818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5486400" y="1600201"/>
            <a:ext cx="1219200" cy="609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86000" y="2286000"/>
            <a:ext cx="2209800" cy="457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4800600" y="2438400"/>
            <a:ext cx="1600200" cy="381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81800" y="1371600"/>
            <a:ext cx="1066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chemeClr val="bg1"/>
                </a:solidFill>
                <a:cs typeface="B Nazanin" pitchFamily="2" charset="-78"/>
              </a:rPr>
              <a:t>زاویه براده</a:t>
            </a:r>
            <a:endParaRPr lang="en-US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1600200"/>
            <a:ext cx="1066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chemeClr val="bg1"/>
                </a:solidFill>
                <a:cs typeface="B Nazanin" pitchFamily="2" charset="-78"/>
              </a:rPr>
              <a:t>زاویه آزاد</a:t>
            </a:r>
            <a:endParaRPr lang="en-US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53200" y="2438400"/>
            <a:ext cx="1066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solidFill>
                  <a:schemeClr val="bg1"/>
                </a:solidFill>
                <a:cs typeface="B Nazanin" pitchFamily="2" charset="-78"/>
              </a:rPr>
              <a:t>زاویه گوه</a:t>
            </a:r>
            <a:endParaRPr lang="en-US" b="1" dirty="0">
              <a:solidFill>
                <a:schemeClr val="bg1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rtl="1"/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>  </a:t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>   </a:t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>   </a:t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>  بررسي زواياي مختلف نوك ابزار:</a:t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r>
              <a:rPr lang="fa-IR" sz="2800" dirty="0">
                <a:solidFill>
                  <a:srgbClr val="FFFF00"/>
                </a:solidFill>
                <a:cs typeface="B Titr" pitchFamily="2" charset="-78"/>
              </a:rPr>
              <a:t/>
            </a:r>
            <a:br>
              <a:rPr lang="fa-IR" sz="2800" dirty="0">
                <a:solidFill>
                  <a:srgbClr val="FFFF00"/>
                </a:solidFill>
                <a:cs typeface="B Titr" pitchFamily="2" charset="-78"/>
              </a:rPr>
            </a:br>
            <a:endParaRPr lang="en-US" sz="2800" dirty="0">
              <a:solidFill>
                <a:srgbClr val="FFFF00"/>
              </a:solidFill>
              <a:cs typeface="B Titr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143000"/>
            <a:ext cx="5791200" cy="381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α + 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90</a:t>
            </a:r>
            <a:endParaRPr lang="fa-IR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fa-IR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α + 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a-IR" sz="2800" b="1" dirty="0">
                <a:solidFill>
                  <a:schemeClr val="bg1"/>
                </a:solidFill>
                <a:latin typeface="Times New Roman" pitchFamily="18" charset="0"/>
                <a:cs typeface="B Nazanin" pitchFamily="2" charset="-78"/>
              </a:rPr>
              <a:t>زاویه برش</a:t>
            </a:r>
          </a:p>
          <a:p>
            <a:endParaRPr lang="en-US" sz="2800" b="1" dirty="0">
              <a:solidFill>
                <a:schemeClr val="bg1"/>
              </a:solidFill>
              <a:latin typeface="Times New Roman" pitchFamily="18" charset="0"/>
              <a:cs typeface="B Nazanin" pitchFamily="2" charset="-78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B Nazanin" pitchFamily="2" charset="-78"/>
              </a:rPr>
              <a:t>If   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&lt;90            </a:t>
            </a:r>
            <a:r>
              <a:rPr lang="fa-IR" sz="2800" b="1" dirty="0">
                <a:solidFill>
                  <a:schemeClr val="bg1"/>
                </a:solidFill>
                <a:latin typeface="Times New Roman" pitchFamily="18" charset="0"/>
                <a:cs typeface="B Nazanin" pitchFamily="2" charset="-78"/>
              </a:rPr>
              <a:t>زاویه براده مثبت است. </a:t>
            </a:r>
          </a:p>
          <a:p>
            <a:endParaRPr lang="fa-IR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B Nazanin" pitchFamily="2" charset="-78"/>
              </a:rPr>
              <a:t>If    </a:t>
            </a:r>
            <a:r>
              <a:rPr lang="el-GR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&gt;90            </a:t>
            </a:r>
            <a:r>
              <a:rPr lang="fa-IR" sz="2800" b="1" dirty="0">
                <a:solidFill>
                  <a:schemeClr val="bg1"/>
                </a:solidFill>
                <a:latin typeface="Times New Roman" pitchFamily="18" charset="0"/>
                <a:cs typeface="B Nazanin" pitchFamily="2" charset="-78"/>
              </a:rPr>
              <a:t>زاویه براده منفی است. 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B Nazanin" pitchFamily="2" charset="-78"/>
            </a:endParaRPr>
          </a:p>
          <a:p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57400" y="3200400"/>
            <a:ext cx="7620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4114800"/>
            <a:ext cx="7620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rtl="1"/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>  </a:t>
            </a:r>
            <a:r>
              <a:rPr lang="fa-IR" sz="3100" u="sng" dirty="0">
                <a:solidFill>
                  <a:srgbClr val="FFFF00"/>
                </a:solidFill>
                <a:cs typeface="B Titr" pitchFamily="2" charset="-78"/>
              </a:rPr>
              <a:t>دیاگرام حجم تولیدی فرآیندهای مختلف و دمای مربوط به هر کدام</a:t>
            </a: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u="sng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u="sng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237" y="914400"/>
            <a:ext cx="794816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rtl="1"/>
            <a:r>
              <a:rPr lang="fa-IR" sz="3100" dirty="0">
                <a:solidFill>
                  <a:srgbClr val="FFFF00"/>
                </a:solidFill>
                <a:cs typeface="B Titr" pitchFamily="2" charset="-78"/>
              </a:rPr>
              <a:t>  فرآيندهاي ساخت:</a:t>
            </a: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6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600" dirty="0">
                <a:solidFill>
                  <a:schemeClr val="bg1"/>
                </a:solidFill>
                <a:cs typeface="B Titr" pitchFamily="2" charset="-78"/>
              </a:rPr>
              <a:t>  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1- فرآيندهاي فرم دهي يا فرم دهي اوليه. فرآيندي كه شكل اصلي قطعه كار از يك فلز مذاب و يا ذرات جامد پلاستيكي شكل ميگيرد. پيوستگي در اين فرآيند حين فرآيند بوجود مي آيد.     </a:t>
            </a:r>
            <a:r>
              <a:rPr lang="fa-IR" sz="3100" dirty="0">
                <a:solidFill>
                  <a:srgbClr val="FFFF00"/>
                </a:solidFill>
                <a:cs typeface="B Nazanin" pitchFamily="2" charset="-78"/>
              </a:rPr>
              <a:t>ريخته گري – تزريق پلاستيك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2- فرآيندهاي تغيير شكل. فرآيندي كه شكل اصلي يك قطعه بدون كاهش جرم در آن به صورت ديگري تبديل ميشود. 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كشش عميق – پانچ كاري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3- فرآيندي كه در آن قطعه با براده برداري به شكل مورد نظر در مي آيد. 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تراشكاري - فرزكاري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4- فرآيندهاي اتصال دهي. فرآيندهايي كه در آن يك قطعه به صورت مجزاء (زيرمجموعه) به يك قطعه بزرگتر جهت مونتاژ متصل ميگردد. 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جوشكاري</a:t>
            </a: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> 5- فرآيندهاي تغيير خواص مواد. فرآيندهايي كه در آن با ايجاد تغيير خواص در قطعه به خواص مطلوب ميرسيم.  </a:t>
            </a:r>
            <a:r>
              <a:rPr lang="fa-I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عمليات</a:t>
            </a:r>
            <a:r>
              <a:rPr lang="fa-IR" sz="2800" dirty="0">
                <a:solidFill>
                  <a:srgbClr val="FFFF00"/>
                </a:solidFill>
                <a:cs typeface="B Nazanin" pitchFamily="2" charset="-78"/>
              </a:rPr>
              <a:t> حرارتي</a:t>
            </a:r>
            <a:br>
              <a:rPr lang="fa-IR" sz="2800" dirty="0">
                <a:solidFill>
                  <a:srgbClr val="FFFF00"/>
                </a:solidFill>
                <a:cs typeface="B Nazanin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Nazanin" pitchFamily="2" charset="-78"/>
              </a:rPr>
              <a:t/>
            </a:r>
            <a:br>
              <a:rPr lang="fa-IR" sz="2800" dirty="0">
                <a:solidFill>
                  <a:schemeClr val="bg1"/>
                </a:solidFill>
                <a:cs typeface="B Nazanin" pitchFamily="2" charset="-78"/>
              </a:rPr>
            </a:br>
            <a:endParaRPr lang="en-US" sz="3600" dirty="0"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rtl="1"/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rgbClr val="FFFF00"/>
                </a:solidFill>
                <a:cs typeface="B Titr" pitchFamily="2" charset="-78"/>
              </a:rPr>
              <a:t>   فرآيند ريخته گري ماسه 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</a:rPr>
              <a:t>اي</a:t>
            </a:r>
            <a:r>
              <a:rPr lang="fa-IR" sz="3000" dirty="0" smtClean="0">
                <a:solidFill>
                  <a:srgbClr val="FFFF00"/>
                </a:solidFill>
                <a:cs typeface="B Titr" pitchFamily="2" charset="-78"/>
                <a:sym typeface="Wingdings" pitchFamily="2" charset="2"/>
              </a:rPr>
              <a:t>:(فرم دهی)</a:t>
            </a: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  <a:t/>
            </a:r>
            <a:br>
              <a:rPr lang="fa-IR" sz="3000" dirty="0" smtClean="0">
                <a:solidFill>
                  <a:schemeClr val="bg1"/>
                </a:solidFill>
                <a:cs typeface="B Titr" pitchFamily="2" charset="-78"/>
              </a:rPr>
            </a:br>
            <a:endParaRPr lang="en-US" sz="3000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152"/>
          <a:stretch>
            <a:fillRect/>
          </a:stretch>
        </p:blipFill>
        <p:spPr bwMode="auto">
          <a:xfrm>
            <a:off x="0" y="1066800"/>
            <a:ext cx="9144000" cy="579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638</TotalTime>
  <Words>527</Words>
  <Application>Microsoft Office PowerPoint</Application>
  <PresentationFormat>On-screen Show (4:3)</PresentationFormat>
  <Paragraphs>85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Flow</vt:lpstr>
      <vt:lpstr>  ماشین ابزار:   ماشینی که بوسیله نیروی برقی که از الکتروموتور میگیرد و این نیرو با              استفاده از (تسمه و چرخ تسمه – چرخ دنده) به محور اصلی کار یا ابزار    برشی منتقل میگردد. و به آن حرکت دورنی و یا خطی میدهد.    برای ایجاد شکل و فرم مورد نظر:  1- رنده های روتراشی.  2- رنده های فرم تراشی.  3- سنگ سمباده.  4- ابزارآلاتی که برای تغییر فرم استفاده میشود.  </vt:lpstr>
      <vt:lpstr>  طبقه بندی ماشینهای ابزار:   1- ماشینهای ابزاری که تولید براده میکنند.   برای قطعاتی که قبلاً یک فرآیند بر روی آنها انجام شده باشد.    (ریخته گری – کوره کاری)  2- ماشینهایی که بدون براده کار میکنند.             همانطور که از نام این ماشینها مشخص است، بدون براده میباشد.    (قیچی کردن – متالورژی پودر)  3-  ماشینهای جدید با براده و یا بدون براده.   (EDM – ECM – LM - EBM)    </vt:lpstr>
      <vt:lpstr>  نکات ایمنی در کارگاه:   1- تمام ماشینهای ابزار و الکتریکی قابل حمل (Portable) باید رعایت شود.  2- فراگیری تمامی دستورالعملهای کار با ماشینهای ابزار (سنگ – فرز و ...)  3- استفاده از حفاظ برای ابزارهایی که حرکت دورانی دارند.  4- عدم استفاده از ابزارهای غیر ایمن و استاندارد (سوهان بدون دسته – چکش نامناسب – آچارهایی که لبه آنها پریده شده).  5- استفاده از لباس، عینک، کفش و دستکش ایمنی – (ماسک).  6- استفاده از برس مناسب جهت تمیزکاری ماشینهای ابزار.  7- استفاده نکردن از لباسهای گشاد و حلقه و جواهرات.  8- ترک نکردن ماشین در حال حرکت.  9- برداشتن آچار سه نظام از روی سه نظام ماشین.  10- خاموش کردن ماشین قبل از تمیزکاری.  11- مواردی را که نمیدانیم سوال کنیم. </vt:lpstr>
      <vt:lpstr>  کنفراس عمومی اوزان و مقیاس (1960 م):   یکاهای اصلی در سیستم SI:   1-طول (Length)               متر        2-جرم (Mass)                          کیلوگرم                       3-زمان (Time)                          ثانیه   4- دما (Temperature)             کلوین  5- جریان الکتریکی(Electrical Current)               آمپر    ابتدایی ترین وسیله ابزار:            گـــــــــوه      زوایای گوه – آزاد - براده       </vt:lpstr>
      <vt:lpstr>   فرآیند تراشکاری                </vt:lpstr>
      <vt:lpstr>                           بررسي زواياي مختلف نوك ابزار:              </vt:lpstr>
      <vt:lpstr>   دیاگرام حجم تولیدی فرآیندهای مختلف و دمای مربوط به هر کدام                </vt:lpstr>
      <vt:lpstr>  فرآيندهاي ساخت:   1- فرآيندهاي فرم دهي يا فرم دهي اوليه. فرآيندي كه شكل اصلي قطعه كار از يك فلز مذاب و يا ذرات جامد پلاستيكي شكل ميگيرد. پيوستگي در اين فرآيند حين فرآيند بوجود مي آيد.     ريخته گري – تزريق پلاستيك  2- فرآيندهاي تغيير شكل. فرآيندي كه شكل اصلي يك قطعه بدون كاهش جرم در آن به صورت ديگري تبديل ميشود. كشش عميق – پانچ كاري  3- فرآيندي كه در آن قطعه با براده برداري به شكل مورد نظر در مي آيد. تراشكاري - فرزكاري  4- فرآيندهاي اتصال دهي. فرآيندهايي كه در آن يك قطعه به صورت مجزاء (زيرمجموعه) به يك قطعه بزرگتر جهت مونتاژ متصل ميگردد. جوشكاري  5- فرآيندهاي تغيير خواص مواد. فرآيندهايي كه در آن با ايجاد تغيير خواص در قطعه به خواص مطلوب ميرسيم.  عمليات حرارتي  </vt:lpstr>
      <vt:lpstr>                فرآيند ريخته گري ماسه اي:(فرم دهی)             </vt:lpstr>
      <vt:lpstr>فرآيند متالورژي پودر:(فرم دهی)           </vt:lpstr>
      <vt:lpstr>  فرآيند متالورژي پودر:(فرم دهی)             </vt:lpstr>
      <vt:lpstr>  فرآيندی کشش عمیق، خمکاری، آهنگری:(تغيير شكل)             </vt:lpstr>
      <vt:lpstr>Slide 13</vt:lpstr>
      <vt:lpstr>قسمتهای مختلف یک ماشین ابزار:  </vt:lpstr>
      <vt:lpstr>Slide 15</vt:lpstr>
      <vt:lpstr>Slide 16</vt:lpstr>
      <vt:lpstr>  پیش دستگاه (Apron):  </vt:lpstr>
      <vt:lpstr>علامت و مشخصه یک ماشین ابزار:   1- بزرگترین طولی که بین پیش دستگاه و پس دستگاه قرار می گیرد (Maximum Distance Between Center).   2- بزرگترین قطری که در نظام نصب می شود (Swing).  </vt:lpstr>
      <vt:lpstr>ماشین های سری تراش (Turret Machine):  </vt:lpstr>
      <vt:lpstr>   ماشین های نوع میله ای یا سنبه ای (Ram Type):   </vt:lpstr>
      <vt:lpstr>Slide 21</vt:lpstr>
      <vt:lpstr> ماشین های نوع زینی (Saddle Type):  </vt:lpstr>
      <vt:lpstr>  ماشین های سری تراش عمودی (Twin-Spindle Vertical Turret Machine): </vt:lpstr>
      <vt:lpstr>  ماشین های تراش سوئیسی (Brown &amp; Sharp):     1-  یک ماشین سری تراش کوچک.    2- دقت خوب.    3- تمام حرکت ابزارگیرها     توسط بادامک انجام می شود.</vt:lpstr>
      <vt:lpstr>   سه نظام و چهار نظام (Chuck):    1- نگه داشتن قطعه کار. </vt:lpstr>
      <vt:lpstr>   دو نظام یا سه نظام وسط (Steady &amp; Follow Rest):   </vt:lpstr>
      <vt:lpstr>  فرآيند براده برداری:   1- مکانیکی.  بوسیله ابزاری که استحکام بیشتری نسبت به قطعه دارد.    2- حرارتی. انرژی حرارتی توسط یک منبع حرارتی تولید شده و باعث براده برداری میشود.    3- الکتروشیمیایی. واکنش شیمیایی بین اتم های ماده باعث تخریب پیوند اتمی بین مولکولها شده و عمل براده برداری صورت میگیرد.   4- شیمیایی. واکنش شیمیایی باعث تخریب پیوند اتمی شده و باعث براده برداری میشود.   </vt:lpstr>
      <vt:lpstr>  فرآيندهاي مکانیکی:            </vt:lpstr>
      <vt:lpstr>  فرآيندهاي مکانیکی:            </vt:lpstr>
      <vt:lpstr>  فرآيندهاي مکانیکی:            </vt:lpstr>
      <vt:lpstr>  فرآيندهاي مکانیکی:              </vt:lpstr>
      <vt:lpstr>Slide 32</vt:lpstr>
      <vt:lpstr>Slide 33</vt:lpstr>
      <vt:lpstr>   عمق برش در تراشکاری:    </vt:lpstr>
      <vt:lpstr>  ماشینهای اره  عمودی(Sawing Machine): </vt:lpstr>
      <vt:lpstr>Slide 36</vt:lpstr>
      <vt:lpstr>  ماشینهای مته (Drilling Machine):</vt:lpstr>
      <vt:lpstr>   ماشین مته رادیال (Radial Drilling Machine ): </vt:lpstr>
      <vt:lpstr>   داخل تراشی (Boring):   </vt:lpstr>
      <vt:lpstr>   مته کاری و داخل تراشی با استفاده از ماشین تراش:   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ماشین ابزار: ماشینی که بوسیله نیروی برقی که از الکتروموتور میگیرد و این نیرو با استفاده از (تسمه و چرخ تسمه – چرخ دنده) به محور اصلی کار یا ابزار برشی منتقل میگردد. و به آن حرکت دورنی و یا خطی میدهد.   برای ایجاد شکل و فرم ورد نظر: </dc:title>
  <dc:creator>hosseyn</dc:creator>
  <cp:lastModifiedBy>hosseyn</cp:lastModifiedBy>
  <cp:revision>123</cp:revision>
  <dcterms:created xsi:type="dcterms:W3CDTF">2012-02-10T22:57:33Z</dcterms:created>
  <dcterms:modified xsi:type="dcterms:W3CDTF">2012-04-07T21:30:10Z</dcterms:modified>
</cp:coreProperties>
</file>