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18.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s/slide207.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69.xml" ContentType="application/vnd.openxmlformats-officedocument.presentationml.slide+xml"/>
  <Override PartName="/ppt/slides/slide221.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194.xml" ContentType="application/vnd.openxmlformats-officedocument.presentationml.slide+xml"/>
  <Override PartName="/ppt/slides/slide210.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172.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55.xml" ContentType="application/vnd.openxmlformats-officedocument.presentationml.slide+xml"/>
  <Override PartName="/ppt/theme/theme2.xml" ContentType="application/vnd.openxmlformats-officedocument.them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215.xml" ContentType="application/vnd.openxmlformats-officedocument.presentationml.slide+xml"/>
  <Override PartName="/ppt/slides/slide226.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199.xml" ContentType="application/vnd.openxmlformats-officedocument.presentationml.slide+xml"/>
  <Override PartName="/ppt/slides/slide204.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88.xml" ContentType="application/vnd.openxmlformats-officedocument.presentationml.slide+xml"/>
  <Override PartName="/ppt/slides/slide211.xml" ContentType="application/vnd.openxmlformats-officedocument.presentationml.slide+xml"/>
  <Override PartName="/ppt/slides/slide222.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s/slide195.xml" ContentType="application/vnd.openxmlformats-officedocument.presentationml.slide+xml"/>
  <Override PartName="/ppt/slides/slide20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slides/slide191.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09.xml" ContentType="application/vnd.openxmlformats-officedocument.presentationml.slide+xml"/>
  <Override PartName="/ppt/slides/slide2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s/slide216.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89.xml" ContentType="application/vnd.openxmlformats-officedocument.presentationml.slide+xml"/>
  <Override PartName="/ppt/slides/slide205.xml" ContentType="application/vnd.openxmlformats-officedocument.presentationml.slide+xml"/>
  <Override PartName="/ppt/slides/slide223.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96.xml" ContentType="application/vnd.openxmlformats-officedocument.presentationml.slide+xml"/>
  <Override PartName="/ppt/slides/slide212.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201.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192.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17.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s/slide206.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s/slide213.xml" ContentType="application/vnd.openxmlformats-officedocument.presentationml.slide+xml"/>
  <Override PartName="/ppt/slides/slide224.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97.xml" ContentType="application/vnd.openxmlformats-officedocument.presentationml.slide+xml"/>
  <Override PartName="/ppt/slides/slide202.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slides/slide186.xml" ContentType="application/vnd.openxmlformats-officedocument.presentationml.slide+xml"/>
  <Override PartName="/ppt/slides/slide220.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slides/slide193.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slides/slide225.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214.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87.xml" ContentType="application/vnd.openxmlformats-officedocument.presentationml.slide+xml"/>
  <Override PartName="/ppt/slides/slide198.xml" ContentType="application/vnd.openxmlformats-officedocument.presentationml.slide+xml"/>
  <Override PartName="/ppt/slides/slide203.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slides/slide118.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90.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slides/slide208.xml" ContentType="application/vnd.openxmlformats-officedocument.presentationml.slide+xml"/>
  <Override PartName="/ppt/slides/slide219.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s/slide51.xml" ContentType="application/vnd.openxmlformats-officedocument.presentationml.slide+xml"/>
  <Override PartName="/ppt/slideLayouts/slideLayout1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29"/>
  </p:notesMasterIdLst>
  <p:sldIdLst>
    <p:sldId id="256" r:id="rId2"/>
    <p:sldId id="533" r:id="rId3"/>
    <p:sldId id="521" r:id="rId4"/>
    <p:sldId id="523" r:id="rId5"/>
    <p:sldId id="322" r:id="rId6"/>
    <p:sldId id="272" r:id="rId7"/>
    <p:sldId id="263" r:id="rId8"/>
    <p:sldId id="264" r:id="rId9"/>
    <p:sldId id="265" r:id="rId10"/>
    <p:sldId id="268" r:id="rId11"/>
    <p:sldId id="269" r:id="rId12"/>
    <p:sldId id="270" r:id="rId13"/>
    <p:sldId id="260" r:id="rId14"/>
    <p:sldId id="261" r:id="rId15"/>
    <p:sldId id="274" r:id="rId16"/>
    <p:sldId id="323" r:id="rId17"/>
    <p:sldId id="276" r:id="rId18"/>
    <p:sldId id="277" r:id="rId19"/>
    <p:sldId id="524" r:id="rId20"/>
    <p:sldId id="278" r:id="rId21"/>
    <p:sldId id="279" r:id="rId22"/>
    <p:sldId id="280" r:id="rId23"/>
    <p:sldId id="281" r:id="rId24"/>
    <p:sldId id="282" r:id="rId25"/>
    <p:sldId id="298" r:id="rId26"/>
    <p:sldId id="283" r:id="rId27"/>
    <p:sldId id="284" r:id="rId28"/>
    <p:sldId id="285" r:id="rId29"/>
    <p:sldId id="286" r:id="rId30"/>
    <p:sldId id="287" r:id="rId31"/>
    <p:sldId id="288" r:id="rId32"/>
    <p:sldId id="289" r:id="rId33"/>
    <p:sldId id="290" r:id="rId34"/>
    <p:sldId id="291" r:id="rId35"/>
    <p:sldId id="299" r:id="rId36"/>
    <p:sldId id="300" r:id="rId37"/>
    <p:sldId id="354" r:id="rId38"/>
    <p:sldId id="525" r:id="rId39"/>
    <p:sldId id="355" r:id="rId40"/>
    <p:sldId id="303" r:id="rId41"/>
    <p:sldId id="304" r:id="rId42"/>
    <p:sldId id="324" r:id="rId43"/>
    <p:sldId id="305" r:id="rId44"/>
    <p:sldId id="306" r:id="rId45"/>
    <p:sldId id="293" r:id="rId46"/>
    <p:sldId id="294" r:id="rId47"/>
    <p:sldId id="295" r:id="rId48"/>
    <p:sldId id="296" r:id="rId49"/>
    <p:sldId id="297" r:id="rId50"/>
    <p:sldId id="307" r:id="rId51"/>
    <p:sldId id="308" r:id="rId52"/>
    <p:sldId id="309" r:id="rId53"/>
    <p:sldId id="310" r:id="rId54"/>
    <p:sldId id="311" r:id="rId55"/>
    <p:sldId id="313" r:id="rId56"/>
    <p:sldId id="314" r:id="rId57"/>
    <p:sldId id="315" r:id="rId58"/>
    <p:sldId id="316" r:id="rId59"/>
    <p:sldId id="317" r:id="rId60"/>
    <p:sldId id="318" r:id="rId61"/>
    <p:sldId id="319" r:id="rId62"/>
    <p:sldId id="320" r:id="rId63"/>
    <p:sldId id="526" r:id="rId64"/>
    <p:sldId id="325" r:id="rId65"/>
    <p:sldId id="326" r:id="rId66"/>
    <p:sldId id="328" r:id="rId67"/>
    <p:sldId id="329" r:id="rId68"/>
    <p:sldId id="330" r:id="rId69"/>
    <p:sldId id="331" r:id="rId70"/>
    <p:sldId id="356" r:id="rId71"/>
    <p:sldId id="333" r:id="rId72"/>
    <p:sldId id="321" r:id="rId73"/>
    <p:sldId id="334" r:id="rId74"/>
    <p:sldId id="327" r:id="rId75"/>
    <p:sldId id="338" r:id="rId76"/>
    <p:sldId id="339" r:id="rId77"/>
    <p:sldId id="340" r:id="rId78"/>
    <p:sldId id="341" r:id="rId79"/>
    <p:sldId id="342" r:id="rId80"/>
    <p:sldId id="343" r:id="rId81"/>
    <p:sldId id="527" r:id="rId82"/>
    <p:sldId id="335" r:id="rId83"/>
    <p:sldId id="336" r:id="rId84"/>
    <p:sldId id="344" r:id="rId85"/>
    <p:sldId id="345" r:id="rId86"/>
    <p:sldId id="346" r:id="rId87"/>
    <p:sldId id="347" r:id="rId88"/>
    <p:sldId id="348" r:id="rId89"/>
    <p:sldId id="349" r:id="rId90"/>
    <p:sldId id="350" r:id="rId91"/>
    <p:sldId id="351" r:id="rId92"/>
    <p:sldId id="352" r:id="rId93"/>
    <p:sldId id="353" r:id="rId94"/>
    <p:sldId id="357" r:id="rId95"/>
    <p:sldId id="358" r:id="rId96"/>
    <p:sldId id="359" r:id="rId97"/>
    <p:sldId id="361" r:id="rId98"/>
    <p:sldId id="360" r:id="rId99"/>
    <p:sldId id="362" r:id="rId100"/>
    <p:sldId id="363" r:id="rId101"/>
    <p:sldId id="364" r:id="rId102"/>
    <p:sldId id="365" r:id="rId103"/>
    <p:sldId id="366" r:id="rId104"/>
    <p:sldId id="367" r:id="rId105"/>
    <p:sldId id="368" r:id="rId106"/>
    <p:sldId id="369" r:id="rId107"/>
    <p:sldId id="370" r:id="rId108"/>
    <p:sldId id="371" r:id="rId109"/>
    <p:sldId id="372" r:id="rId110"/>
    <p:sldId id="373" r:id="rId111"/>
    <p:sldId id="374" r:id="rId112"/>
    <p:sldId id="375" r:id="rId113"/>
    <p:sldId id="376" r:id="rId114"/>
    <p:sldId id="528" r:id="rId115"/>
    <p:sldId id="377" r:id="rId116"/>
    <p:sldId id="378" r:id="rId117"/>
    <p:sldId id="379" r:id="rId118"/>
    <p:sldId id="380" r:id="rId119"/>
    <p:sldId id="381" r:id="rId120"/>
    <p:sldId id="382" r:id="rId121"/>
    <p:sldId id="383" r:id="rId122"/>
    <p:sldId id="384" r:id="rId123"/>
    <p:sldId id="385" r:id="rId124"/>
    <p:sldId id="387" r:id="rId125"/>
    <p:sldId id="389" r:id="rId126"/>
    <p:sldId id="388" r:id="rId127"/>
    <p:sldId id="390" r:id="rId128"/>
    <p:sldId id="391" r:id="rId129"/>
    <p:sldId id="392" r:id="rId130"/>
    <p:sldId id="395" r:id="rId131"/>
    <p:sldId id="393" r:id="rId132"/>
    <p:sldId id="394" r:id="rId133"/>
    <p:sldId id="396" r:id="rId134"/>
    <p:sldId id="397" r:id="rId135"/>
    <p:sldId id="399" r:id="rId136"/>
    <p:sldId id="401" r:id="rId137"/>
    <p:sldId id="400" r:id="rId138"/>
    <p:sldId id="402" r:id="rId139"/>
    <p:sldId id="403" r:id="rId140"/>
    <p:sldId id="404" r:id="rId141"/>
    <p:sldId id="405" r:id="rId142"/>
    <p:sldId id="529" r:id="rId143"/>
    <p:sldId id="407" r:id="rId144"/>
    <p:sldId id="409" r:id="rId145"/>
    <p:sldId id="411" r:id="rId146"/>
    <p:sldId id="412" r:id="rId147"/>
    <p:sldId id="413" r:id="rId148"/>
    <p:sldId id="414" r:id="rId149"/>
    <p:sldId id="415" r:id="rId150"/>
    <p:sldId id="416" r:id="rId151"/>
    <p:sldId id="417" r:id="rId152"/>
    <p:sldId id="418" r:id="rId153"/>
    <p:sldId id="419" r:id="rId154"/>
    <p:sldId id="420" r:id="rId155"/>
    <p:sldId id="421" r:id="rId156"/>
    <p:sldId id="422" r:id="rId157"/>
    <p:sldId id="424" r:id="rId158"/>
    <p:sldId id="423" r:id="rId159"/>
    <p:sldId id="428" r:id="rId160"/>
    <p:sldId id="425" r:id="rId161"/>
    <p:sldId id="426" r:id="rId162"/>
    <p:sldId id="427" r:id="rId163"/>
    <p:sldId id="429" r:id="rId164"/>
    <p:sldId id="530" r:id="rId165"/>
    <p:sldId id="430" r:id="rId166"/>
    <p:sldId id="431" r:id="rId167"/>
    <p:sldId id="432" r:id="rId168"/>
    <p:sldId id="433" r:id="rId169"/>
    <p:sldId id="434" r:id="rId170"/>
    <p:sldId id="435" r:id="rId171"/>
    <p:sldId id="436" r:id="rId172"/>
    <p:sldId id="437" r:id="rId173"/>
    <p:sldId id="438" r:id="rId174"/>
    <p:sldId id="439" r:id="rId175"/>
    <p:sldId id="440" r:id="rId176"/>
    <p:sldId id="441" r:id="rId177"/>
    <p:sldId id="442" r:id="rId178"/>
    <p:sldId id="443" r:id="rId179"/>
    <p:sldId id="444" r:id="rId180"/>
    <p:sldId id="445" r:id="rId181"/>
    <p:sldId id="446" r:id="rId182"/>
    <p:sldId id="447" r:id="rId183"/>
    <p:sldId id="448" r:id="rId184"/>
    <p:sldId id="449" r:id="rId185"/>
    <p:sldId id="450" r:id="rId186"/>
    <p:sldId id="451" r:id="rId187"/>
    <p:sldId id="452" r:id="rId188"/>
    <p:sldId id="453" r:id="rId189"/>
    <p:sldId id="454" r:id="rId190"/>
    <p:sldId id="455" r:id="rId191"/>
    <p:sldId id="456" r:id="rId192"/>
    <p:sldId id="457" r:id="rId193"/>
    <p:sldId id="531" r:id="rId194"/>
    <p:sldId id="458" r:id="rId195"/>
    <p:sldId id="459" r:id="rId196"/>
    <p:sldId id="460" r:id="rId197"/>
    <p:sldId id="461" r:id="rId198"/>
    <p:sldId id="468" r:id="rId199"/>
    <p:sldId id="462" r:id="rId200"/>
    <p:sldId id="463" r:id="rId201"/>
    <p:sldId id="464" r:id="rId202"/>
    <p:sldId id="465" r:id="rId203"/>
    <p:sldId id="466" r:id="rId204"/>
    <p:sldId id="470" r:id="rId205"/>
    <p:sldId id="476" r:id="rId206"/>
    <p:sldId id="467" r:id="rId207"/>
    <p:sldId id="469" r:id="rId208"/>
    <p:sldId id="471" r:id="rId209"/>
    <p:sldId id="472" r:id="rId210"/>
    <p:sldId id="473" r:id="rId211"/>
    <p:sldId id="504" r:id="rId212"/>
    <p:sldId id="475" r:id="rId213"/>
    <p:sldId id="477" r:id="rId214"/>
    <p:sldId id="478" r:id="rId215"/>
    <p:sldId id="532" r:id="rId216"/>
    <p:sldId id="479" r:id="rId217"/>
    <p:sldId id="480" r:id="rId218"/>
    <p:sldId id="481" r:id="rId219"/>
    <p:sldId id="482" r:id="rId220"/>
    <p:sldId id="483" r:id="rId221"/>
    <p:sldId id="484" r:id="rId222"/>
    <p:sldId id="485" r:id="rId223"/>
    <p:sldId id="486" r:id="rId224"/>
    <p:sldId id="487" r:id="rId225"/>
    <p:sldId id="488" r:id="rId226"/>
    <p:sldId id="489" r:id="rId227"/>
    <p:sldId id="534" r:id="rId228"/>
  </p:sldIdLst>
  <p:sldSz cx="9144000" cy="6858000" type="screen4x3"/>
  <p:notesSz cx="6858000" cy="9144000"/>
  <p:defaultTextStyle>
    <a:defPPr>
      <a:defRPr lang="en-US"/>
    </a:defPPr>
    <a:lvl1pPr algn="r" rtl="1" fontAlgn="base">
      <a:spcBef>
        <a:spcPct val="0"/>
      </a:spcBef>
      <a:spcAft>
        <a:spcPct val="0"/>
      </a:spcAft>
      <a:defRPr sz="2800" b="1" kern="1200">
        <a:solidFill>
          <a:schemeClr val="tx1"/>
        </a:solidFill>
        <a:latin typeface="Arial" charset="0"/>
        <a:ea typeface="+mn-ea"/>
        <a:cs typeface="B Roya" pitchFamily="2" charset="-78"/>
      </a:defRPr>
    </a:lvl1pPr>
    <a:lvl2pPr marL="457200" algn="r" rtl="1" fontAlgn="base">
      <a:spcBef>
        <a:spcPct val="0"/>
      </a:spcBef>
      <a:spcAft>
        <a:spcPct val="0"/>
      </a:spcAft>
      <a:defRPr sz="2800" b="1" kern="1200">
        <a:solidFill>
          <a:schemeClr val="tx1"/>
        </a:solidFill>
        <a:latin typeface="Arial" charset="0"/>
        <a:ea typeface="+mn-ea"/>
        <a:cs typeface="B Roya" pitchFamily="2" charset="-78"/>
      </a:defRPr>
    </a:lvl2pPr>
    <a:lvl3pPr marL="914400" algn="r" rtl="1" fontAlgn="base">
      <a:spcBef>
        <a:spcPct val="0"/>
      </a:spcBef>
      <a:spcAft>
        <a:spcPct val="0"/>
      </a:spcAft>
      <a:defRPr sz="2800" b="1" kern="1200">
        <a:solidFill>
          <a:schemeClr val="tx1"/>
        </a:solidFill>
        <a:latin typeface="Arial" charset="0"/>
        <a:ea typeface="+mn-ea"/>
        <a:cs typeface="B Roya" pitchFamily="2" charset="-78"/>
      </a:defRPr>
    </a:lvl3pPr>
    <a:lvl4pPr marL="1371600" algn="r" rtl="1" fontAlgn="base">
      <a:spcBef>
        <a:spcPct val="0"/>
      </a:spcBef>
      <a:spcAft>
        <a:spcPct val="0"/>
      </a:spcAft>
      <a:defRPr sz="2800" b="1" kern="1200">
        <a:solidFill>
          <a:schemeClr val="tx1"/>
        </a:solidFill>
        <a:latin typeface="Arial" charset="0"/>
        <a:ea typeface="+mn-ea"/>
        <a:cs typeface="B Roya" pitchFamily="2" charset="-78"/>
      </a:defRPr>
    </a:lvl4pPr>
    <a:lvl5pPr marL="1828800" algn="r" rtl="1" fontAlgn="base">
      <a:spcBef>
        <a:spcPct val="0"/>
      </a:spcBef>
      <a:spcAft>
        <a:spcPct val="0"/>
      </a:spcAft>
      <a:defRPr sz="2800" b="1" kern="1200">
        <a:solidFill>
          <a:schemeClr val="tx1"/>
        </a:solidFill>
        <a:latin typeface="Arial" charset="0"/>
        <a:ea typeface="+mn-ea"/>
        <a:cs typeface="B Roya" pitchFamily="2" charset="-78"/>
      </a:defRPr>
    </a:lvl5pPr>
    <a:lvl6pPr marL="2286000" algn="l" defTabSz="914400" rtl="0" eaLnBrk="1" latinLnBrk="0" hangingPunct="1">
      <a:defRPr sz="2800" b="1" kern="1200">
        <a:solidFill>
          <a:schemeClr val="tx1"/>
        </a:solidFill>
        <a:latin typeface="Arial" charset="0"/>
        <a:ea typeface="+mn-ea"/>
        <a:cs typeface="B Roya" pitchFamily="2" charset="-78"/>
      </a:defRPr>
    </a:lvl6pPr>
    <a:lvl7pPr marL="2743200" algn="l" defTabSz="914400" rtl="0" eaLnBrk="1" latinLnBrk="0" hangingPunct="1">
      <a:defRPr sz="2800" b="1" kern="1200">
        <a:solidFill>
          <a:schemeClr val="tx1"/>
        </a:solidFill>
        <a:latin typeface="Arial" charset="0"/>
        <a:ea typeface="+mn-ea"/>
        <a:cs typeface="B Roya" pitchFamily="2" charset="-78"/>
      </a:defRPr>
    </a:lvl7pPr>
    <a:lvl8pPr marL="3200400" algn="l" defTabSz="914400" rtl="0" eaLnBrk="1" latinLnBrk="0" hangingPunct="1">
      <a:defRPr sz="2800" b="1" kern="1200">
        <a:solidFill>
          <a:schemeClr val="tx1"/>
        </a:solidFill>
        <a:latin typeface="Arial" charset="0"/>
        <a:ea typeface="+mn-ea"/>
        <a:cs typeface="B Roya" pitchFamily="2" charset="-78"/>
      </a:defRPr>
    </a:lvl8pPr>
    <a:lvl9pPr marL="3657600" algn="l" defTabSz="914400" rtl="0" eaLnBrk="1" latinLnBrk="0" hangingPunct="1">
      <a:defRPr sz="2800" b="1" kern="1200">
        <a:solidFill>
          <a:schemeClr val="tx1"/>
        </a:solidFill>
        <a:latin typeface="Arial" charset="0"/>
        <a:ea typeface="+mn-ea"/>
        <a:cs typeface="B Roya" pitchFamily="2" charset="-7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6"/>
  <p:clrMru>
    <a:srgbClr val="D06800"/>
    <a:srgbClr val="663300"/>
    <a:srgbClr val="FFFFFF"/>
    <a:srgbClr val="525128"/>
    <a:srgbClr val="959349"/>
    <a:srgbClr val="B8B8B8"/>
    <a:srgbClr val="808080"/>
    <a:srgbClr val="00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869" autoAdjust="0"/>
    <p:restoredTop sz="83806" autoAdjust="0"/>
  </p:normalViewPr>
  <p:slideViewPr>
    <p:cSldViewPr>
      <p:cViewPr varScale="1">
        <p:scale>
          <a:sx n="70" d="100"/>
          <a:sy n="70" d="100"/>
        </p:scale>
        <p:origin x="-107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slide" Target="slides/slide196.xml"/><Relationship Id="rId206" Type="http://schemas.openxmlformats.org/officeDocument/2006/relationships/slide" Target="slides/slide205.xml"/><Relationship Id="rId227" Type="http://schemas.openxmlformats.org/officeDocument/2006/relationships/slide" Target="slides/slide226.xml"/><Relationship Id="rId201" Type="http://schemas.openxmlformats.org/officeDocument/2006/relationships/slide" Target="slides/slide200.xml"/><Relationship Id="rId222" Type="http://schemas.openxmlformats.org/officeDocument/2006/relationships/slide" Target="slides/slide22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3" Type="http://schemas.openxmlformats.org/officeDocument/2006/relationships/tableStyles" Target="tableStyles.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notesMaster" Target="notesMasters/notesMaster1.xml"/><Relationship Id="rId19" Type="http://schemas.openxmlformats.org/officeDocument/2006/relationships/slide" Target="slides/slide18.xml"/><Relationship Id="rId224" Type="http://schemas.openxmlformats.org/officeDocument/2006/relationships/slide" Target="slides/slide223.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presProps" Target="presProps.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231" Type="http://schemas.openxmlformats.org/officeDocument/2006/relationships/viewProps" Target="view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4" Type="http://schemas.openxmlformats.org/officeDocument/2006/relationships/image" Target="../media/image25.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4" Type="http://schemas.openxmlformats.org/officeDocument/2006/relationships/image" Target="../media/image2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1954"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200" b="0" smtClean="0">
                <a:latin typeface="Arial" pitchFamily="34" charset="0"/>
                <a:cs typeface="Arial" pitchFamily="34" charset="0"/>
              </a:defRPr>
            </a:lvl1pPr>
          </a:lstStyle>
          <a:p>
            <a:pPr>
              <a:defRPr/>
            </a:pPr>
            <a:endParaRPr lang="en-US"/>
          </a:p>
        </p:txBody>
      </p:sp>
      <p:sp>
        <p:nvSpPr>
          <p:cNvPr id="381955"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200" b="0" smtClean="0">
                <a:latin typeface="Arial" pitchFamily="34" charset="0"/>
                <a:cs typeface="Arial" pitchFamily="34" charset="0"/>
              </a:defRPr>
            </a:lvl1pPr>
          </a:lstStyle>
          <a:p>
            <a:pPr>
              <a:defRPr/>
            </a:pPr>
            <a:endParaRPr lang="en-US"/>
          </a:p>
        </p:txBody>
      </p:sp>
      <p:sp>
        <p:nvSpPr>
          <p:cNvPr id="2355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819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1958"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0">
              <a:defRPr sz="1200" b="0" smtClean="0">
                <a:latin typeface="Arial" pitchFamily="34" charset="0"/>
                <a:cs typeface="Arial" pitchFamily="34" charset="0"/>
              </a:defRPr>
            </a:lvl1pPr>
          </a:lstStyle>
          <a:p>
            <a:pPr>
              <a:defRPr/>
            </a:pPr>
            <a:endParaRPr lang="en-US"/>
          </a:p>
        </p:txBody>
      </p:sp>
      <p:sp>
        <p:nvSpPr>
          <p:cNvPr id="381959"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rtl="0">
              <a:defRPr sz="1200" b="0" smtClean="0">
                <a:latin typeface="Arial" pitchFamily="34" charset="0"/>
                <a:cs typeface="Arial" pitchFamily="34" charset="0"/>
              </a:defRPr>
            </a:lvl1pPr>
          </a:lstStyle>
          <a:p>
            <a:pPr>
              <a:defRPr/>
            </a:pPr>
            <a:fld id="{C1D4DCE5-A8ED-41A8-AFF7-A5C3401F31A4}"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Slide Image Placeholder 1"/>
          <p:cNvSpPr>
            <a:spLocks noGrp="1" noRot="1" noChangeAspect="1" noTextEdit="1"/>
          </p:cNvSpPr>
          <p:nvPr>
            <p:ph type="sldImg"/>
          </p:nvPr>
        </p:nvSpPr>
        <p:spPr>
          <a:ln/>
        </p:spPr>
      </p:sp>
      <p:sp>
        <p:nvSpPr>
          <p:cNvPr id="236547" name="Notes Placeholder 2"/>
          <p:cNvSpPr>
            <a:spLocks noGrp="1"/>
          </p:cNvSpPr>
          <p:nvPr>
            <p:ph type="body" idx="1"/>
          </p:nvPr>
        </p:nvSpPr>
        <p:spPr>
          <a:noFill/>
          <a:ln/>
        </p:spPr>
        <p:txBody>
          <a:bodyPr/>
          <a:lstStyle/>
          <a:p>
            <a:pPr eaLnBrk="1" hangingPunct="1"/>
            <a:endParaRPr lang="fa-IR" smtClean="0">
              <a:latin typeface="Arial" charset="0"/>
              <a:cs typeface="Arial" charset="0"/>
            </a:endParaRPr>
          </a:p>
        </p:txBody>
      </p:sp>
      <p:sp>
        <p:nvSpPr>
          <p:cNvPr id="236548" name="Slide Number Placeholder 3"/>
          <p:cNvSpPr>
            <a:spLocks noGrp="1"/>
          </p:cNvSpPr>
          <p:nvPr>
            <p:ph type="sldNum" sz="quarter" idx="5"/>
          </p:nvPr>
        </p:nvSpPr>
        <p:spPr>
          <a:noFill/>
        </p:spPr>
        <p:txBody>
          <a:bodyPr/>
          <a:lstStyle/>
          <a:p>
            <a:fld id="{C8621468-1569-4CCB-BF18-310B7733F7D9}" type="slidenum">
              <a:rPr lang="ar-SA">
                <a:latin typeface="Arial" charset="0"/>
                <a:cs typeface="Arial" charset="0"/>
              </a:rPr>
              <a:pPr/>
              <a:t>3</a:t>
            </a:fld>
            <a:endParaRPr lang="en-US">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a:spLocks noGrp="1" noChangeArrowheads="1"/>
          </p:cNvSpPr>
          <p:nvPr>
            <p:ph type="sldNum" sz="quarter" idx="5"/>
          </p:nvPr>
        </p:nvSpPr>
        <p:spPr>
          <a:noFill/>
        </p:spPr>
        <p:txBody>
          <a:bodyPr/>
          <a:lstStyle/>
          <a:p>
            <a:fld id="{2C6FA6EE-A230-474B-AC19-F1991D7A5EEB}" type="slidenum">
              <a:rPr lang="ar-SA">
                <a:latin typeface="Arial" charset="0"/>
                <a:cs typeface="Arial" charset="0"/>
              </a:rPr>
              <a:pPr/>
              <a:t>51</a:t>
            </a:fld>
            <a:endParaRPr lang="en-US">
              <a:latin typeface="Arial" charset="0"/>
              <a:cs typeface="Arial" charset="0"/>
            </a:endParaRPr>
          </a:p>
        </p:txBody>
      </p:sp>
      <p:sp>
        <p:nvSpPr>
          <p:cNvPr id="237571" name="Rectangle 2"/>
          <p:cNvSpPr>
            <a:spLocks noRot="1" noChangeArrowheads="1" noTextEdit="1"/>
          </p:cNvSpPr>
          <p:nvPr>
            <p:ph type="sldImg"/>
          </p:nvPr>
        </p:nvSpPr>
        <p:spPr>
          <a:ln/>
        </p:spPr>
      </p:sp>
      <p:sp>
        <p:nvSpPr>
          <p:cNvPr id="237572" name="Rectangle 3"/>
          <p:cNvSpPr>
            <a:spLocks noGrp="1" noChangeArrowheads="1"/>
          </p:cNvSpPr>
          <p:nvPr>
            <p:ph type="body" idx="1"/>
          </p:nvPr>
        </p:nvSpPr>
        <p:spPr>
          <a:noFill/>
          <a:ln/>
        </p:spPr>
        <p:txBody>
          <a:bodyPr/>
          <a:lstStyle/>
          <a:p>
            <a:pPr eaLnBrk="1" hangingPunct="1"/>
            <a:endParaRPr lang="fa-IR" smtClean="0">
              <a:latin typeface="Arial" charset="0"/>
              <a:cs typeface="Arial" charset="0"/>
            </a:endParaRPr>
          </a:p>
          <a:p>
            <a:pPr eaLnBrk="1" hangingPunct="1"/>
            <a:endParaRPr lang="en-US"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gradFill rotWithShape="1">
              <a:gsLst>
                <a:gs pos="0">
                  <a:srgbClr val="FFFFFF"/>
                </a:gs>
                <a:gs pos="50000">
                  <a:schemeClr val="accent1"/>
                </a:gs>
                <a:gs pos="100000">
                  <a:srgbClr val="FFFFFF"/>
                </a:gs>
              </a:gsLst>
              <a:lin ang="2700000" scaled="1"/>
            </a:gradFill>
            <a:ln w="9525">
              <a:noFill/>
              <a:miter lim="800000"/>
              <a:headEnd/>
              <a:tailEnd/>
            </a:ln>
            <a:effectLst/>
          </p:spPr>
          <p:txBody>
            <a:bodyPr wrap="none" anchor="ctr"/>
            <a:lstStyle/>
            <a:p>
              <a:pPr algn="ctr" rtl="0">
                <a:defRPr/>
              </a:pPr>
              <a:endParaRPr lang="fa-IR" sz="2400" b="0">
                <a:latin typeface="Times New Roman" pitchFamily="18" charset="0"/>
                <a:cs typeface="Arial" pitchFamily="34"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gradFill rotWithShape="1">
                <a:gsLst>
                  <a:gs pos="0">
                    <a:srgbClr val="FFFFFF"/>
                  </a:gs>
                  <a:gs pos="50000">
                    <a:schemeClr val="bg2"/>
                  </a:gs>
                  <a:gs pos="100000">
                    <a:srgbClr val="FFFFFF"/>
                  </a:gs>
                </a:gsLst>
                <a:lin ang="2700000" scaled="1"/>
              </a:gradFill>
              <a:ln w="9525">
                <a:noFill/>
                <a:miter lim="800000"/>
                <a:headEnd/>
                <a:tailEnd/>
              </a:ln>
              <a:effectLst/>
            </p:spPr>
            <p:txBody>
              <a:bodyPr wrap="none" anchor="ctr"/>
              <a:lstStyle/>
              <a:p>
                <a:pPr algn="ctr" rtl="0">
                  <a:defRPr/>
                </a:pPr>
                <a:endParaRPr lang="fa-IR" sz="2400" b="0">
                  <a:latin typeface="Times New Roman" pitchFamily="18" charset="0"/>
                  <a:cs typeface="Arial" pitchFamily="34"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rtl="0">
                  <a:defRPr/>
                </a:pPr>
                <a:endParaRPr lang="fa-IR" sz="2400" b="0">
                  <a:latin typeface="Times New Roman" pitchFamily="18" charset="0"/>
                  <a:cs typeface="Arial" pitchFamily="34"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fa-IR">
                  <a:latin typeface="Arial" pitchFamily="34" charset="0"/>
                </a:endParaRP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gradFill rotWithShape="1">
                <a:gsLst>
                  <a:gs pos="0">
                    <a:schemeClr val="folHlink"/>
                  </a:gs>
                  <a:gs pos="50000">
                    <a:schemeClr val="folHlink">
                      <a:gamma/>
                      <a:shade val="46275"/>
                      <a:invGamma/>
                    </a:schemeClr>
                  </a:gs>
                  <a:gs pos="100000">
                    <a:schemeClr val="folHlink"/>
                  </a:gs>
                </a:gsLst>
                <a:lin ang="2700000" scaled="1"/>
              </a:gradFill>
              <a:ln w="9525">
                <a:noFill/>
                <a:miter lim="800000"/>
                <a:headEnd/>
                <a:tailEnd/>
              </a:ln>
              <a:effectLst/>
            </p:spPr>
            <p:txBody>
              <a:bodyPr wrap="none" anchor="ctr"/>
              <a:lstStyle/>
              <a:p>
                <a:pPr algn="ctr" rtl="0">
                  <a:defRPr/>
                </a:pPr>
                <a:endParaRPr lang="fa-IR" sz="2400" b="0">
                  <a:latin typeface="Times New Roman" pitchFamily="18" charset="0"/>
                  <a:cs typeface="Arial" pitchFamily="34" charset="0"/>
                </a:endParaRPr>
              </a:p>
            </p:txBody>
          </p:sp>
          <p:sp>
            <p:nvSpPr>
              <p:cNvPr id="9" name="Line 10"/>
              <p:cNvSpPr>
                <a:spLocks noChangeShapeType="1"/>
              </p:cNvSpPr>
              <p:nvPr/>
            </p:nvSpPr>
            <p:spPr bwMode="auto">
              <a:xfrm>
                <a:off x="400" y="432"/>
                <a:ext cx="5088" cy="0"/>
              </a:xfrm>
              <a:prstGeom prst="line">
                <a:avLst/>
              </a:prstGeom>
              <a:noFill/>
              <a:ln w="34925" cmpd="thickThin">
                <a:solidFill>
                  <a:schemeClr val="bg2"/>
                </a:solidFill>
                <a:round/>
                <a:headEnd/>
                <a:tailEnd/>
              </a:ln>
              <a:effectLst/>
            </p:spPr>
            <p:txBody>
              <a:bodyPr/>
              <a:lstStyle/>
              <a:p>
                <a:pPr>
                  <a:defRPr/>
                </a:pPr>
                <a:endParaRPr lang="fa-IR">
                  <a:latin typeface="Arial" pitchFamily="34" charset="0"/>
                </a:endParaRPr>
              </a:p>
            </p:txBody>
          </p:sp>
        </p:grpSp>
      </p:grpSp>
      <p:sp>
        <p:nvSpPr>
          <p:cNvPr id="63499" name="Rectangle 11"/>
          <p:cNvSpPr>
            <a:spLocks noGrp="1" noChangeArrowheads="1"/>
          </p:cNvSpPr>
          <p:nvPr>
            <p:ph type="ctrTitle"/>
          </p:nvPr>
        </p:nvSpPr>
        <p:spPr>
          <a:xfrm>
            <a:off x="2057400" y="1143000"/>
            <a:ext cx="6629400" cy="2209800"/>
          </a:xfrm>
        </p:spPr>
        <p:txBody>
          <a:bodyPr/>
          <a:lstStyle>
            <a:lvl1pPr>
              <a:defRPr sz="4200"/>
            </a:lvl1pPr>
          </a:lstStyle>
          <a:p>
            <a:r>
              <a:rPr lang="en-US"/>
              <a:t>Click to edit Master title style</a:t>
            </a:r>
          </a:p>
        </p:txBody>
      </p:sp>
      <p:sp>
        <p:nvSpPr>
          <p:cNvPr id="63500"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half" idx="10"/>
          </p:nvPr>
        </p:nvSpPr>
        <p:spPr>
          <a:xfrm>
            <a:off x="912813" y="6251575"/>
            <a:ext cx="1905000" cy="457200"/>
          </a:xfrm>
        </p:spPr>
        <p:txBody>
          <a:bodyPr/>
          <a:lstStyle>
            <a:lvl1pPr>
              <a:defRPr smtClean="0"/>
            </a:lvl1pPr>
          </a:lstStyle>
          <a:p>
            <a:pPr>
              <a:defRPr/>
            </a:pPr>
            <a:endParaRPr lang="en-US"/>
          </a:p>
        </p:txBody>
      </p:sp>
      <p:sp>
        <p:nvSpPr>
          <p:cNvPr id="14" name="Rectangle 14"/>
          <p:cNvSpPr>
            <a:spLocks noGrp="1" noChangeArrowheads="1"/>
          </p:cNvSpPr>
          <p:nvPr>
            <p:ph type="ftr" sz="quarter" idx="11"/>
          </p:nvPr>
        </p:nvSpPr>
        <p:spPr>
          <a:xfrm>
            <a:off x="3354388" y="6248400"/>
            <a:ext cx="2895600" cy="457200"/>
          </a:xfrm>
        </p:spPr>
        <p:txBody>
          <a:bodyPr/>
          <a:lstStyle>
            <a:lvl1pPr>
              <a:defRPr smtClean="0"/>
            </a:lvl1pPr>
          </a:lstStyle>
          <a:p>
            <a:pPr>
              <a:defRPr/>
            </a:pPr>
            <a:endParaRPr lang="en-US"/>
          </a:p>
        </p:txBody>
      </p:sp>
      <p:sp>
        <p:nvSpPr>
          <p:cNvPr id="15" name="Rectangle 15"/>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rtl="0">
              <a:defRPr sz="1000" b="0" smtClean="0">
                <a:latin typeface="Arial" pitchFamily="34" charset="0"/>
                <a:cs typeface="Arial" pitchFamily="34" charset="0"/>
              </a:defRPr>
            </a:lvl1pPr>
          </a:lstStyle>
          <a:p>
            <a:pPr>
              <a:defRPr/>
            </a:pPr>
            <a:fld id="{85984B8F-CC39-449F-BC38-84EB4210E907}" type="slidenum">
              <a:rPr lang="ar-SA"/>
              <a:pPr>
                <a:defRPr/>
              </a:pPr>
              <a:t>‹#›</a:t>
            </a:fld>
            <a:endParaRPr lang="en-US"/>
          </a:p>
        </p:txBody>
      </p:sp>
    </p:spTree>
  </p:cSld>
  <p:clrMapOvr>
    <a:masterClrMapping/>
  </p:clrMapOvr>
  <p:transition spd="med">
    <p:whee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260350"/>
            <a:ext cx="1946275" cy="587057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900113" y="260350"/>
            <a:ext cx="5688012" cy="5870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13" y="260350"/>
            <a:ext cx="7772400" cy="630238"/>
          </a:xfrm>
        </p:spPr>
        <p:txBody>
          <a:bodyPr/>
          <a:lstStyle/>
          <a:p>
            <a:r>
              <a:rPr lang="en-US" smtClean="0"/>
              <a:t>Click to edit Master title style</a:t>
            </a:r>
            <a:endParaRPr lang="fa-IR"/>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quarter" idx="2"/>
          </p:nvPr>
        </p:nvSpPr>
        <p:spPr>
          <a:xfrm>
            <a:off x="4876800" y="1600200"/>
            <a:ext cx="38100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Content Placeholder 4"/>
          <p:cNvSpPr>
            <a:spLocks noGrp="1"/>
          </p:cNvSpPr>
          <p:nvPr>
            <p:ph sz="quarter" idx="3"/>
          </p:nvPr>
        </p:nvSpPr>
        <p:spPr>
          <a:xfrm>
            <a:off x="4876800" y="3941763"/>
            <a:ext cx="38100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Rectangle 9"/>
          <p:cNvSpPr>
            <a:spLocks noGrp="1" noChangeArrowheads="1"/>
          </p:cNvSpPr>
          <p:nvPr>
            <p:ph type="dt" sz="half" idx="10"/>
          </p:nvPr>
        </p:nvSpPr>
        <p:spPr>
          <a:ln/>
        </p:spPr>
        <p:txBody>
          <a:bodyPr/>
          <a:lstStyle>
            <a:lvl1pPr>
              <a:defRPr/>
            </a:lvl1pPr>
          </a:lstStyle>
          <a:p>
            <a:pPr>
              <a:defRPr/>
            </a:pPr>
            <a:endParaRPr lang="en-US"/>
          </a:p>
        </p:txBody>
      </p:sp>
      <p:sp>
        <p:nvSpPr>
          <p:cNvPr id="7"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13" y="260350"/>
            <a:ext cx="7772400" cy="630238"/>
          </a:xfrm>
        </p:spPr>
        <p:txBody>
          <a:bodyPr/>
          <a:lstStyle/>
          <a:p>
            <a:r>
              <a:rPr lang="en-US" smtClean="0"/>
              <a:t>Click to edit Master title style</a:t>
            </a:r>
            <a:endParaRPr lang="fa-IR"/>
          </a:p>
        </p:txBody>
      </p:sp>
      <p:sp>
        <p:nvSpPr>
          <p:cNvPr id="3" name="Text Placeholder 2"/>
          <p:cNvSpPr>
            <a:spLocks noGrp="1"/>
          </p:cNvSpPr>
          <p:nvPr>
            <p:ph type="body"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00113" y="260350"/>
            <a:ext cx="7772400" cy="630238"/>
          </a:xfrm>
        </p:spPr>
        <p:txBody>
          <a:bodyPr/>
          <a:lstStyle/>
          <a:p>
            <a:r>
              <a:rPr lang="en-US" smtClean="0"/>
              <a:t>Click to edit Master title style</a:t>
            </a:r>
            <a:endParaRPr lang="fa-IR"/>
          </a:p>
        </p:txBody>
      </p:sp>
      <p:sp>
        <p:nvSpPr>
          <p:cNvPr id="3" name="Table Placeholder 2"/>
          <p:cNvSpPr>
            <a:spLocks noGrp="1"/>
          </p:cNvSpPr>
          <p:nvPr>
            <p:ph type="tbl" idx="1"/>
          </p:nvPr>
        </p:nvSpPr>
        <p:spPr>
          <a:xfrm>
            <a:off x="914400" y="1600200"/>
            <a:ext cx="7772400" cy="4530725"/>
          </a:xfrm>
        </p:spPr>
        <p:txBody>
          <a:bodyPr/>
          <a:lstStyle/>
          <a:p>
            <a:pPr lvl="0"/>
            <a:endParaRPr lang="fa-IR" noProof="0" smtClean="0"/>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00113" y="260350"/>
            <a:ext cx="7772400" cy="630238"/>
          </a:xfrm>
        </p:spPr>
        <p:txBody>
          <a:bodyPr/>
          <a:lstStyle/>
          <a:p>
            <a:r>
              <a:rPr lang="en-US" smtClean="0"/>
              <a:t>Click to edit Master title style</a:t>
            </a:r>
            <a:endParaRPr lang="fa-IR"/>
          </a:p>
        </p:txBody>
      </p:sp>
      <p:sp>
        <p:nvSpPr>
          <p:cNvPr id="3" name="Content Placeholder 2"/>
          <p:cNvSpPr>
            <a:spLocks noGrp="1"/>
          </p:cNvSpPr>
          <p:nvPr>
            <p:ph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quarter" idx="2"/>
          </p:nvPr>
        </p:nvSpPr>
        <p:spPr>
          <a:xfrm>
            <a:off x="4876800" y="1600200"/>
            <a:ext cx="38100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Content Placeholder 4"/>
          <p:cNvSpPr>
            <a:spLocks noGrp="1"/>
          </p:cNvSpPr>
          <p:nvPr>
            <p:ph sz="quarter" idx="3"/>
          </p:nvPr>
        </p:nvSpPr>
        <p:spPr>
          <a:xfrm>
            <a:off x="4876800" y="3941763"/>
            <a:ext cx="38100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Rectangle 9"/>
          <p:cNvSpPr>
            <a:spLocks noGrp="1" noChangeArrowheads="1"/>
          </p:cNvSpPr>
          <p:nvPr>
            <p:ph type="dt" sz="half" idx="10"/>
          </p:nvPr>
        </p:nvSpPr>
        <p:spPr>
          <a:ln/>
        </p:spPr>
        <p:txBody>
          <a:bodyPr/>
          <a:lstStyle>
            <a:lvl1pPr>
              <a:defRPr/>
            </a:lvl1pPr>
          </a:lstStyle>
          <a:p>
            <a:pPr>
              <a:defRPr/>
            </a:pPr>
            <a:endParaRPr lang="en-US"/>
          </a:p>
        </p:txBody>
      </p:sp>
      <p:sp>
        <p:nvSpPr>
          <p:cNvPr id="7"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a-IR"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transition spd="med">
    <p:whee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18434" name="Picture 25" descr="armPyameNour copy"/>
          <p:cNvPicPr>
            <a:picLocks noChangeAspect="1" noChangeArrowheads="1"/>
          </p:cNvPicPr>
          <p:nvPr/>
        </p:nvPicPr>
        <p:blipFill>
          <a:blip r:embed="rId17">
            <a:grayscl/>
          </a:blip>
          <a:srcRect/>
          <a:stretch>
            <a:fillRect/>
          </a:stretch>
        </p:blipFill>
        <p:spPr bwMode="auto">
          <a:xfrm>
            <a:off x="323850" y="0"/>
            <a:ext cx="925513" cy="915988"/>
          </a:xfrm>
          <a:prstGeom prst="rect">
            <a:avLst/>
          </a:prstGeom>
          <a:noFill/>
          <a:ln w="9525">
            <a:noFill/>
            <a:miter lim="800000"/>
            <a:headEnd/>
            <a:tailEnd/>
          </a:ln>
        </p:spPr>
      </p:pic>
      <p:sp>
        <p:nvSpPr>
          <p:cNvPr id="62485" name="Rectangle 21"/>
          <p:cNvSpPr>
            <a:spLocks noChangeArrowheads="1"/>
          </p:cNvSpPr>
          <p:nvPr/>
        </p:nvSpPr>
        <p:spPr bwMode="auto">
          <a:xfrm>
            <a:off x="611188" y="6211888"/>
            <a:ext cx="6192837" cy="544512"/>
          </a:xfrm>
          <a:prstGeom prst="rect">
            <a:avLst/>
          </a:prstGeom>
          <a:gradFill rotWithShape="0">
            <a:gsLst>
              <a:gs pos="0">
                <a:srgbClr val="E1E0C2"/>
              </a:gs>
              <a:gs pos="100000">
                <a:srgbClr val="959349"/>
              </a:gs>
            </a:gsLst>
            <a:lin ang="5400000" scaled="1"/>
          </a:gradFill>
          <a:ln w="9525">
            <a:noFill/>
            <a:miter lim="800000"/>
            <a:headEnd/>
            <a:tailEnd/>
          </a:ln>
          <a:effectLst/>
        </p:spPr>
        <p:txBody>
          <a:bodyPr wrap="none" anchor="ctr"/>
          <a:lstStyle/>
          <a:p>
            <a:pPr>
              <a:defRPr/>
            </a:pPr>
            <a:endParaRPr lang="fa-IR">
              <a:latin typeface="Arial" pitchFamily="34" charset="0"/>
            </a:endParaRPr>
          </a:p>
        </p:txBody>
      </p:sp>
      <p:sp>
        <p:nvSpPr>
          <p:cNvPr id="62470" name="Line 6"/>
          <p:cNvSpPr>
            <a:spLocks noChangeShapeType="1"/>
          </p:cNvSpPr>
          <p:nvPr/>
        </p:nvSpPr>
        <p:spPr bwMode="auto">
          <a:xfrm>
            <a:off x="684213" y="984250"/>
            <a:ext cx="8002587" cy="0"/>
          </a:xfrm>
          <a:prstGeom prst="line">
            <a:avLst/>
          </a:prstGeom>
          <a:noFill/>
          <a:ln w="19050">
            <a:solidFill>
              <a:srgbClr val="918F47"/>
            </a:solidFill>
            <a:round/>
            <a:headEnd/>
            <a:tailEnd/>
          </a:ln>
          <a:effectLst/>
        </p:spPr>
        <p:txBody>
          <a:bodyPr/>
          <a:lstStyle/>
          <a:p>
            <a:pPr>
              <a:defRPr/>
            </a:pPr>
            <a:endParaRPr lang="fa-IR">
              <a:latin typeface="Arial" pitchFamily="34" charset="0"/>
            </a:endParaRPr>
          </a:p>
        </p:txBody>
      </p:sp>
      <p:sp>
        <p:nvSpPr>
          <p:cNvPr id="62481" name="Line 17"/>
          <p:cNvSpPr>
            <a:spLocks noChangeShapeType="1"/>
          </p:cNvSpPr>
          <p:nvPr/>
        </p:nvSpPr>
        <p:spPr bwMode="auto">
          <a:xfrm>
            <a:off x="684213" y="6127750"/>
            <a:ext cx="8002587" cy="0"/>
          </a:xfrm>
          <a:prstGeom prst="line">
            <a:avLst/>
          </a:prstGeom>
          <a:noFill/>
          <a:ln w="19050">
            <a:solidFill>
              <a:srgbClr val="918F47"/>
            </a:solidFill>
            <a:round/>
            <a:headEnd/>
            <a:tailEnd/>
          </a:ln>
          <a:effectLst/>
        </p:spPr>
        <p:txBody>
          <a:bodyPr/>
          <a:lstStyle/>
          <a:p>
            <a:pPr>
              <a:defRPr/>
            </a:pPr>
            <a:endParaRPr lang="fa-IR">
              <a:latin typeface="Arial" pitchFamily="34" charset="0"/>
            </a:endParaRPr>
          </a:p>
        </p:txBody>
      </p:sp>
      <p:sp>
        <p:nvSpPr>
          <p:cNvPr id="62471" name="Rectangle 7"/>
          <p:cNvSpPr>
            <a:spLocks noGrp="1" noChangeArrowheads="1"/>
          </p:cNvSpPr>
          <p:nvPr>
            <p:ph type="title"/>
          </p:nvPr>
        </p:nvSpPr>
        <p:spPr bwMode="auto">
          <a:xfrm>
            <a:off x="900113" y="260350"/>
            <a:ext cx="7772400" cy="6302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a-IR" smtClean="0"/>
              <a:t>کامپايلر</a:t>
            </a:r>
            <a:endParaRPr lang="ar-SA" smtClean="0"/>
          </a:p>
        </p:txBody>
      </p:sp>
      <p:sp>
        <p:nvSpPr>
          <p:cNvPr id="18439"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a-IR" smtClean="0"/>
              <a:t>تست</a:t>
            </a:r>
            <a:endParaRPr lang="ar-SA" smtClean="0"/>
          </a:p>
          <a:p>
            <a:pPr lvl="1"/>
            <a:r>
              <a:rPr lang="en-US" smtClean="0"/>
              <a:t>Second level</a:t>
            </a:r>
            <a:endParaRPr lang="fa-IR" smtClean="0"/>
          </a:p>
          <a:p>
            <a:pPr lvl="2"/>
            <a:r>
              <a:rPr lang="en-US" smtClean="0"/>
              <a:t>Third level</a:t>
            </a:r>
            <a:endParaRPr lang="fa-IR" smtClean="0"/>
          </a:p>
          <a:p>
            <a:pPr lvl="3"/>
            <a:r>
              <a:rPr lang="en-US" smtClean="0"/>
              <a:t>Fourth level</a:t>
            </a:r>
            <a:endParaRPr lang="fa-IR" smtClean="0"/>
          </a:p>
          <a:p>
            <a:pPr lvl="4"/>
            <a:r>
              <a:rPr lang="en-US" smtClean="0"/>
              <a:t>Fifth level</a:t>
            </a:r>
            <a:endParaRPr lang="fa-IR" smtClean="0"/>
          </a:p>
        </p:txBody>
      </p:sp>
      <p:sp>
        <p:nvSpPr>
          <p:cNvPr id="62473"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000" b="0" smtClean="0">
                <a:latin typeface="Arial" pitchFamily="34" charset="0"/>
                <a:cs typeface="Arial" pitchFamily="34" charset="0"/>
              </a:defRPr>
            </a:lvl1pPr>
          </a:lstStyle>
          <a:p>
            <a:pPr>
              <a:defRPr/>
            </a:pPr>
            <a:endParaRPr lang="en-US"/>
          </a:p>
        </p:txBody>
      </p:sp>
      <p:sp>
        <p:nvSpPr>
          <p:cNvPr id="62474"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000" b="0" smtClean="0">
                <a:latin typeface="Arial" pitchFamily="34" charset="0"/>
                <a:cs typeface="Arial" pitchFamily="34" charset="0"/>
              </a:defRPr>
            </a:lvl1pPr>
          </a:lstStyle>
          <a:p>
            <a:pPr>
              <a:defRPr/>
            </a:pPr>
            <a:endParaRPr lang="en-US"/>
          </a:p>
        </p:txBody>
      </p:sp>
      <p:sp>
        <p:nvSpPr>
          <p:cNvPr id="62469" name="Rectangle 5"/>
          <p:cNvSpPr>
            <a:spLocks noChangeArrowheads="1"/>
          </p:cNvSpPr>
          <p:nvPr/>
        </p:nvSpPr>
        <p:spPr bwMode="auto">
          <a:xfrm>
            <a:off x="2987675" y="957263"/>
            <a:ext cx="5699125" cy="69850"/>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noFill/>
            <a:miter lim="800000"/>
            <a:headEnd/>
            <a:tailEnd/>
          </a:ln>
          <a:effectLst/>
        </p:spPr>
        <p:txBody>
          <a:bodyPr wrap="none" anchor="ctr"/>
          <a:lstStyle/>
          <a:p>
            <a:pPr algn="ctr" rtl="0">
              <a:defRPr/>
            </a:pPr>
            <a:endParaRPr lang="fa-IR" sz="2400" b="0">
              <a:latin typeface="Times New Roman" pitchFamily="18" charset="0"/>
              <a:cs typeface="Arial" pitchFamily="34" charset="0"/>
            </a:endParaRPr>
          </a:p>
        </p:txBody>
      </p:sp>
      <p:sp>
        <p:nvSpPr>
          <p:cNvPr id="62477" name="Rectangle 13"/>
          <p:cNvSpPr>
            <a:spLocks noChangeArrowheads="1"/>
          </p:cNvSpPr>
          <p:nvPr/>
        </p:nvSpPr>
        <p:spPr bwMode="auto">
          <a:xfrm>
            <a:off x="-3175" y="0"/>
            <a:ext cx="327025" cy="6858000"/>
          </a:xfrm>
          <a:prstGeom prst="rect">
            <a:avLst/>
          </a:prstGeom>
          <a:gradFill rotWithShape="1">
            <a:gsLst>
              <a:gs pos="0">
                <a:srgbClr val="959349"/>
              </a:gs>
              <a:gs pos="50000">
                <a:srgbClr val="E1E0C2"/>
              </a:gs>
              <a:gs pos="100000">
                <a:srgbClr val="959349"/>
              </a:gs>
            </a:gsLst>
            <a:lin ang="0" scaled="1"/>
          </a:gradFill>
          <a:ln w="9525">
            <a:noFill/>
            <a:miter lim="800000"/>
            <a:headEnd/>
            <a:tailEnd/>
          </a:ln>
          <a:effectLst/>
        </p:spPr>
        <p:txBody>
          <a:bodyPr wrap="none" anchor="ctr"/>
          <a:lstStyle/>
          <a:p>
            <a:pPr algn="ctr" rtl="0">
              <a:defRPr/>
            </a:pPr>
            <a:endParaRPr lang="fa-IR" sz="2400" b="0">
              <a:latin typeface="Times New Roman" pitchFamily="18" charset="0"/>
              <a:cs typeface="Arial" pitchFamily="34" charset="0"/>
            </a:endParaRPr>
          </a:p>
        </p:txBody>
      </p:sp>
      <p:sp>
        <p:nvSpPr>
          <p:cNvPr id="62478" name="Rectangle 14"/>
          <p:cNvSpPr>
            <a:spLocks noChangeArrowheads="1"/>
          </p:cNvSpPr>
          <p:nvPr/>
        </p:nvSpPr>
        <p:spPr bwMode="auto">
          <a:xfrm>
            <a:off x="8820150" y="0"/>
            <a:ext cx="327025" cy="6858000"/>
          </a:xfrm>
          <a:prstGeom prst="rect">
            <a:avLst/>
          </a:prstGeom>
          <a:gradFill rotWithShape="1">
            <a:gsLst>
              <a:gs pos="0">
                <a:srgbClr val="959349"/>
              </a:gs>
              <a:gs pos="50000">
                <a:srgbClr val="E1E0C2"/>
              </a:gs>
              <a:gs pos="100000">
                <a:srgbClr val="959349"/>
              </a:gs>
            </a:gsLst>
            <a:lin ang="0" scaled="1"/>
          </a:gradFill>
          <a:ln w="9525">
            <a:noFill/>
            <a:miter lim="800000"/>
            <a:headEnd/>
            <a:tailEnd/>
          </a:ln>
          <a:effectLst/>
        </p:spPr>
        <p:txBody>
          <a:bodyPr wrap="none" anchor="ctr"/>
          <a:lstStyle/>
          <a:p>
            <a:pPr algn="ctr" rtl="0">
              <a:defRPr/>
            </a:pPr>
            <a:endParaRPr lang="fa-IR" sz="2400" b="0">
              <a:latin typeface="Times New Roman" pitchFamily="18" charset="0"/>
              <a:cs typeface="Arial" pitchFamily="34" charset="0"/>
            </a:endParaRPr>
          </a:p>
        </p:txBody>
      </p:sp>
      <p:sp>
        <p:nvSpPr>
          <p:cNvPr id="62480" name="Rectangle 16"/>
          <p:cNvSpPr>
            <a:spLocks noChangeArrowheads="1"/>
          </p:cNvSpPr>
          <p:nvPr/>
        </p:nvSpPr>
        <p:spPr bwMode="auto">
          <a:xfrm>
            <a:off x="688975" y="6089650"/>
            <a:ext cx="5699125" cy="69850"/>
          </a:xfrm>
          <a:prstGeom prst="rect">
            <a:avLst/>
          </a:prstGeom>
          <a:gradFill rotWithShape="1">
            <a:gsLst>
              <a:gs pos="0">
                <a:schemeClr val="accent1">
                  <a:gamma/>
                  <a:shade val="46275"/>
                  <a:invGamma/>
                </a:schemeClr>
              </a:gs>
              <a:gs pos="50000">
                <a:schemeClr val="accent1"/>
              </a:gs>
              <a:gs pos="100000">
                <a:schemeClr val="accent1">
                  <a:gamma/>
                  <a:shade val="46275"/>
                  <a:invGamma/>
                </a:schemeClr>
              </a:gs>
            </a:gsLst>
            <a:lin ang="5400000" scaled="1"/>
          </a:gradFill>
          <a:ln w="9525">
            <a:noFill/>
            <a:miter lim="800000"/>
            <a:headEnd/>
            <a:tailEnd/>
          </a:ln>
          <a:effectLst/>
        </p:spPr>
        <p:txBody>
          <a:bodyPr wrap="none" anchor="ctr"/>
          <a:lstStyle/>
          <a:p>
            <a:pPr algn="ctr" rtl="0">
              <a:defRPr/>
            </a:pPr>
            <a:endParaRPr lang="fa-IR" sz="2400" b="0">
              <a:latin typeface="Times New Roman" pitchFamily="18" charset="0"/>
              <a:cs typeface="Arial" pitchFamily="34" charset="0"/>
            </a:endParaRPr>
          </a:p>
        </p:txBody>
      </p:sp>
      <p:sp>
        <p:nvSpPr>
          <p:cNvPr id="62482" name="AutoShape 18"/>
          <p:cNvSpPr>
            <a:spLocks noChangeArrowheads="1"/>
          </p:cNvSpPr>
          <p:nvPr/>
        </p:nvSpPr>
        <p:spPr bwMode="auto">
          <a:xfrm>
            <a:off x="2124075" y="6308725"/>
            <a:ext cx="2519363" cy="398463"/>
          </a:xfrm>
          <a:prstGeom prst="foldedCorner">
            <a:avLst>
              <a:gd name="adj" fmla="val 18292"/>
            </a:avLst>
          </a:prstGeom>
          <a:gradFill rotWithShape="1">
            <a:gsLst>
              <a:gs pos="0">
                <a:schemeClr val="bg1"/>
              </a:gs>
              <a:gs pos="100000">
                <a:schemeClr val="accent1"/>
              </a:gs>
            </a:gsLst>
            <a:lin ang="5400000" scaled="1"/>
          </a:gradFill>
          <a:ln w="9525">
            <a:solidFill>
              <a:srgbClr val="918F47"/>
            </a:solidFill>
            <a:round/>
            <a:headEnd/>
            <a:tailEnd/>
          </a:ln>
          <a:effectLst/>
        </p:spPr>
        <p:txBody>
          <a:bodyPr wrap="none" anchor="ctr"/>
          <a:lstStyle/>
          <a:p>
            <a:pPr algn="ctr" rtl="0">
              <a:defRPr/>
            </a:pPr>
            <a:r>
              <a:rPr lang="fa-IR" sz="2000">
                <a:solidFill>
                  <a:srgbClr val="525128"/>
                </a:solidFill>
                <a:latin typeface="Arial" pitchFamily="34" charset="0"/>
                <a:cs typeface="Roya" pitchFamily="2" charset="-78"/>
              </a:rPr>
              <a:t>نظریه زبانها و ماشینها</a:t>
            </a:r>
            <a:endParaRPr lang="en-US" sz="2000">
              <a:solidFill>
                <a:srgbClr val="525128"/>
              </a:solidFill>
              <a:latin typeface="Arial" pitchFamily="34" charset="0"/>
              <a:cs typeface="Roya" pitchFamily="2" charset="-78"/>
            </a:endParaRPr>
          </a:p>
        </p:txBody>
      </p:sp>
      <p:sp>
        <p:nvSpPr>
          <p:cNvPr id="62483" name="AutoShape 19"/>
          <p:cNvSpPr>
            <a:spLocks noChangeArrowheads="1"/>
          </p:cNvSpPr>
          <p:nvPr/>
        </p:nvSpPr>
        <p:spPr bwMode="auto">
          <a:xfrm>
            <a:off x="684213" y="6308725"/>
            <a:ext cx="1295400" cy="398463"/>
          </a:xfrm>
          <a:prstGeom prst="foldedCorner">
            <a:avLst>
              <a:gd name="adj" fmla="val 18292"/>
            </a:avLst>
          </a:prstGeom>
          <a:gradFill rotWithShape="1">
            <a:gsLst>
              <a:gs pos="0">
                <a:schemeClr val="bg1"/>
              </a:gs>
              <a:gs pos="100000">
                <a:schemeClr val="accent1"/>
              </a:gs>
            </a:gsLst>
            <a:lin ang="5400000" scaled="1"/>
          </a:gradFill>
          <a:ln w="9525">
            <a:solidFill>
              <a:srgbClr val="918F47"/>
            </a:solidFill>
            <a:round/>
            <a:headEnd/>
            <a:tailEnd/>
          </a:ln>
          <a:effectLst/>
        </p:spPr>
        <p:txBody>
          <a:bodyPr wrap="none" anchor="ctr"/>
          <a:lstStyle/>
          <a:p>
            <a:pPr algn="ctr">
              <a:defRPr/>
            </a:pPr>
            <a:r>
              <a:rPr lang="fa-IR" sz="2000">
                <a:solidFill>
                  <a:srgbClr val="525128"/>
                </a:solidFill>
                <a:latin typeface="Arial" pitchFamily="34" charset="0"/>
                <a:cs typeface="Roya" pitchFamily="2" charset="-78"/>
              </a:rPr>
              <a:t>صفحه: </a:t>
            </a:r>
            <a:fld id="{F13F53B1-1528-4EF6-BDF2-8BB8A4B91F41}" type="slidenum">
              <a:rPr lang="fa-IR" sz="2000">
                <a:solidFill>
                  <a:srgbClr val="525128"/>
                </a:solidFill>
                <a:latin typeface="Arial" pitchFamily="34" charset="0"/>
                <a:cs typeface="Roya" pitchFamily="2" charset="-78"/>
              </a:rPr>
              <a:pPr algn="ctr">
                <a:defRPr/>
              </a:pPr>
              <a:t>‹#›</a:t>
            </a:fld>
            <a:endParaRPr lang="en-US" sz="2000">
              <a:solidFill>
                <a:srgbClr val="525128"/>
              </a:solidFill>
              <a:latin typeface="Arial" pitchFamily="34" charset="0"/>
              <a:cs typeface="Roya" pitchFamily="2" charset="-78"/>
            </a:endParaRPr>
          </a:p>
        </p:txBody>
      </p:sp>
      <p:sp>
        <p:nvSpPr>
          <p:cNvPr id="62484" name="AutoShape 20"/>
          <p:cNvSpPr>
            <a:spLocks noChangeArrowheads="1"/>
          </p:cNvSpPr>
          <p:nvPr/>
        </p:nvSpPr>
        <p:spPr bwMode="auto">
          <a:xfrm>
            <a:off x="4787900" y="6308725"/>
            <a:ext cx="1944688" cy="398463"/>
          </a:xfrm>
          <a:prstGeom prst="foldedCorner">
            <a:avLst>
              <a:gd name="adj" fmla="val 18292"/>
            </a:avLst>
          </a:prstGeom>
          <a:gradFill rotWithShape="1">
            <a:gsLst>
              <a:gs pos="0">
                <a:schemeClr val="bg1"/>
              </a:gs>
              <a:gs pos="100000">
                <a:schemeClr val="accent1"/>
              </a:gs>
            </a:gsLst>
            <a:lin ang="5400000" scaled="1"/>
          </a:gradFill>
          <a:ln w="9525">
            <a:solidFill>
              <a:srgbClr val="918F47"/>
            </a:solidFill>
            <a:round/>
            <a:headEnd/>
            <a:tailEnd/>
          </a:ln>
          <a:effectLst/>
        </p:spPr>
        <p:txBody>
          <a:bodyPr wrap="none" anchor="ctr"/>
          <a:lstStyle/>
          <a:p>
            <a:pPr algn="ctr" rtl="0">
              <a:defRPr/>
            </a:pPr>
            <a:r>
              <a:rPr lang="fa-IR" sz="2000">
                <a:solidFill>
                  <a:srgbClr val="525128"/>
                </a:solidFill>
                <a:latin typeface="Arial" pitchFamily="34" charset="0"/>
                <a:cs typeface="Roya" pitchFamily="2" charset="-78"/>
              </a:rPr>
              <a:t>گروه کامپيوتر</a:t>
            </a:r>
            <a:endParaRPr lang="en-US" sz="2000">
              <a:solidFill>
                <a:srgbClr val="525128"/>
              </a:solidFill>
              <a:latin typeface="Arial" pitchFamily="34" charset="0"/>
              <a:cs typeface="Roya" pitchFamily="2" charset="-78"/>
            </a:endParaRPr>
          </a:p>
        </p:txBody>
      </p:sp>
    </p:spTree>
  </p:cSld>
  <p:clrMap bg1="lt1" tx1="dk1" bg2="lt2" tx2="dk2" accent1="accent1" accent2="accent2" accent3="accent3" accent4="accent4" accent5="accent5" accent6="accent6" hlink="hlink" folHlink="folHlink"/>
  <p:sldLayoutIdLst>
    <p:sldLayoutId id="2147483730"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Lst>
  <p:transition spd="med">
    <p:wheel/>
  </p:transition>
  <p:timing>
    <p:tnLst>
      <p:par>
        <p:cTn id="1" dur="indefinite" restart="never" nodeType="tmRoot"/>
      </p:par>
    </p:tnLst>
  </p:timing>
  <p:txStyles>
    <p:titleStyle>
      <a:lvl1pPr algn="r" rtl="1" eaLnBrk="0" fontAlgn="base" hangingPunct="0">
        <a:spcBef>
          <a:spcPct val="0"/>
        </a:spcBef>
        <a:spcAft>
          <a:spcPct val="0"/>
        </a:spcAft>
        <a:defRPr sz="3600" b="1">
          <a:solidFill>
            <a:schemeClr val="tx2"/>
          </a:solidFill>
          <a:effectLst>
            <a:outerShdw blurRad="38100" dist="38100" dir="2700000" algn="tl">
              <a:srgbClr val="C0C0C0"/>
            </a:outerShdw>
          </a:effectLst>
          <a:latin typeface="+mj-lt"/>
          <a:ea typeface="+mj-ea"/>
          <a:cs typeface="+mj-cs"/>
        </a:defRPr>
      </a:lvl1pPr>
      <a:lvl2pPr algn="r" rtl="1" eaLnBrk="0" fontAlgn="base" hangingPunct="0">
        <a:spcBef>
          <a:spcPct val="0"/>
        </a:spcBef>
        <a:spcAft>
          <a:spcPct val="0"/>
        </a:spcAft>
        <a:defRPr sz="3600" b="1">
          <a:solidFill>
            <a:schemeClr val="tx2"/>
          </a:solidFill>
          <a:effectLst>
            <a:outerShdw blurRad="38100" dist="38100" dir="2700000" algn="tl">
              <a:srgbClr val="C0C0C0"/>
            </a:outerShdw>
          </a:effectLst>
          <a:latin typeface="Times New Roman" pitchFamily="18" charset="0"/>
          <a:cs typeface="Roya" pitchFamily="2" charset="-78"/>
        </a:defRPr>
      </a:lvl2pPr>
      <a:lvl3pPr algn="r" rtl="1" eaLnBrk="0" fontAlgn="base" hangingPunct="0">
        <a:spcBef>
          <a:spcPct val="0"/>
        </a:spcBef>
        <a:spcAft>
          <a:spcPct val="0"/>
        </a:spcAft>
        <a:defRPr sz="3600" b="1">
          <a:solidFill>
            <a:schemeClr val="tx2"/>
          </a:solidFill>
          <a:effectLst>
            <a:outerShdw blurRad="38100" dist="38100" dir="2700000" algn="tl">
              <a:srgbClr val="C0C0C0"/>
            </a:outerShdw>
          </a:effectLst>
          <a:latin typeface="Times New Roman" pitchFamily="18" charset="0"/>
          <a:cs typeface="Roya" pitchFamily="2" charset="-78"/>
        </a:defRPr>
      </a:lvl3pPr>
      <a:lvl4pPr algn="r" rtl="1" eaLnBrk="0" fontAlgn="base" hangingPunct="0">
        <a:spcBef>
          <a:spcPct val="0"/>
        </a:spcBef>
        <a:spcAft>
          <a:spcPct val="0"/>
        </a:spcAft>
        <a:defRPr sz="3600" b="1">
          <a:solidFill>
            <a:schemeClr val="tx2"/>
          </a:solidFill>
          <a:effectLst>
            <a:outerShdw blurRad="38100" dist="38100" dir="2700000" algn="tl">
              <a:srgbClr val="C0C0C0"/>
            </a:outerShdw>
          </a:effectLst>
          <a:latin typeface="Times New Roman" pitchFamily="18" charset="0"/>
          <a:cs typeface="Roya" pitchFamily="2" charset="-78"/>
        </a:defRPr>
      </a:lvl4pPr>
      <a:lvl5pPr algn="r" rtl="1" eaLnBrk="0" fontAlgn="base" hangingPunct="0">
        <a:spcBef>
          <a:spcPct val="0"/>
        </a:spcBef>
        <a:spcAft>
          <a:spcPct val="0"/>
        </a:spcAft>
        <a:defRPr sz="3600" b="1">
          <a:solidFill>
            <a:schemeClr val="tx2"/>
          </a:solidFill>
          <a:effectLst>
            <a:outerShdw blurRad="38100" dist="38100" dir="2700000" algn="tl">
              <a:srgbClr val="C0C0C0"/>
            </a:outerShdw>
          </a:effectLst>
          <a:latin typeface="Times New Roman" pitchFamily="18" charset="0"/>
          <a:cs typeface="Roya" pitchFamily="2" charset="-78"/>
        </a:defRPr>
      </a:lvl5pPr>
      <a:lvl6pPr marL="457200" algn="r" rtl="1" fontAlgn="base">
        <a:spcBef>
          <a:spcPct val="0"/>
        </a:spcBef>
        <a:spcAft>
          <a:spcPct val="0"/>
        </a:spcAft>
        <a:defRPr sz="3600" b="1">
          <a:solidFill>
            <a:schemeClr val="tx2"/>
          </a:solidFill>
          <a:effectLst>
            <a:outerShdw blurRad="38100" dist="38100" dir="2700000" algn="tl">
              <a:srgbClr val="C0C0C0"/>
            </a:outerShdw>
          </a:effectLst>
          <a:latin typeface="Times New Roman" pitchFamily="18" charset="0"/>
          <a:cs typeface="Roya" pitchFamily="2" charset="-78"/>
        </a:defRPr>
      </a:lvl6pPr>
      <a:lvl7pPr marL="914400" algn="r" rtl="1" fontAlgn="base">
        <a:spcBef>
          <a:spcPct val="0"/>
        </a:spcBef>
        <a:spcAft>
          <a:spcPct val="0"/>
        </a:spcAft>
        <a:defRPr sz="3600" b="1">
          <a:solidFill>
            <a:schemeClr val="tx2"/>
          </a:solidFill>
          <a:effectLst>
            <a:outerShdw blurRad="38100" dist="38100" dir="2700000" algn="tl">
              <a:srgbClr val="C0C0C0"/>
            </a:outerShdw>
          </a:effectLst>
          <a:latin typeface="Times New Roman" pitchFamily="18" charset="0"/>
          <a:cs typeface="Roya" pitchFamily="2" charset="-78"/>
        </a:defRPr>
      </a:lvl7pPr>
      <a:lvl8pPr marL="1371600" algn="r" rtl="1" fontAlgn="base">
        <a:spcBef>
          <a:spcPct val="0"/>
        </a:spcBef>
        <a:spcAft>
          <a:spcPct val="0"/>
        </a:spcAft>
        <a:defRPr sz="3600" b="1">
          <a:solidFill>
            <a:schemeClr val="tx2"/>
          </a:solidFill>
          <a:effectLst>
            <a:outerShdw blurRad="38100" dist="38100" dir="2700000" algn="tl">
              <a:srgbClr val="C0C0C0"/>
            </a:outerShdw>
          </a:effectLst>
          <a:latin typeface="Times New Roman" pitchFamily="18" charset="0"/>
          <a:cs typeface="Roya" pitchFamily="2" charset="-78"/>
        </a:defRPr>
      </a:lvl8pPr>
      <a:lvl9pPr marL="1828800" algn="r" rtl="1" fontAlgn="base">
        <a:spcBef>
          <a:spcPct val="0"/>
        </a:spcBef>
        <a:spcAft>
          <a:spcPct val="0"/>
        </a:spcAft>
        <a:defRPr sz="3600" b="1">
          <a:solidFill>
            <a:schemeClr val="tx2"/>
          </a:solidFill>
          <a:effectLst>
            <a:outerShdw blurRad="38100" dist="38100" dir="2700000" algn="tl">
              <a:srgbClr val="C0C0C0"/>
            </a:outerShdw>
          </a:effectLst>
          <a:latin typeface="Times New Roman" pitchFamily="18" charset="0"/>
          <a:cs typeface="Roya" pitchFamily="2" charset="-78"/>
        </a:defRPr>
      </a:lvl9pPr>
    </p:titleStyle>
    <p:bodyStyle>
      <a:lvl1pPr marL="342900" indent="-342900" algn="r" rtl="1" eaLnBrk="0" fontAlgn="base" hangingPunct="0">
        <a:spcBef>
          <a:spcPct val="20000"/>
        </a:spcBef>
        <a:spcAft>
          <a:spcPct val="0"/>
        </a:spcAft>
        <a:buClr>
          <a:schemeClr val="folHlink"/>
        </a:buClr>
        <a:buSzPct val="90000"/>
        <a:buFont typeface="Wingdings" pitchFamily="2" charset="2"/>
        <a:buChar char="n"/>
        <a:defRPr sz="2800" b="1">
          <a:solidFill>
            <a:schemeClr val="tx1"/>
          </a:solidFill>
          <a:latin typeface="+mn-lt"/>
          <a:ea typeface="+mn-ea"/>
          <a:cs typeface="+mn-cs"/>
        </a:defRPr>
      </a:lvl1pPr>
      <a:lvl2pPr marL="742950" indent="-285750" algn="r" rtl="1" eaLnBrk="0" fontAlgn="base" hangingPunct="0">
        <a:spcBef>
          <a:spcPct val="20000"/>
        </a:spcBef>
        <a:spcAft>
          <a:spcPct val="0"/>
        </a:spcAft>
        <a:buClr>
          <a:schemeClr val="accent1"/>
        </a:buClr>
        <a:buSzPct val="75000"/>
        <a:buFont typeface="Wingdings" pitchFamily="2" charset="2"/>
        <a:buChar char="n"/>
        <a:defRPr sz="2600" b="1">
          <a:solidFill>
            <a:schemeClr val="tx1"/>
          </a:solidFill>
          <a:latin typeface="+mn-lt"/>
          <a:cs typeface="+mn-cs"/>
        </a:defRPr>
      </a:lvl2pPr>
      <a:lvl3pPr marL="1143000" indent="-228600" algn="r" rtl="1" eaLnBrk="0" fontAlgn="base" hangingPunct="0">
        <a:spcBef>
          <a:spcPct val="20000"/>
        </a:spcBef>
        <a:spcAft>
          <a:spcPct val="0"/>
        </a:spcAft>
        <a:buClr>
          <a:schemeClr val="folHlink"/>
        </a:buClr>
        <a:buSzPct val="55000"/>
        <a:buFont typeface="Wingdings" pitchFamily="2" charset="2"/>
        <a:buChar char="n"/>
        <a:defRPr sz="2300" b="1">
          <a:solidFill>
            <a:schemeClr val="tx1"/>
          </a:solidFill>
          <a:latin typeface="+mn-lt"/>
          <a:cs typeface="+mn-cs"/>
        </a:defRPr>
      </a:lvl3pPr>
      <a:lvl4pPr marL="1600200" indent="-228600" algn="r" rtl="1" eaLnBrk="0" fontAlgn="base" hangingPunct="0">
        <a:spcBef>
          <a:spcPct val="20000"/>
        </a:spcBef>
        <a:spcAft>
          <a:spcPct val="0"/>
        </a:spcAft>
        <a:buClr>
          <a:schemeClr val="accent1"/>
        </a:buClr>
        <a:buFont typeface="Wingdings" pitchFamily="2" charset="2"/>
        <a:buChar char="§"/>
        <a:defRPr sz="2000" b="1">
          <a:solidFill>
            <a:schemeClr val="tx1"/>
          </a:solidFill>
          <a:latin typeface="+mn-lt"/>
          <a:cs typeface="+mn-cs"/>
        </a:defRPr>
      </a:lvl4pPr>
      <a:lvl5pPr marL="2057400" indent="-228600" algn="r" rtl="1" eaLnBrk="0" fontAlgn="base" hangingPunct="0">
        <a:spcBef>
          <a:spcPct val="20000"/>
        </a:spcBef>
        <a:spcAft>
          <a:spcPct val="0"/>
        </a:spcAft>
        <a:buClr>
          <a:schemeClr val="accent1"/>
        </a:buClr>
        <a:buFont typeface="Wingdings" pitchFamily="2" charset="2"/>
        <a:buChar char="§"/>
        <a:defRPr sz="2000" b="1">
          <a:solidFill>
            <a:schemeClr val="tx1"/>
          </a:solidFill>
          <a:latin typeface="+mn-lt"/>
          <a:cs typeface="+mn-cs"/>
        </a:defRPr>
      </a:lvl5pPr>
      <a:lvl6pPr marL="2514600" indent="-228600" algn="r" rtl="1" fontAlgn="base">
        <a:spcBef>
          <a:spcPct val="20000"/>
        </a:spcBef>
        <a:spcAft>
          <a:spcPct val="0"/>
        </a:spcAft>
        <a:buClr>
          <a:schemeClr val="accent1"/>
        </a:buClr>
        <a:buFont typeface="Wingdings" pitchFamily="2" charset="2"/>
        <a:buChar char="§"/>
        <a:defRPr sz="2000" b="1">
          <a:solidFill>
            <a:schemeClr val="tx1"/>
          </a:solidFill>
          <a:latin typeface="+mn-lt"/>
          <a:cs typeface="+mn-cs"/>
        </a:defRPr>
      </a:lvl6pPr>
      <a:lvl7pPr marL="2971800" indent="-228600" algn="r" rtl="1" fontAlgn="base">
        <a:spcBef>
          <a:spcPct val="20000"/>
        </a:spcBef>
        <a:spcAft>
          <a:spcPct val="0"/>
        </a:spcAft>
        <a:buClr>
          <a:schemeClr val="accent1"/>
        </a:buClr>
        <a:buFont typeface="Wingdings" pitchFamily="2" charset="2"/>
        <a:buChar char="§"/>
        <a:defRPr sz="2000" b="1">
          <a:solidFill>
            <a:schemeClr val="tx1"/>
          </a:solidFill>
          <a:latin typeface="+mn-lt"/>
          <a:cs typeface="+mn-cs"/>
        </a:defRPr>
      </a:lvl7pPr>
      <a:lvl8pPr marL="3429000" indent="-228600" algn="r" rtl="1" fontAlgn="base">
        <a:spcBef>
          <a:spcPct val="20000"/>
        </a:spcBef>
        <a:spcAft>
          <a:spcPct val="0"/>
        </a:spcAft>
        <a:buClr>
          <a:schemeClr val="accent1"/>
        </a:buClr>
        <a:buFont typeface="Wingdings" pitchFamily="2" charset="2"/>
        <a:buChar char="§"/>
        <a:defRPr sz="2000" b="1">
          <a:solidFill>
            <a:schemeClr val="tx1"/>
          </a:solidFill>
          <a:latin typeface="+mn-lt"/>
          <a:cs typeface="+mn-cs"/>
        </a:defRPr>
      </a:lvl8pPr>
      <a:lvl9pPr marL="3886200" indent="-228600" algn="r" rtl="1" fontAlgn="base">
        <a:spcBef>
          <a:spcPct val="20000"/>
        </a:spcBef>
        <a:spcAft>
          <a:spcPct val="0"/>
        </a:spcAft>
        <a:buClr>
          <a:schemeClr val="accent1"/>
        </a:buClr>
        <a:buFont typeface="Wingdings" pitchFamily="2" charset="2"/>
        <a:buChar char="§"/>
        <a:defRPr sz="2000" b="1">
          <a:solidFill>
            <a:schemeClr val="tx1"/>
          </a:solidFill>
          <a:latin typeface="+mn-lt"/>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2" Type="http://schemas.openxmlformats.org/officeDocument/2006/relationships/hyperlink" Target="http://www.jozve.or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8.bin"/></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1.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oleObject" Target="../embeddings/oleObject18.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22.bin"/><Relationship Id="rId5" Type="http://schemas.openxmlformats.org/officeDocument/2006/relationships/oleObject" Target="../embeddings/oleObject21.bin"/><Relationship Id="rId4" Type="http://schemas.openxmlformats.org/officeDocument/2006/relationships/oleObject" Target="../embeddings/oleObject20.bin"/></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26.bin"/><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5.v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6.v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oleObject" Target="../embeddings/oleObject30.bin"/></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643188" y="1285875"/>
            <a:ext cx="6124575" cy="1655763"/>
          </a:xfrm>
        </p:spPr>
        <p:txBody>
          <a:bodyPr/>
          <a:lstStyle/>
          <a:p>
            <a:pPr algn="ctr" eaLnBrk="1" hangingPunct="1">
              <a:defRPr/>
            </a:pPr>
            <a:r>
              <a:rPr lang="fa-IR" sz="5400" dirty="0" smtClean="0">
                <a:solidFill>
                  <a:srgbClr val="525128"/>
                </a:solidFill>
                <a:cs typeface="B Roya" pitchFamily="2" charset="-78"/>
              </a:rPr>
              <a:t>بسم الله الرحمن الرحیم</a:t>
            </a:r>
            <a:endParaRPr lang="en-US" sz="5400" dirty="0" smtClean="0">
              <a:solidFill>
                <a:srgbClr val="525128"/>
              </a:solidFill>
              <a:cs typeface="B Roya" pitchFamily="2" charset="-78"/>
            </a:endParaRPr>
          </a:p>
        </p:txBody>
      </p:sp>
      <p:sp>
        <p:nvSpPr>
          <p:cNvPr id="2051" name="Rectangle 3"/>
          <p:cNvSpPr>
            <a:spLocks noGrp="1" noChangeArrowheads="1"/>
          </p:cNvSpPr>
          <p:nvPr>
            <p:ph type="subTitle" idx="1"/>
          </p:nvPr>
        </p:nvSpPr>
        <p:spPr>
          <a:gradFill rotWithShape="1">
            <a:gsLst>
              <a:gs pos="0">
                <a:schemeClr val="accent1"/>
              </a:gs>
              <a:gs pos="50000">
                <a:schemeClr val="bg1"/>
              </a:gs>
              <a:gs pos="100000">
                <a:schemeClr val="accent1"/>
              </a:gs>
            </a:gsLst>
            <a:lin ang="5400000" scaled="1"/>
          </a:gradFill>
        </p:spPr>
        <p:txBody>
          <a:bodyPr/>
          <a:lstStyle/>
          <a:p>
            <a:pPr eaLnBrk="1" hangingPunct="1">
              <a:defRPr/>
            </a:pPr>
            <a:r>
              <a:rPr lang="fa-IR" dirty="0" smtClean="0">
                <a:solidFill>
                  <a:srgbClr val="0070C0"/>
                </a:solidFill>
                <a:cs typeface="B Roya" pitchFamily="2" charset="-78"/>
              </a:rPr>
              <a:t>پایگاه جزوه و مقالات دانشجویی</a:t>
            </a:r>
            <a:endParaRPr lang="fa-IR" dirty="0" smtClean="0">
              <a:solidFill>
                <a:srgbClr val="0070C0"/>
              </a:solidFill>
              <a:cs typeface="B Roya" pitchFamily="2" charset="-78"/>
            </a:endParaRPr>
          </a:p>
          <a:p>
            <a:pPr eaLnBrk="1" hangingPunct="1">
              <a:defRPr/>
            </a:pPr>
            <a:r>
              <a:rPr lang="en-US" dirty="0" smtClean="0">
                <a:solidFill>
                  <a:schemeClr val="accent2"/>
                </a:solidFill>
                <a:cs typeface="B Roya" pitchFamily="2" charset="-78"/>
              </a:rPr>
              <a:t>www.jozve.org</a:t>
            </a:r>
            <a:endParaRPr lang="en-US" dirty="0" smtClean="0">
              <a:solidFill>
                <a:schemeClr val="accent2"/>
              </a:solidFill>
              <a:cs typeface="B Roya" pitchFamily="2" charset="-78"/>
            </a:endParaRPr>
          </a:p>
        </p:txBody>
      </p:sp>
    </p:spTree>
  </p:cSld>
  <p:clrMapOvr>
    <a:masterClrMapping/>
  </p:clrMapOvr>
  <p:transition spd="med">
    <p:whee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8" name="Rectangle 8"/>
          <p:cNvSpPr>
            <a:spLocks noGrp="1" noChangeArrowheads="1"/>
          </p:cNvSpPr>
          <p:nvPr>
            <p:ph type="title"/>
          </p:nvPr>
        </p:nvSpPr>
        <p:spPr/>
        <p:txBody>
          <a:bodyPr/>
          <a:lstStyle/>
          <a:p>
            <a:pPr eaLnBrk="1" hangingPunct="1">
              <a:defRPr/>
            </a:pPr>
            <a:r>
              <a:rPr lang="fa-IR" sz="3200" smtClean="0">
                <a:cs typeface="B Roya" pitchFamily="2" charset="-78"/>
              </a:rPr>
              <a:t>1-3 نظریه مجموعه ها</a:t>
            </a:r>
            <a:endParaRPr lang="en-US" sz="3200" smtClean="0">
              <a:cs typeface="B Roya" pitchFamily="2" charset="-78"/>
            </a:endParaRPr>
          </a:p>
        </p:txBody>
      </p:sp>
      <p:sp>
        <p:nvSpPr>
          <p:cNvPr id="76811" name="Text Box 11"/>
          <p:cNvSpPr txBox="1">
            <a:spLocks noChangeArrowheads="1"/>
          </p:cNvSpPr>
          <p:nvPr/>
        </p:nvSpPr>
        <p:spPr bwMode="auto">
          <a:xfrm>
            <a:off x="1835150" y="1628775"/>
            <a:ext cx="5472113" cy="519113"/>
          </a:xfrm>
          <a:prstGeom prst="rect">
            <a:avLst/>
          </a:prstGeom>
          <a:solidFill>
            <a:schemeClr val="accent1"/>
          </a:solidFill>
          <a:ln w="9525" algn="ctr">
            <a:noFill/>
            <a:miter lim="800000"/>
            <a:headEnd/>
            <a:tailEnd/>
          </a:ln>
        </p:spPr>
        <p:txBody>
          <a:bodyPr>
            <a:spAutoFit/>
          </a:bodyPr>
          <a:lstStyle/>
          <a:p>
            <a:pPr>
              <a:spcBef>
                <a:spcPct val="50000"/>
              </a:spcBef>
            </a:pPr>
            <a:r>
              <a:rPr lang="fa-IR"/>
              <a:t>یک مجموعه با اعضایش مشخص می شود.</a:t>
            </a:r>
            <a:endParaRPr lang="en-US"/>
          </a:p>
        </p:txBody>
      </p:sp>
      <p:sp>
        <p:nvSpPr>
          <p:cNvPr id="28676" name="AutoShape 13"/>
          <p:cNvSpPr>
            <a:spLocks/>
          </p:cNvSpPr>
          <p:nvPr/>
        </p:nvSpPr>
        <p:spPr bwMode="auto">
          <a:xfrm>
            <a:off x="7596188" y="4797425"/>
            <a:ext cx="288925" cy="215900"/>
          </a:xfrm>
          <a:prstGeom prst="leftBracket">
            <a:avLst>
              <a:gd name="adj" fmla="val 8333"/>
            </a:avLst>
          </a:prstGeom>
          <a:noFill/>
          <a:ln w="9525">
            <a:noFill/>
            <a:round/>
            <a:headEnd/>
            <a:tailEnd/>
          </a:ln>
        </p:spPr>
        <p:txBody>
          <a:bodyPr wrap="none" anchor="ctr"/>
          <a:lstStyle/>
          <a:p>
            <a:endParaRPr lang="fa-IR"/>
          </a:p>
        </p:txBody>
      </p:sp>
      <p:grpSp>
        <p:nvGrpSpPr>
          <p:cNvPr id="28677" name="Group 17"/>
          <p:cNvGrpSpPr>
            <a:grpSpLocks/>
          </p:cNvGrpSpPr>
          <p:nvPr/>
        </p:nvGrpSpPr>
        <p:grpSpPr bwMode="auto">
          <a:xfrm>
            <a:off x="468313" y="2708275"/>
            <a:ext cx="7993062" cy="1160463"/>
            <a:chOff x="295" y="1706"/>
            <a:chExt cx="5035" cy="731"/>
          </a:xfrm>
        </p:grpSpPr>
        <p:sp>
          <p:nvSpPr>
            <p:cNvPr id="28679" name="Text Box 12"/>
            <p:cNvSpPr txBox="1">
              <a:spLocks noChangeArrowheads="1"/>
            </p:cNvSpPr>
            <p:nvPr/>
          </p:nvSpPr>
          <p:spPr bwMode="auto">
            <a:xfrm>
              <a:off x="295" y="1706"/>
              <a:ext cx="5035" cy="731"/>
            </a:xfrm>
            <a:prstGeom prst="rect">
              <a:avLst/>
            </a:prstGeom>
            <a:solidFill>
              <a:schemeClr val="bg1"/>
            </a:solidFill>
            <a:ln w="9525" algn="ctr">
              <a:noFill/>
              <a:miter lim="800000"/>
              <a:headEnd/>
              <a:tailEnd/>
            </a:ln>
          </p:spPr>
          <p:txBody>
            <a:bodyPr>
              <a:spAutoFit/>
            </a:bodyPr>
            <a:lstStyle/>
            <a:p>
              <a:pPr algn="just">
                <a:spcBef>
                  <a:spcPct val="50000"/>
                </a:spcBef>
              </a:pPr>
              <a:r>
                <a:rPr lang="fa-IR">
                  <a:solidFill>
                    <a:schemeClr val="accent1"/>
                  </a:solidFill>
                </a:rPr>
                <a:t>زیر مجموعه</a:t>
              </a:r>
              <a:r>
                <a:rPr lang="fa-IR"/>
                <a:t>: مجموعه </a:t>
              </a:r>
              <a:r>
                <a:rPr lang="en-US"/>
                <a:t>Y</a:t>
              </a:r>
              <a:r>
                <a:rPr lang="fa-IR"/>
                <a:t>زیر مجموعه</a:t>
              </a:r>
              <a:r>
                <a:rPr lang="en-US"/>
                <a:t>X</a:t>
              </a:r>
              <a:r>
                <a:rPr lang="fa-IR"/>
                <a:t>است به طوری که </a:t>
              </a:r>
            </a:p>
            <a:p>
              <a:pPr algn="just">
                <a:spcBef>
                  <a:spcPct val="50000"/>
                </a:spcBef>
              </a:pPr>
              <a:r>
                <a:rPr lang="en-US"/>
                <a:t>Y   X</a:t>
              </a:r>
              <a:r>
                <a:rPr lang="fa-IR"/>
                <a:t> اگر هر عضو </a:t>
              </a:r>
              <a:r>
                <a:rPr lang="en-US"/>
                <a:t>Y</a:t>
              </a:r>
              <a:r>
                <a:rPr lang="fa-IR"/>
                <a:t> عضوی از </a:t>
              </a:r>
              <a:r>
                <a:rPr lang="en-US"/>
                <a:t>X</a:t>
              </a:r>
              <a:r>
                <a:rPr lang="fa-IR"/>
                <a:t> نیز باشد.</a:t>
              </a:r>
              <a:endParaRPr lang="en-US"/>
            </a:p>
          </p:txBody>
        </p:sp>
        <p:sp>
          <p:nvSpPr>
            <p:cNvPr id="28680" name="AutoShape 14"/>
            <p:cNvSpPr>
              <a:spLocks/>
            </p:cNvSpPr>
            <p:nvPr/>
          </p:nvSpPr>
          <p:spPr bwMode="auto">
            <a:xfrm>
              <a:off x="4957" y="2211"/>
              <a:ext cx="136" cy="90"/>
            </a:xfrm>
            <a:prstGeom prst="leftBracket">
              <a:avLst>
                <a:gd name="adj" fmla="val 8333"/>
              </a:avLst>
            </a:prstGeom>
            <a:noFill/>
            <a:ln w="50800">
              <a:solidFill>
                <a:schemeClr val="tx1"/>
              </a:solidFill>
              <a:round/>
              <a:headEnd/>
              <a:tailEnd/>
            </a:ln>
          </p:spPr>
          <p:txBody>
            <a:bodyPr wrap="none" anchor="ctr"/>
            <a:lstStyle/>
            <a:p>
              <a:endParaRPr lang="fa-IR"/>
            </a:p>
          </p:txBody>
        </p:sp>
      </p:grpSp>
      <p:sp>
        <p:nvSpPr>
          <p:cNvPr id="76815" name="Text Box 15"/>
          <p:cNvSpPr txBox="1">
            <a:spLocks noChangeArrowheads="1"/>
          </p:cNvSpPr>
          <p:nvPr/>
        </p:nvSpPr>
        <p:spPr bwMode="auto">
          <a:xfrm>
            <a:off x="179388" y="4365625"/>
            <a:ext cx="8424862" cy="946150"/>
          </a:xfrm>
          <a:prstGeom prst="rect">
            <a:avLst/>
          </a:prstGeom>
          <a:noFill/>
          <a:ln w="9525" algn="ctr">
            <a:noFill/>
            <a:miter lim="800000"/>
            <a:headEnd/>
            <a:tailEnd/>
          </a:ln>
        </p:spPr>
        <p:txBody>
          <a:bodyPr>
            <a:spAutoFit/>
          </a:bodyPr>
          <a:lstStyle/>
          <a:p>
            <a:pPr>
              <a:spcBef>
                <a:spcPct val="50000"/>
              </a:spcBef>
            </a:pPr>
            <a:r>
              <a:rPr lang="fa-IR"/>
              <a:t>اگر</a:t>
            </a:r>
            <a:r>
              <a:rPr lang="en-US"/>
              <a:t>Y</a:t>
            </a:r>
            <a:r>
              <a:rPr lang="fa-IR"/>
              <a:t> یک زیر مجموعه از </a:t>
            </a:r>
            <a:r>
              <a:rPr lang="en-US"/>
              <a:t>X</a:t>
            </a:r>
            <a:r>
              <a:rPr lang="fa-IR"/>
              <a:t>باشد و </a:t>
            </a:r>
            <a:r>
              <a:rPr lang="en-US"/>
              <a:t>X</a:t>
            </a:r>
            <a:r>
              <a:rPr lang="en-US">
                <a:cs typeface="Arial" charset="0"/>
              </a:rPr>
              <a:t>≠</a:t>
            </a:r>
            <a:r>
              <a:rPr lang="en-US"/>
              <a:t>Y</a:t>
            </a:r>
            <a:r>
              <a:rPr lang="fa-IR"/>
              <a:t>آنگاه به </a:t>
            </a:r>
            <a:r>
              <a:rPr lang="en-US"/>
              <a:t>Y</a:t>
            </a:r>
            <a:r>
              <a:rPr lang="fa-IR"/>
              <a:t>یک </a:t>
            </a:r>
            <a:r>
              <a:rPr lang="fa-IR">
                <a:solidFill>
                  <a:schemeClr val="accent1"/>
                </a:solidFill>
              </a:rPr>
              <a:t>زیر مجموعه کامل </a:t>
            </a:r>
            <a:r>
              <a:rPr lang="en-US">
                <a:solidFill>
                  <a:schemeClr val="accent1"/>
                </a:solidFill>
              </a:rPr>
              <a:t>X</a:t>
            </a:r>
            <a:r>
              <a:rPr lang="fa-IR"/>
              <a:t> میگوئیم.</a:t>
            </a:r>
            <a:endParaRPr lang="en-US"/>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6808"/>
                                        </p:tgtEl>
                                        <p:attrNameLst>
                                          <p:attrName>style.visibility</p:attrName>
                                        </p:attrNameLst>
                                      </p:cBhvr>
                                      <p:to>
                                        <p:strVal val="visible"/>
                                      </p:to>
                                    </p:set>
                                    <p:animEffect transition="in" filter="blinds(horizontal)">
                                      <p:cBhvr>
                                        <p:cTn id="7" dur="500"/>
                                        <p:tgtEl>
                                          <p:spTgt spid="76808"/>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76811"/>
                                        </p:tgtEl>
                                        <p:attrNameLst>
                                          <p:attrName>style.visibility</p:attrName>
                                        </p:attrNameLst>
                                      </p:cBhvr>
                                      <p:to>
                                        <p:strVal val="visible"/>
                                      </p:to>
                                    </p:set>
                                    <p:anim calcmode="lin" valueType="num">
                                      <p:cBhvr>
                                        <p:cTn id="11" dur="1000" fill="hold"/>
                                        <p:tgtEl>
                                          <p:spTgt spid="76811"/>
                                        </p:tgtEl>
                                        <p:attrNameLst>
                                          <p:attrName>ppt_w</p:attrName>
                                        </p:attrNameLst>
                                      </p:cBhvr>
                                      <p:tavLst>
                                        <p:tav tm="0">
                                          <p:val>
                                            <p:strVal val="#ppt_w*0.70"/>
                                          </p:val>
                                        </p:tav>
                                        <p:tav tm="100000">
                                          <p:val>
                                            <p:strVal val="#ppt_w"/>
                                          </p:val>
                                        </p:tav>
                                      </p:tavLst>
                                    </p:anim>
                                    <p:anim calcmode="lin" valueType="num">
                                      <p:cBhvr>
                                        <p:cTn id="12" dur="1000" fill="hold"/>
                                        <p:tgtEl>
                                          <p:spTgt spid="76811"/>
                                        </p:tgtEl>
                                        <p:attrNameLst>
                                          <p:attrName>ppt_h</p:attrName>
                                        </p:attrNameLst>
                                      </p:cBhvr>
                                      <p:tavLst>
                                        <p:tav tm="0">
                                          <p:val>
                                            <p:strVal val="#ppt_h"/>
                                          </p:val>
                                        </p:tav>
                                        <p:tav tm="100000">
                                          <p:val>
                                            <p:strVal val="#ppt_h"/>
                                          </p:val>
                                        </p:tav>
                                      </p:tavLst>
                                    </p:anim>
                                    <p:animEffect transition="in" filter="fade">
                                      <p:cBhvr>
                                        <p:cTn id="13" dur="1000"/>
                                        <p:tgtEl>
                                          <p:spTgt spid="76811"/>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76815"/>
                                        </p:tgtEl>
                                        <p:attrNameLst>
                                          <p:attrName>style.visibility</p:attrName>
                                        </p:attrNameLst>
                                      </p:cBhvr>
                                      <p:to>
                                        <p:strVal val="visible"/>
                                      </p:to>
                                    </p:set>
                                    <p:anim calcmode="lin" valueType="num">
                                      <p:cBhvr>
                                        <p:cTn id="17" dur="1000" fill="hold"/>
                                        <p:tgtEl>
                                          <p:spTgt spid="76815"/>
                                        </p:tgtEl>
                                        <p:attrNameLst>
                                          <p:attrName>ppt_w</p:attrName>
                                        </p:attrNameLst>
                                      </p:cBhvr>
                                      <p:tavLst>
                                        <p:tav tm="0">
                                          <p:val>
                                            <p:strVal val="#ppt_w*0.70"/>
                                          </p:val>
                                        </p:tav>
                                        <p:tav tm="100000">
                                          <p:val>
                                            <p:strVal val="#ppt_w"/>
                                          </p:val>
                                        </p:tav>
                                      </p:tavLst>
                                    </p:anim>
                                    <p:anim calcmode="lin" valueType="num">
                                      <p:cBhvr>
                                        <p:cTn id="18" dur="1000" fill="hold"/>
                                        <p:tgtEl>
                                          <p:spTgt spid="76815"/>
                                        </p:tgtEl>
                                        <p:attrNameLst>
                                          <p:attrName>ppt_h</p:attrName>
                                        </p:attrNameLst>
                                      </p:cBhvr>
                                      <p:tavLst>
                                        <p:tav tm="0">
                                          <p:val>
                                            <p:strVal val="#ppt_h"/>
                                          </p:val>
                                        </p:tav>
                                        <p:tav tm="100000">
                                          <p:val>
                                            <p:strVal val="#ppt_h"/>
                                          </p:val>
                                        </p:tav>
                                      </p:tavLst>
                                    </p:anim>
                                    <p:animEffect transition="in" filter="fade">
                                      <p:cBhvr>
                                        <p:cTn id="19" dur="1000"/>
                                        <p:tgtEl>
                                          <p:spTgt spid="768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8" grpId="0"/>
      <p:bldP spid="76811" grpId="0" animBg="1"/>
      <p:bldP spid="76815"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39" name="Rectangle 23"/>
          <p:cNvSpPr>
            <a:spLocks noGrp="1" noChangeArrowheads="1"/>
          </p:cNvSpPr>
          <p:nvPr>
            <p:ph type="title"/>
          </p:nvPr>
        </p:nvSpPr>
        <p:spPr/>
        <p:txBody>
          <a:bodyPr/>
          <a:lstStyle/>
          <a:p>
            <a:pPr eaLnBrk="1" hangingPunct="1">
              <a:defRPr/>
            </a:pPr>
            <a:r>
              <a:rPr lang="fa-IR" sz="3200" smtClean="0">
                <a:cs typeface="B Roya" pitchFamily="2" charset="-78"/>
              </a:rPr>
              <a:t>5-3 عناصر غیر مفید</a:t>
            </a:r>
            <a:endParaRPr lang="en-US" sz="3200" smtClean="0">
              <a:cs typeface="B Roya" pitchFamily="2" charset="-78"/>
            </a:endParaRPr>
          </a:p>
        </p:txBody>
      </p:sp>
      <p:sp>
        <p:nvSpPr>
          <p:cNvPr id="104451" name="Text Box 24"/>
          <p:cNvSpPr txBox="1">
            <a:spLocks noChangeArrowheads="1"/>
          </p:cNvSpPr>
          <p:nvPr/>
        </p:nvSpPr>
        <p:spPr bwMode="auto">
          <a:xfrm>
            <a:off x="395288" y="1052513"/>
            <a:ext cx="8280400" cy="3938587"/>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قضیه</a:t>
            </a:r>
          </a:p>
          <a:p>
            <a:pPr>
              <a:spcBef>
                <a:spcPct val="50000"/>
              </a:spcBef>
            </a:pPr>
            <a:r>
              <a:rPr lang="fa-IR"/>
              <a:t>فرض کنید که </a:t>
            </a:r>
            <a:r>
              <a:rPr lang="en-US"/>
              <a:t>G=(V,</a:t>
            </a:r>
            <a:r>
              <a:rPr lang="en-US">
                <a:cs typeface="Arial" charset="0"/>
              </a:rPr>
              <a:t>∑</a:t>
            </a:r>
            <a:r>
              <a:rPr lang="en-US"/>
              <a:t>,P,S)</a:t>
            </a:r>
            <a:r>
              <a:rPr lang="fa-IR"/>
              <a:t> یک گرامر مستقل از متن باشد. الگوریتمی برای ایجاد یک گرامر مستقل از متن </a:t>
            </a:r>
            <a:r>
              <a:rPr lang="en-US"/>
              <a:t>G</a:t>
            </a:r>
            <a:r>
              <a:rPr lang="en-US" sz="1400"/>
              <a:t>U</a:t>
            </a:r>
            <a:r>
              <a:rPr lang="fa-IR"/>
              <a:t>  وجود دارد بطوریکه</a:t>
            </a:r>
          </a:p>
          <a:p>
            <a:pPr>
              <a:spcBef>
                <a:spcPct val="50000"/>
              </a:spcBef>
            </a:pPr>
            <a:endParaRPr lang="fa-IR"/>
          </a:p>
          <a:p>
            <a:pPr>
              <a:spcBef>
                <a:spcPct val="50000"/>
              </a:spcBef>
            </a:pPr>
            <a:r>
              <a:rPr lang="en-US"/>
              <a:t>(i</a:t>
            </a:r>
            <a:r>
              <a:rPr lang="fa-IR"/>
              <a:t> </a:t>
            </a:r>
            <a:r>
              <a:rPr lang="en-US"/>
              <a:t>L(G </a:t>
            </a:r>
            <a:r>
              <a:rPr lang="en-US" sz="1600"/>
              <a:t>U</a:t>
            </a:r>
            <a:r>
              <a:rPr lang="en-US"/>
              <a:t>)=L(G)</a:t>
            </a:r>
            <a:endParaRPr lang="fa-IR"/>
          </a:p>
          <a:p>
            <a:pPr>
              <a:spcBef>
                <a:spcPct val="50000"/>
              </a:spcBef>
            </a:pPr>
            <a:r>
              <a:rPr lang="en-US"/>
              <a:t>(ii</a:t>
            </a:r>
            <a:r>
              <a:rPr lang="fa-IR"/>
              <a:t> </a:t>
            </a:r>
            <a:r>
              <a:rPr lang="en-US"/>
              <a:t>G</a:t>
            </a:r>
            <a:r>
              <a:rPr lang="en-US" sz="1600"/>
              <a:t>U</a:t>
            </a:r>
            <a:r>
              <a:rPr lang="fa-IR"/>
              <a:t> هیچ عنصر غیر مفیدی ندارد.</a:t>
            </a:r>
            <a:endParaRPr lang="en-US"/>
          </a:p>
        </p:txBody>
      </p:sp>
    </p:spTree>
  </p:cSld>
  <p:clrMapOvr>
    <a:masterClrMapping/>
  </p:clrMapOvr>
  <p:transition spd="med">
    <p:wheel/>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62" name="Rectangle 22"/>
          <p:cNvSpPr>
            <a:spLocks noGrp="1" noChangeArrowheads="1"/>
          </p:cNvSpPr>
          <p:nvPr>
            <p:ph type="title"/>
          </p:nvPr>
        </p:nvSpPr>
        <p:spPr/>
        <p:txBody>
          <a:bodyPr/>
          <a:lstStyle/>
          <a:p>
            <a:pPr eaLnBrk="1" hangingPunct="1">
              <a:defRPr/>
            </a:pPr>
            <a:r>
              <a:rPr lang="fa-IR" sz="3200" smtClean="0">
                <a:cs typeface="B Roya" pitchFamily="2" charset="-78"/>
              </a:rPr>
              <a:t>5-3 عناصر غیر مفید</a:t>
            </a:r>
            <a:endParaRPr lang="en-US" sz="3200" smtClean="0">
              <a:cs typeface="B Roya" pitchFamily="2" charset="-78"/>
            </a:endParaRPr>
          </a:p>
        </p:txBody>
      </p:sp>
      <p:grpSp>
        <p:nvGrpSpPr>
          <p:cNvPr id="105475" name="Group 28"/>
          <p:cNvGrpSpPr>
            <a:grpSpLocks/>
          </p:cNvGrpSpPr>
          <p:nvPr/>
        </p:nvGrpSpPr>
        <p:grpSpPr bwMode="auto">
          <a:xfrm>
            <a:off x="611188" y="993775"/>
            <a:ext cx="8137525" cy="2074863"/>
            <a:chOff x="385" y="799"/>
            <a:chExt cx="5126" cy="1307"/>
          </a:xfrm>
        </p:grpSpPr>
        <p:sp>
          <p:nvSpPr>
            <p:cNvPr id="105477" name="Text Box 23"/>
            <p:cNvSpPr txBox="1">
              <a:spLocks noChangeArrowheads="1"/>
            </p:cNvSpPr>
            <p:nvPr/>
          </p:nvSpPr>
          <p:spPr bwMode="auto">
            <a:xfrm>
              <a:off x="385" y="799"/>
              <a:ext cx="5126" cy="1307"/>
            </a:xfrm>
            <a:prstGeom prst="rect">
              <a:avLst/>
            </a:prstGeom>
            <a:noFill/>
            <a:ln w="22225" algn="ctr">
              <a:noFill/>
              <a:miter lim="800000"/>
              <a:headEnd/>
              <a:tailEnd/>
            </a:ln>
          </p:spPr>
          <p:txBody>
            <a:bodyPr lIns="90000" tIns="46800" rIns="90000" bIns="46800">
              <a:spAutoFit/>
            </a:bodyPr>
            <a:lstStyle/>
            <a:p>
              <a:pPr>
                <a:spcBef>
                  <a:spcPct val="50000"/>
                </a:spcBef>
              </a:pPr>
              <a:r>
                <a:rPr lang="fa-IR"/>
                <a:t>مثال</a:t>
              </a:r>
            </a:p>
            <a:p>
              <a:pPr>
                <a:spcBef>
                  <a:spcPct val="50000"/>
                </a:spcBef>
              </a:pPr>
              <a:r>
                <a:rPr lang="fa-IR"/>
                <a:t>گرامر زیر را در نظر بگیرید.</a:t>
              </a:r>
              <a:endParaRPr lang="fa-IR" sz="2000"/>
            </a:p>
            <a:p>
              <a:pPr algn="ctr">
                <a:spcBef>
                  <a:spcPct val="50000"/>
                </a:spcBef>
              </a:pPr>
              <a:r>
                <a:rPr lang="en-US" sz="2000"/>
                <a:t>G : S    a l AB</a:t>
              </a:r>
            </a:p>
            <a:p>
              <a:pPr algn="ctr">
                <a:spcBef>
                  <a:spcPct val="50000"/>
                </a:spcBef>
              </a:pPr>
              <a:r>
                <a:rPr lang="en-US" sz="2000"/>
                <a:t>A    b</a:t>
              </a:r>
            </a:p>
          </p:txBody>
        </p:sp>
        <p:sp>
          <p:nvSpPr>
            <p:cNvPr id="105478" name="Line 26"/>
            <p:cNvSpPr>
              <a:spLocks noChangeShapeType="1"/>
            </p:cNvSpPr>
            <p:nvPr/>
          </p:nvSpPr>
          <p:spPr bwMode="auto">
            <a:xfrm>
              <a:off x="2843" y="1714"/>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5479" name="Line 27"/>
            <p:cNvSpPr>
              <a:spLocks noChangeShapeType="1"/>
            </p:cNvSpPr>
            <p:nvPr/>
          </p:nvSpPr>
          <p:spPr bwMode="auto">
            <a:xfrm>
              <a:off x="2864" y="2000"/>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05476" name="Text Box 29"/>
          <p:cNvSpPr txBox="1">
            <a:spLocks noChangeArrowheads="1"/>
          </p:cNvSpPr>
          <p:nvPr/>
        </p:nvSpPr>
        <p:spPr bwMode="auto">
          <a:xfrm>
            <a:off x="395288" y="3860800"/>
            <a:ext cx="8353425" cy="94615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لزوم بکارگیری تبدیلات به یک ترتیب معین با بکارگیری فرآیندهای هر دو ترتیب و مقایسه نتایج آنها مشخص می شود.</a:t>
            </a:r>
            <a:endParaRPr lang="en-US"/>
          </a:p>
        </p:txBody>
      </p:sp>
    </p:spTree>
  </p:cSld>
  <p:clrMapOvr>
    <a:masterClrMapping/>
  </p:clrMapOvr>
  <p:transition spd="med">
    <p:wheel/>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94" name="Rectangle 30"/>
          <p:cNvSpPr>
            <a:spLocks noGrp="1" noChangeArrowheads="1"/>
          </p:cNvSpPr>
          <p:nvPr>
            <p:ph type="title"/>
          </p:nvPr>
        </p:nvSpPr>
        <p:spPr/>
        <p:txBody>
          <a:bodyPr/>
          <a:lstStyle/>
          <a:p>
            <a:pPr eaLnBrk="1" hangingPunct="1">
              <a:defRPr/>
            </a:pPr>
            <a:r>
              <a:rPr lang="fa-IR" sz="3200" smtClean="0">
                <a:cs typeface="B Roya" pitchFamily="2" charset="-78"/>
              </a:rPr>
              <a:t>5-3 عناصر غیر مفید</a:t>
            </a:r>
            <a:endParaRPr lang="en-US" sz="3200" smtClean="0">
              <a:cs typeface="B Roya" pitchFamily="2" charset="-78"/>
            </a:endParaRPr>
          </a:p>
        </p:txBody>
      </p:sp>
      <p:grpSp>
        <p:nvGrpSpPr>
          <p:cNvPr id="106499" name="Group 43"/>
          <p:cNvGrpSpPr>
            <a:grpSpLocks/>
          </p:cNvGrpSpPr>
          <p:nvPr/>
        </p:nvGrpSpPr>
        <p:grpSpPr bwMode="auto">
          <a:xfrm>
            <a:off x="468313" y="1193800"/>
            <a:ext cx="8208962" cy="4179888"/>
            <a:chOff x="340" y="1069"/>
            <a:chExt cx="5171" cy="2633"/>
          </a:xfrm>
        </p:grpSpPr>
        <p:grpSp>
          <p:nvGrpSpPr>
            <p:cNvPr id="106501" name="Group 40"/>
            <p:cNvGrpSpPr>
              <a:grpSpLocks/>
            </p:cNvGrpSpPr>
            <p:nvPr/>
          </p:nvGrpSpPr>
          <p:grpSpPr bwMode="auto">
            <a:xfrm>
              <a:off x="3107" y="1069"/>
              <a:ext cx="2404" cy="2588"/>
              <a:chOff x="3016" y="1024"/>
              <a:chExt cx="2404" cy="2588"/>
            </a:xfrm>
          </p:grpSpPr>
          <p:sp>
            <p:nvSpPr>
              <p:cNvPr id="106508" name="Text Box 31"/>
              <p:cNvSpPr txBox="1">
                <a:spLocks noChangeArrowheads="1"/>
              </p:cNvSpPr>
              <p:nvPr/>
            </p:nvSpPr>
            <p:spPr bwMode="auto">
              <a:xfrm>
                <a:off x="3016" y="1024"/>
                <a:ext cx="2404" cy="2588"/>
              </a:xfrm>
              <a:prstGeom prst="rect">
                <a:avLst/>
              </a:prstGeom>
              <a:noFill/>
              <a:ln w="22225" algn="ctr">
                <a:noFill/>
                <a:miter lim="800000"/>
                <a:headEnd/>
                <a:tailEnd/>
              </a:ln>
            </p:spPr>
            <p:txBody>
              <a:bodyPr lIns="90000" tIns="46800" rIns="90000" bIns="46800">
                <a:spAutoFit/>
              </a:bodyPr>
              <a:lstStyle/>
              <a:p>
                <a:pPr>
                  <a:spcBef>
                    <a:spcPct val="50000"/>
                  </a:spcBef>
                </a:pPr>
                <a:r>
                  <a:rPr lang="fa-IR" sz="2400"/>
                  <a:t>1- حذف عناصر غیر قابل دسترس:</a:t>
                </a:r>
              </a:p>
              <a:p>
                <a:pPr algn="l">
                  <a:spcBef>
                    <a:spcPct val="50000"/>
                  </a:spcBef>
                </a:pPr>
                <a:r>
                  <a:rPr lang="en-US" sz="2400"/>
                  <a:t>S    a  AB</a:t>
                </a:r>
              </a:p>
              <a:p>
                <a:pPr algn="l">
                  <a:spcBef>
                    <a:spcPct val="50000"/>
                  </a:spcBef>
                </a:pPr>
                <a:r>
                  <a:rPr lang="en-US" sz="2400"/>
                  <a:t>A    b</a:t>
                </a:r>
              </a:p>
              <a:p>
                <a:pPr algn="l">
                  <a:spcBef>
                    <a:spcPct val="50000"/>
                  </a:spcBef>
                </a:pPr>
                <a:endParaRPr lang="en-US" sz="2400"/>
              </a:p>
              <a:p>
                <a:pPr>
                  <a:spcBef>
                    <a:spcPct val="50000"/>
                  </a:spcBef>
                </a:pPr>
                <a:r>
                  <a:rPr lang="fa-IR" sz="2400"/>
                  <a:t>2-حذف متغیرهایی که رشته پایانی را تولید نمی کنند:</a:t>
                </a:r>
              </a:p>
              <a:p>
                <a:pPr algn="l">
                  <a:spcBef>
                    <a:spcPct val="50000"/>
                  </a:spcBef>
                </a:pPr>
                <a:r>
                  <a:rPr lang="en-US" sz="2400"/>
                  <a:t>S    a</a:t>
                </a:r>
              </a:p>
              <a:p>
                <a:pPr algn="l">
                  <a:spcBef>
                    <a:spcPct val="50000"/>
                  </a:spcBef>
                </a:pPr>
                <a:r>
                  <a:rPr lang="en-US" sz="2400"/>
                  <a:t>A    b</a:t>
                </a:r>
              </a:p>
            </p:txBody>
          </p:sp>
          <p:sp>
            <p:nvSpPr>
              <p:cNvPr id="106509" name="Line 33"/>
              <p:cNvSpPr>
                <a:spLocks noChangeShapeType="1"/>
              </p:cNvSpPr>
              <p:nvPr/>
            </p:nvSpPr>
            <p:spPr bwMode="auto">
              <a:xfrm>
                <a:off x="3198" y="1549"/>
                <a:ext cx="22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6510" name="Line 34"/>
              <p:cNvSpPr>
                <a:spLocks noChangeShapeType="1"/>
              </p:cNvSpPr>
              <p:nvPr/>
            </p:nvSpPr>
            <p:spPr bwMode="auto">
              <a:xfrm>
                <a:off x="3214" y="1880"/>
                <a:ext cx="22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6511" name="Line 35"/>
              <p:cNvSpPr>
                <a:spLocks noChangeShapeType="1"/>
              </p:cNvSpPr>
              <p:nvPr/>
            </p:nvSpPr>
            <p:spPr bwMode="auto">
              <a:xfrm>
                <a:off x="3190" y="3150"/>
                <a:ext cx="22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6512" name="Line 36"/>
              <p:cNvSpPr>
                <a:spLocks noChangeShapeType="1"/>
              </p:cNvSpPr>
              <p:nvPr/>
            </p:nvSpPr>
            <p:spPr bwMode="auto">
              <a:xfrm>
                <a:off x="3206" y="3494"/>
                <a:ext cx="22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nvGrpSpPr>
            <p:cNvPr id="106502" name="Group 41"/>
            <p:cNvGrpSpPr>
              <a:grpSpLocks/>
            </p:cNvGrpSpPr>
            <p:nvPr/>
          </p:nvGrpSpPr>
          <p:grpSpPr bwMode="auto">
            <a:xfrm>
              <a:off x="340" y="1072"/>
              <a:ext cx="2495" cy="2358"/>
              <a:chOff x="521" y="1026"/>
              <a:chExt cx="2495" cy="2358"/>
            </a:xfrm>
          </p:grpSpPr>
          <p:sp>
            <p:nvSpPr>
              <p:cNvPr id="106504" name="Text Box 32"/>
              <p:cNvSpPr txBox="1">
                <a:spLocks noChangeArrowheads="1"/>
              </p:cNvSpPr>
              <p:nvPr/>
            </p:nvSpPr>
            <p:spPr bwMode="auto">
              <a:xfrm>
                <a:off x="521" y="1026"/>
                <a:ext cx="2495" cy="2358"/>
              </a:xfrm>
              <a:prstGeom prst="rect">
                <a:avLst/>
              </a:prstGeom>
              <a:noFill/>
              <a:ln w="22225" algn="ctr">
                <a:noFill/>
                <a:miter lim="800000"/>
                <a:headEnd/>
                <a:tailEnd/>
              </a:ln>
            </p:spPr>
            <p:txBody>
              <a:bodyPr lIns="90000" tIns="46800" rIns="90000" bIns="46800">
                <a:spAutoFit/>
              </a:bodyPr>
              <a:lstStyle/>
              <a:p>
                <a:pPr>
                  <a:spcBef>
                    <a:spcPct val="50000"/>
                  </a:spcBef>
                </a:pPr>
                <a:r>
                  <a:rPr lang="fa-IR" sz="2400"/>
                  <a:t>1-حذف متغیرهایی که رشته پایانی را</a:t>
                </a:r>
              </a:p>
              <a:p>
                <a:pPr>
                  <a:spcBef>
                    <a:spcPct val="50000"/>
                  </a:spcBef>
                </a:pPr>
                <a:r>
                  <a:rPr lang="fa-IR" sz="2400"/>
                  <a:t>تولید نمی کنند:</a:t>
                </a:r>
              </a:p>
              <a:p>
                <a:pPr algn="l">
                  <a:spcBef>
                    <a:spcPct val="50000"/>
                  </a:spcBef>
                </a:pPr>
                <a:r>
                  <a:rPr lang="en-US" sz="2400"/>
                  <a:t>S    a</a:t>
                </a:r>
              </a:p>
              <a:p>
                <a:pPr algn="l">
                  <a:spcBef>
                    <a:spcPct val="50000"/>
                  </a:spcBef>
                </a:pPr>
                <a:r>
                  <a:rPr lang="en-US" sz="2400"/>
                  <a:t>A    b                                    </a:t>
                </a:r>
              </a:p>
              <a:p>
                <a:pPr>
                  <a:spcBef>
                    <a:spcPct val="50000"/>
                  </a:spcBef>
                </a:pPr>
                <a:r>
                  <a:rPr lang="fa-IR" sz="2400"/>
                  <a:t> 2- حذف عناصر غیر قابل دسترس:</a:t>
                </a:r>
              </a:p>
              <a:p>
                <a:pPr algn="l">
                  <a:spcBef>
                    <a:spcPct val="50000"/>
                  </a:spcBef>
                </a:pPr>
                <a:r>
                  <a:rPr lang="en-US" sz="2400"/>
                  <a:t>S    a</a:t>
                </a:r>
              </a:p>
              <a:p>
                <a:pPr algn="l">
                  <a:spcBef>
                    <a:spcPct val="50000"/>
                  </a:spcBef>
                </a:pPr>
                <a:endParaRPr lang="en-US" sz="2400"/>
              </a:p>
            </p:txBody>
          </p:sp>
          <p:sp>
            <p:nvSpPr>
              <p:cNvPr id="106505" name="Line 37"/>
              <p:cNvSpPr>
                <a:spLocks noChangeShapeType="1"/>
              </p:cNvSpPr>
              <p:nvPr/>
            </p:nvSpPr>
            <p:spPr bwMode="auto">
              <a:xfrm>
                <a:off x="711" y="1904"/>
                <a:ext cx="22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6506" name="Line 38"/>
              <p:cNvSpPr>
                <a:spLocks noChangeShapeType="1"/>
              </p:cNvSpPr>
              <p:nvPr/>
            </p:nvSpPr>
            <p:spPr bwMode="auto">
              <a:xfrm>
                <a:off x="703" y="2227"/>
                <a:ext cx="22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6507" name="Line 39"/>
              <p:cNvSpPr>
                <a:spLocks noChangeShapeType="1"/>
              </p:cNvSpPr>
              <p:nvPr/>
            </p:nvSpPr>
            <p:spPr bwMode="auto">
              <a:xfrm>
                <a:off x="712" y="2931"/>
                <a:ext cx="22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06503" name="Line 42"/>
            <p:cNvSpPr>
              <a:spLocks noChangeShapeType="1"/>
            </p:cNvSpPr>
            <p:nvPr/>
          </p:nvSpPr>
          <p:spPr bwMode="auto">
            <a:xfrm>
              <a:off x="3016" y="1071"/>
              <a:ext cx="0" cy="2631"/>
            </a:xfrm>
            <a:prstGeom prst="line">
              <a:avLst/>
            </a:prstGeom>
            <a:noFill/>
            <a:ln w="22225">
              <a:solidFill>
                <a:schemeClr val="tx1"/>
              </a:solidFill>
              <a:round/>
              <a:headEnd/>
              <a:tailEnd/>
            </a:ln>
          </p:spPr>
          <p:txBody>
            <a:bodyPr lIns="90000" tIns="46800" rIns="90000" bIns="46800" anchor="ctr"/>
            <a:lstStyle/>
            <a:p>
              <a:endParaRPr lang="en-US"/>
            </a:p>
          </p:txBody>
        </p:sp>
      </p:grpSp>
      <p:sp>
        <p:nvSpPr>
          <p:cNvPr id="106500" name="Text Box 44"/>
          <p:cNvSpPr txBox="1">
            <a:spLocks noChangeArrowheads="1"/>
          </p:cNvSpPr>
          <p:nvPr/>
        </p:nvSpPr>
        <p:spPr bwMode="auto">
          <a:xfrm>
            <a:off x="971550" y="5516563"/>
            <a:ext cx="7632700" cy="519112"/>
          </a:xfrm>
          <a:prstGeom prst="rect">
            <a:avLst/>
          </a:prstGeom>
          <a:solidFill>
            <a:schemeClr val="bg1"/>
          </a:solidFill>
          <a:ln w="22225" algn="ctr">
            <a:noFill/>
            <a:miter lim="800000"/>
            <a:headEnd/>
            <a:tailEnd/>
          </a:ln>
        </p:spPr>
        <p:txBody>
          <a:bodyPr lIns="90000" tIns="46800" rIns="90000" bIns="46800">
            <a:spAutoFit/>
          </a:bodyPr>
          <a:lstStyle/>
          <a:p>
            <a:pPr algn="ctr">
              <a:spcBef>
                <a:spcPct val="50000"/>
              </a:spcBef>
            </a:pPr>
            <a:r>
              <a:rPr lang="fa-IR"/>
              <a:t>متغیر </a:t>
            </a:r>
            <a:r>
              <a:rPr lang="en-US"/>
              <a:t>A</a:t>
            </a:r>
            <a:r>
              <a:rPr lang="fa-IR"/>
              <a:t> و عنصر پایانی </a:t>
            </a:r>
            <a:r>
              <a:rPr lang="en-US"/>
              <a:t>B</a:t>
            </a:r>
            <a:r>
              <a:rPr lang="fa-IR"/>
              <a:t> غیر مفید هستند.</a:t>
            </a:r>
            <a:endParaRPr lang="en-US"/>
          </a:p>
        </p:txBody>
      </p:sp>
    </p:spTree>
  </p:cSld>
  <p:clrMapOvr>
    <a:masterClrMapping/>
  </p:clrMapOvr>
  <p:transition spd="med">
    <p:wheel/>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537" name="Rectangle 49"/>
          <p:cNvSpPr>
            <a:spLocks noGrp="1" noChangeArrowheads="1"/>
          </p:cNvSpPr>
          <p:nvPr>
            <p:ph type="title"/>
          </p:nvPr>
        </p:nvSpPr>
        <p:spPr/>
        <p:txBody>
          <a:bodyPr/>
          <a:lstStyle/>
          <a:p>
            <a:pPr eaLnBrk="1" hangingPunct="1">
              <a:defRPr/>
            </a:pPr>
            <a:r>
              <a:rPr lang="fa-IR" sz="3200" smtClean="0">
                <a:cs typeface="B Roya" pitchFamily="2" charset="-78"/>
              </a:rPr>
              <a:t>5-4 فرم نرمال شومسکی</a:t>
            </a:r>
            <a:endParaRPr lang="en-US" sz="3200" smtClean="0">
              <a:cs typeface="B Roya" pitchFamily="2" charset="-78"/>
            </a:endParaRPr>
          </a:p>
        </p:txBody>
      </p:sp>
      <p:grpSp>
        <p:nvGrpSpPr>
          <p:cNvPr id="107523" name="Group 55"/>
          <p:cNvGrpSpPr>
            <a:grpSpLocks/>
          </p:cNvGrpSpPr>
          <p:nvPr/>
        </p:nvGrpSpPr>
        <p:grpSpPr bwMode="auto">
          <a:xfrm>
            <a:off x="611188" y="1292225"/>
            <a:ext cx="8137525" cy="4152900"/>
            <a:chOff x="385" y="709"/>
            <a:chExt cx="5126" cy="2616"/>
          </a:xfrm>
        </p:grpSpPr>
        <p:sp>
          <p:nvSpPr>
            <p:cNvPr id="107524" name="Text Box 50"/>
            <p:cNvSpPr txBox="1">
              <a:spLocks noChangeArrowheads="1"/>
            </p:cNvSpPr>
            <p:nvPr/>
          </p:nvSpPr>
          <p:spPr bwMode="auto">
            <a:xfrm>
              <a:off x="385" y="709"/>
              <a:ext cx="5126" cy="2616"/>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solidFill>
                    <a:schemeClr val="folHlink"/>
                  </a:solidFill>
                </a:rPr>
                <a:t>فرم نرمال شومسکی</a:t>
              </a:r>
              <a:r>
                <a:rPr lang="fa-IR">
                  <a:solidFill>
                    <a:schemeClr val="accent1"/>
                  </a:solidFill>
                </a:rPr>
                <a:t>:</a:t>
              </a:r>
            </a:p>
            <a:p>
              <a:pPr>
                <a:spcBef>
                  <a:spcPct val="50000"/>
                </a:spcBef>
              </a:pPr>
              <a:r>
                <a:rPr lang="fa-IR"/>
                <a:t>یک گرامر مستقل از متن </a:t>
              </a:r>
              <a:r>
                <a:rPr lang="en-US"/>
                <a:t>G=(V,</a:t>
              </a:r>
              <a:r>
                <a:rPr lang="en-US">
                  <a:cs typeface="Arial" charset="0"/>
                </a:rPr>
                <a:t>∑</a:t>
              </a:r>
              <a:r>
                <a:rPr lang="en-US"/>
                <a:t>,P,S)</a:t>
              </a:r>
              <a:r>
                <a:rPr lang="fa-IR"/>
                <a:t>در فرم نرمال شومسکی است اگر هر قانون دارای یکی از حالتهای زیر باشد:</a:t>
              </a:r>
            </a:p>
            <a:p>
              <a:pPr>
                <a:spcBef>
                  <a:spcPct val="50000"/>
                </a:spcBef>
              </a:pPr>
              <a:r>
                <a:rPr lang="en-US"/>
                <a:t>(i</a:t>
              </a:r>
              <a:r>
                <a:rPr lang="fa-IR"/>
                <a:t> </a:t>
              </a:r>
              <a:r>
                <a:rPr lang="en-US"/>
                <a:t>A    BC</a:t>
              </a:r>
            </a:p>
            <a:p>
              <a:pPr>
                <a:spcBef>
                  <a:spcPct val="50000"/>
                </a:spcBef>
              </a:pPr>
              <a:r>
                <a:rPr lang="en-US"/>
                <a:t>(ii</a:t>
              </a:r>
              <a:r>
                <a:rPr lang="fa-IR"/>
                <a:t> </a:t>
              </a:r>
              <a:r>
                <a:rPr lang="en-US"/>
                <a:t>A     a </a:t>
              </a:r>
            </a:p>
            <a:p>
              <a:pPr>
                <a:spcBef>
                  <a:spcPct val="50000"/>
                </a:spcBef>
              </a:pPr>
              <a:r>
                <a:rPr lang="en-US"/>
                <a:t>(iii</a:t>
              </a:r>
              <a:r>
                <a:rPr lang="fa-IR"/>
                <a:t> </a:t>
              </a:r>
              <a:r>
                <a:rPr lang="en-US"/>
                <a:t>S       </a:t>
              </a:r>
              <a:endParaRPr lang="fa-IR"/>
            </a:p>
            <a:p>
              <a:pPr>
                <a:spcBef>
                  <a:spcPct val="50000"/>
                </a:spcBef>
              </a:pPr>
              <a:r>
                <a:rPr lang="fa-IR"/>
                <a:t>که </a:t>
              </a:r>
              <a:r>
                <a:rPr lang="en-US"/>
                <a:t>B,C</a:t>
              </a:r>
              <a:r>
                <a:rPr lang="ru-RU">
                  <a:cs typeface="Arial" charset="0"/>
                </a:rPr>
                <a:t>є</a:t>
              </a:r>
              <a:r>
                <a:rPr lang="en-US"/>
                <a:t>V-{S}</a:t>
              </a:r>
              <a:r>
                <a:rPr lang="fa-IR"/>
                <a:t> است. </a:t>
              </a:r>
              <a:endParaRPr lang="en-US"/>
            </a:p>
          </p:txBody>
        </p:sp>
        <p:sp>
          <p:nvSpPr>
            <p:cNvPr id="107525" name="Text Box 51"/>
            <p:cNvSpPr txBox="1">
              <a:spLocks noChangeArrowheads="1"/>
            </p:cNvSpPr>
            <p:nvPr/>
          </p:nvSpPr>
          <p:spPr bwMode="auto">
            <a:xfrm>
              <a:off x="4966" y="2568"/>
              <a:ext cx="227"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sp>
          <p:nvSpPr>
            <p:cNvPr id="107526" name="Line 52"/>
            <p:cNvSpPr>
              <a:spLocks noChangeShapeType="1"/>
            </p:cNvSpPr>
            <p:nvPr/>
          </p:nvSpPr>
          <p:spPr bwMode="auto">
            <a:xfrm>
              <a:off x="4694" y="1979"/>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7527" name="Line 53"/>
            <p:cNvSpPr>
              <a:spLocks noChangeShapeType="1"/>
            </p:cNvSpPr>
            <p:nvPr/>
          </p:nvSpPr>
          <p:spPr bwMode="auto">
            <a:xfrm>
              <a:off x="4740" y="2387"/>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7528" name="Line 54"/>
            <p:cNvSpPr>
              <a:spLocks noChangeShapeType="1"/>
            </p:cNvSpPr>
            <p:nvPr/>
          </p:nvSpPr>
          <p:spPr bwMode="auto">
            <a:xfrm>
              <a:off x="4740" y="2787"/>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54" name="Rectangle 42"/>
          <p:cNvSpPr>
            <a:spLocks noGrp="1" noChangeArrowheads="1"/>
          </p:cNvSpPr>
          <p:nvPr>
            <p:ph type="title"/>
          </p:nvPr>
        </p:nvSpPr>
        <p:spPr/>
        <p:txBody>
          <a:bodyPr/>
          <a:lstStyle/>
          <a:p>
            <a:pPr eaLnBrk="1" hangingPunct="1">
              <a:defRPr/>
            </a:pPr>
            <a:r>
              <a:rPr lang="fa-IR" sz="3200" smtClean="0">
                <a:cs typeface="B Roya" pitchFamily="2" charset="-78"/>
              </a:rPr>
              <a:t>5-4 فرم نرمال شومسکی</a:t>
            </a:r>
            <a:endParaRPr lang="en-US" sz="3200" smtClean="0">
              <a:cs typeface="B Roya" pitchFamily="2" charset="-78"/>
            </a:endParaRPr>
          </a:p>
        </p:txBody>
      </p:sp>
      <p:sp>
        <p:nvSpPr>
          <p:cNvPr id="108547" name="Text Box 43"/>
          <p:cNvSpPr txBox="1">
            <a:spLocks noChangeArrowheads="1"/>
          </p:cNvSpPr>
          <p:nvPr/>
        </p:nvSpPr>
        <p:spPr bwMode="auto">
          <a:xfrm>
            <a:off x="1258888" y="1268413"/>
            <a:ext cx="6840537" cy="946150"/>
          </a:xfrm>
          <a:prstGeom prst="rect">
            <a:avLst/>
          </a:prstGeom>
          <a:solidFill>
            <a:schemeClr val="bg1"/>
          </a:solidFill>
          <a:ln w="22225" algn="ctr">
            <a:noFill/>
            <a:miter lim="800000"/>
            <a:headEnd/>
            <a:tailEnd/>
          </a:ln>
        </p:spPr>
        <p:txBody>
          <a:bodyPr lIns="90000" tIns="46800" rIns="90000" bIns="46800">
            <a:spAutoFit/>
          </a:bodyPr>
          <a:lstStyle/>
          <a:p>
            <a:pPr algn="ctr">
              <a:spcBef>
                <a:spcPct val="50000"/>
              </a:spcBef>
            </a:pPr>
            <a:r>
              <a:rPr lang="fa-IR"/>
              <a:t>درخت اشتقاق در یک گرامر به فرم شومسکی یک درخت دودویی است.</a:t>
            </a:r>
            <a:endParaRPr lang="en-US"/>
          </a:p>
        </p:txBody>
      </p:sp>
      <p:sp>
        <p:nvSpPr>
          <p:cNvPr id="108548" name="Text Box 44"/>
          <p:cNvSpPr txBox="1">
            <a:spLocks noChangeArrowheads="1"/>
          </p:cNvSpPr>
          <p:nvPr/>
        </p:nvSpPr>
        <p:spPr bwMode="auto">
          <a:xfrm>
            <a:off x="539750" y="2852738"/>
            <a:ext cx="7993063" cy="2014537"/>
          </a:xfrm>
          <a:prstGeom prst="rect">
            <a:avLst/>
          </a:prstGeom>
          <a:solidFill>
            <a:schemeClr val="accent1"/>
          </a:solidFill>
          <a:ln w="22225" algn="ctr">
            <a:noFill/>
            <a:miter lim="800000"/>
            <a:headEnd/>
            <a:tailEnd/>
          </a:ln>
        </p:spPr>
        <p:txBody>
          <a:bodyPr lIns="90000" tIns="46800" rIns="90000" bIns="46800">
            <a:spAutoFit/>
          </a:bodyPr>
          <a:lstStyle/>
          <a:p>
            <a:pPr algn="just">
              <a:spcBef>
                <a:spcPct val="50000"/>
              </a:spcBef>
            </a:pPr>
            <a:r>
              <a:rPr lang="fa-IR"/>
              <a:t>قضیه</a:t>
            </a:r>
          </a:p>
          <a:p>
            <a:pPr algn="just">
              <a:spcBef>
                <a:spcPct val="50000"/>
              </a:spcBef>
            </a:pPr>
            <a:r>
              <a:rPr lang="fa-IR"/>
              <a:t>فرض کنید که </a:t>
            </a:r>
            <a:r>
              <a:rPr lang="en-US"/>
              <a:t>G=(V,</a:t>
            </a:r>
            <a:r>
              <a:rPr lang="en-US">
                <a:cs typeface="Arial" charset="0"/>
              </a:rPr>
              <a:t>∑</a:t>
            </a:r>
            <a:r>
              <a:rPr lang="en-US"/>
              <a:t>,P,S)</a:t>
            </a:r>
            <a:r>
              <a:rPr lang="fa-IR"/>
              <a:t> یک گرامر مستقل از متن باشد. الگوریتمی وجود دارد که یک گرامر </a:t>
            </a:r>
            <a:r>
              <a:rPr lang="en-US"/>
              <a:t>G'=(V',</a:t>
            </a:r>
            <a:r>
              <a:rPr lang="en-US">
                <a:cs typeface="Arial" charset="0"/>
              </a:rPr>
              <a:t>∑</a:t>
            </a:r>
            <a:r>
              <a:rPr lang="en-US"/>
              <a:t>,P',S')</a:t>
            </a:r>
            <a:r>
              <a:rPr lang="fa-IR"/>
              <a:t> در فرم نرمال شومسکی و معادل با </a:t>
            </a:r>
            <a:r>
              <a:rPr lang="en-US"/>
              <a:t>G</a:t>
            </a:r>
            <a:r>
              <a:rPr lang="fa-IR"/>
              <a:t> ایجاد کند.</a:t>
            </a:r>
            <a:endParaRPr lang="en-US"/>
          </a:p>
        </p:txBody>
      </p:sp>
    </p:spTree>
  </p:cSld>
  <p:clrMapOvr>
    <a:masterClrMapping/>
  </p:clrMapOvr>
  <p:transition spd="med">
    <p:wheel/>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70" name="Rectangle 34"/>
          <p:cNvSpPr>
            <a:spLocks noGrp="1" noChangeArrowheads="1"/>
          </p:cNvSpPr>
          <p:nvPr>
            <p:ph type="title"/>
          </p:nvPr>
        </p:nvSpPr>
        <p:spPr/>
        <p:txBody>
          <a:bodyPr/>
          <a:lstStyle/>
          <a:p>
            <a:pPr eaLnBrk="1" hangingPunct="1">
              <a:defRPr/>
            </a:pPr>
            <a:r>
              <a:rPr lang="fa-IR" sz="3200" smtClean="0">
                <a:cs typeface="B Roya" pitchFamily="2" charset="-78"/>
              </a:rPr>
              <a:t>5-4 فرم نرمال شومسکی</a:t>
            </a:r>
            <a:endParaRPr lang="en-US" sz="3200" smtClean="0">
              <a:cs typeface="B Roya" pitchFamily="2" charset="-78"/>
            </a:endParaRPr>
          </a:p>
        </p:txBody>
      </p:sp>
      <p:sp>
        <p:nvSpPr>
          <p:cNvPr id="109571" name="Text Box 35"/>
          <p:cNvSpPr txBox="1">
            <a:spLocks noChangeArrowheads="1"/>
          </p:cNvSpPr>
          <p:nvPr/>
        </p:nvSpPr>
        <p:spPr bwMode="auto">
          <a:xfrm>
            <a:off x="7812088" y="1125538"/>
            <a:ext cx="863600" cy="519112"/>
          </a:xfrm>
          <a:prstGeom prst="rect">
            <a:avLst/>
          </a:prstGeom>
          <a:noFill/>
          <a:ln w="22225" algn="ctr">
            <a:noFill/>
            <a:miter lim="800000"/>
            <a:headEnd/>
            <a:tailEnd/>
          </a:ln>
        </p:spPr>
        <p:txBody>
          <a:bodyPr lIns="90000" tIns="46800" rIns="90000" bIns="46800">
            <a:spAutoFit/>
          </a:bodyPr>
          <a:lstStyle/>
          <a:p>
            <a:pPr>
              <a:spcBef>
                <a:spcPct val="50000"/>
              </a:spcBef>
            </a:pPr>
            <a:r>
              <a:rPr lang="fa-IR"/>
              <a:t>مثال</a:t>
            </a:r>
            <a:endParaRPr lang="en-US"/>
          </a:p>
        </p:txBody>
      </p:sp>
      <p:grpSp>
        <p:nvGrpSpPr>
          <p:cNvPr id="109572" name="Group 41"/>
          <p:cNvGrpSpPr>
            <a:grpSpLocks/>
          </p:cNvGrpSpPr>
          <p:nvPr/>
        </p:nvGrpSpPr>
        <p:grpSpPr bwMode="auto">
          <a:xfrm>
            <a:off x="539750" y="1557338"/>
            <a:ext cx="2952750" cy="1768475"/>
            <a:chOff x="521" y="890"/>
            <a:chExt cx="1860" cy="1114"/>
          </a:xfrm>
        </p:grpSpPr>
        <p:sp>
          <p:nvSpPr>
            <p:cNvPr id="109586" name="Text Box 36"/>
            <p:cNvSpPr txBox="1">
              <a:spLocks noChangeArrowheads="1"/>
            </p:cNvSpPr>
            <p:nvPr/>
          </p:nvSpPr>
          <p:spPr bwMode="auto">
            <a:xfrm>
              <a:off x="521" y="890"/>
              <a:ext cx="1860"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G: S    aABC l a</a:t>
              </a:r>
            </a:p>
            <a:p>
              <a:pPr algn="l">
                <a:spcBef>
                  <a:spcPct val="50000"/>
                </a:spcBef>
              </a:pPr>
              <a:r>
                <a:rPr lang="en-US" sz="2000"/>
                <a:t>     A    aA l a</a:t>
              </a:r>
            </a:p>
            <a:p>
              <a:pPr algn="l">
                <a:spcBef>
                  <a:spcPct val="50000"/>
                </a:spcBef>
              </a:pPr>
              <a:r>
                <a:rPr lang="en-US" sz="2000"/>
                <a:t>     B    bcB l bc</a:t>
              </a:r>
            </a:p>
            <a:p>
              <a:pPr algn="l">
                <a:spcBef>
                  <a:spcPct val="50000"/>
                </a:spcBef>
              </a:pPr>
              <a:r>
                <a:rPr lang="en-US" sz="2000"/>
                <a:t>     C    cC l c</a:t>
              </a:r>
            </a:p>
          </p:txBody>
        </p:sp>
        <p:sp>
          <p:nvSpPr>
            <p:cNvPr id="109587" name="Line 37"/>
            <p:cNvSpPr>
              <a:spLocks noChangeShapeType="1"/>
            </p:cNvSpPr>
            <p:nvPr/>
          </p:nvSpPr>
          <p:spPr bwMode="auto">
            <a:xfrm>
              <a:off x="930" y="1042"/>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88" name="Line 38"/>
            <p:cNvSpPr>
              <a:spLocks noChangeShapeType="1"/>
            </p:cNvSpPr>
            <p:nvPr/>
          </p:nvSpPr>
          <p:spPr bwMode="auto">
            <a:xfrm>
              <a:off x="938" y="1328"/>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89" name="Line 39"/>
            <p:cNvSpPr>
              <a:spLocks noChangeShapeType="1"/>
            </p:cNvSpPr>
            <p:nvPr/>
          </p:nvSpPr>
          <p:spPr bwMode="auto">
            <a:xfrm>
              <a:off x="938" y="1624"/>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90" name="Line 40"/>
            <p:cNvSpPr>
              <a:spLocks noChangeShapeType="1"/>
            </p:cNvSpPr>
            <p:nvPr/>
          </p:nvSpPr>
          <p:spPr bwMode="auto">
            <a:xfrm>
              <a:off x="946" y="1901"/>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nvGrpSpPr>
          <p:cNvPr id="109573" name="Group 55"/>
          <p:cNvGrpSpPr>
            <a:grpSpLocks/>
          </p:cNvGrpSpPr>
          <p:nvPr/>
        </p:nvGrpSpPr>
        <p:grpSpPr bwMode="auto">
          <a:xfrm>
            <a:off x="5219700" y="1557338"/>
            <a:ext cx="2519363" cy="4511675"/>
            <a:chOff x="2336" y="981"/>
            <a:chExt cx="1587" cy="2842"/>
          </a:xfrm>
        </p:grpSpPr>
        <p:sp>
          <p:nvSpPr>
            <p:cNvPr id="109575" name="Text Box 42"/>
            <p:cNvSpPr txBox="1">
              <a:spLocks noChangeArrowheads="1"/>
            </p:cNvSpPr>
            <p:nvPr/>
          </p:nvSpPr>
          <p:spPr bwMode="auto">
            <a:xfrm>
              <a:off x="2336" y="981"/>
              <a:ext cx="1587" cy="284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G' : S    A'T</a:t>
              </a:r>
              <a:r>
                <a:rPr lang="en-US" sz="1000"/>
                <a:t>1</a:t>
              </a:r>
              <a:r>
                <a:rPr lang="en-US" sz="2000"/>
                <a:t>  a</a:t>
              </a:r>
            </a:p>
            <a:p>
              <a:pPr algn="l">
                <a:spcBef>
                  <a:spcPct val="50000"/>
                </a:spcBef>
              </a:pPr>
              <a:r>
                <a:rPr lang="en-US" sz="2000"/>
                <a:t>      A'    a</a:t>
              </a:r>
            </a:p>
            <a:p>
              <a:pPr algn="l">
                <a:spcBef>
                  <a:spcPct val="50000"/>
                </a:spcBef>
              </a:pPr>
              <a:r>
                <a:rPr lang="en-US" sz="2000"/>
                <a:t>      T</a:t>
              </a:r>
              <a:r>
                <a:rPr lang="en-US" sz="1000"/>
                <a:t>1</a:t>
              </a:r>
              <a:r>
                <a:rPr lang="en-US" sz="2000"/>
                <a:t>    AT</a:t>
              </a:r>
              <a:r>
                <a:rPr lang="en-US" sz="1000"/>
                <a:t>2</a:t>
              </a:r>
            </a:p>
            <a:p>
              <a:pPr algn="l">
                <a:spcBef>
                  <a:spcPct val="50000"/>
                </a:spcBef>
              </a:pPr>
              <a:r>
                <a:rPr lang="en-US" sz="2000"/>
                <a:t>      T</a:t>
              </a:r>
              <a:r>
                <a:rPr lang="en-US" sz="1000"/>
                <a:t>2</a:t>
              </a:r>
              <a:r>
                <a:rPr lang="en-US" sz="2000"/>
                <a:t>    BC</a:t>
              </a:r>
            </a:p>
            <a:p>
              <a:pPr algn="l">
                <a:spcBef>
                  <a:spcPct val="50000"/>
                </a:spcBef>
              </a:pPr>
              <a:r>
                <a:rPr lang="en-US" sz="2000"/>
                <a:t>      A    A'A  a</a:t>
              </a:r>
            </a:p>
            <a:p>
              <a:pPr algn="l">
                <a:spcBef>
                  <a:spcPct val="50000"/>
                </a:spcBef>
              </a:pPr>
              <a:r>
                <a:rPr lang="en-US" sz="2000"/>
                <a:t>      B    B'T</a:t>
              </a:r>
              <a:r>
                <a:rPr lang="en-US" sz="1000"/>
                <a:t>3</a:t>
              </a:r>
              <a:r>
                <a:rPr lang="en-US" sz="2000"/>
                <a:t>  B'C'</a:t>
              </a:r>
            </a:p>
            <a:p>
              <a:pPr algn="l">
                <a:spcBef>
                  <a:spcPct val="50000"/>
                </a:spcBef>
              </a:pPr>
              <a:r>
                <a:rPr lang="en-US" sz="2000"/>
                <a:t>      T</a:t>
              </a:r>
              <a:r>
                <a:rPr lang="en-US" sz="1000"/>
                <a:t>3</a:t>
              </a:r>
              <a:r>
                <a:rPr lang="en-US" sz="2000"/>
                <a:t>    C'B</a:t>
              </a:r>
            </a:p>
            <a:p>
              <a:pPr algn="l">
                <a:spcBef>
                  <a:spcPct val="50000"/>
                </a:spcBef>
              </a:pPr>
              <a:r>
                <a:rPr lang="en-US" sz="2000"/>
                <a:t>      C     C'C  c</a:t>
              </a:r>
            </a:p>
            <a:p>
              <a:pPr algn="l">
                <a:spcBef>
                  <a:spcPct val="50000"/>
                </a:spcBef>
              </a:pPr>
              <a:r>
                <a:rPr lang="en-US" sz="2000"/>
                <a:t>      B'     b</a:t>
              </a:r>
            </a:p>
            <a:p>
              <a:pPr algn="l">
                <a:spcBef>
                  <a:spcPct val="50000"/>
                </a:spcBef>
              </a:pPr>
              <a:r>
                <a:rPr lang="en-US" sz="2000"/>
                <a:t>      C'    c</a:t>
              </a:r>
            </a:p>
          </p:txBody>
        </p:sp>
        <p:sp>
          <p:nvSpPr>
            <p:cNvPr id="109576" name="Line 44"/>
            <p:cNvSpPr>
              <a:spLocks noChangeShapeType="1"/>
            </p:cNvSpPr>
            <p:nvPr/>
          </p:nvSpPr>
          <p:spPr bwMode="auto">
            <a:xfrm>
              <a:off x="2806" y="1146"/>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77" name="Line 45"/>
            <p:cNvSpPr>
              <a:spLocks noChangeShapeType="1"/>
            </p:cNvSpPr>
            <p:nvPr/>
          </p:nvSpPr>
          <p:spPr bwMode="auto">
            <a:xfrm>
              <a:off x="2803" y="1426"/>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78" name="Line 46"/>
            <p:cNvSpPr>
              <a:spLocks noChangeShapeType="1"/>
            </p:cNvSpPr>
            <p:nvPr/>
          </p:nvSpPr>
          <p:spPr bwMode="auto">
            <a:xfrm>
              <a:off x="2819" y="1706"/>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79" name="Line 47"/>
            <p:cNvSpPr>
              <a:spLocks noChangeShapeType="1"/>
            </p:cNvSpPr>
            <p:nvPr/>
          </p:nvSpPr>
          <p:spPr bwMode="auto">
            <a:xfrm>
              <a:off x="2819" y="1992"/>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80" name="Line 48"/>
            <p:cNvSpPr>
              <a:spLocks noChangeShapeType="1"/>
            </p:cNvSpPr>
            <p:nvPr/>
          </p:nvSpPr>
          <p:spPr bwMode="auto">
            <a:xfrm>
              <a:off x="2782" y="2272"/>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81" name="Line 49"/>
            <p:cNvSpPr>
              <a:spLocks noChangeShapeType="1"/>
            </p:cNvSpPr>
            <p:nvPr/>
          </p:nvSpPr>
          <p:spPr bwMode="auto">
            <a:xfrm>
              <a:off x="2798" y="2576"/>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82" name="Line 50"/>
            <p:cNvSpPr>
              <a:spLocks noChangeShapeType="1"/>
            </p:cNvSpPr>
            <p:nvPr/>
          </p:nvSpPr>
          <p:spPr bwMode="auto">
            <a:xfrm>
              <a:off x="2827" y="2856"/>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83" name="Line 51"/>
            <p:cNvSpPr>
              <a:spLocks noChangeShapeType="1"/>
            </p:cNvSpPr>
            <p:nvPr/>
          </p:nvSpPr>
          <p:spPr bwMode="auto">
            <a:xfrm>
              <a:off x="2814" y="3150"/>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84" name="Line 52"/>
            <p:cNvSpPr>
              <a:spLocks noChangeShapeType="1"/>
            </p:cNvSpPr>
            <p:nvPr/>
          </p:nvSpPr>
          <p:spPr bwMode="auto">
            <a:xfrm>
              <a:off x="2835" y="3438"/>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9585" name="Line 53"/>
            <p:cNvSpPr>
              <a:spLocks noChangeShapeType="1"/>
            </p:cNvSpPr>
            <p:nvPr/>
          </p:nvSpPr>
          <p:spPr bwMode="auto">
            <a:xfrm>
              <a:off x="2811" y="3724"/>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09574" name="AutoShape 56"/>
          <p:cNvSpPr>
            <a:spLocks noChangeArrowheads="1"/>
          </p:cNvSpPr>
          <p:nvPr/>
        </p:nvSpPr>
        <p:spPr bwMode="auto">
          <a:xfrm>
            <a:off x="2987675" y="2205038"/>
            <a:ext cx="2089150" cy="1439862"/>
          </a:xfrm>
          <a:prstGeom prst="rightArrow">
            <a:avLst>
              <a:gd name="adj1" fmla="val 50000"/>
              <a:gd name="adj2" fmla="val 36273"/>
            </a:avLst>
          </a:prstGeom>
          <a:solidFill>
            <a:schemeClr val="accent1"/>
          </a:solidFill>
          <a:ln w="22225" algn="ctr">
            <a:solidFill>
              <a:schemeClr val="tx1"/>
            </a:solidFill>
            <a:miter lim="800000"/>
            <a:headEnd/>
            <a:tailEnd/>
          </a:ln>
        </p:spPr>
        <p:txBody>
          <a:bodyPr wrap="none" lIns="90000" tIns="46800" rIns="90000" bIns="46800" anchor="ctr"/>
          <a:lstStyle/>
          <a:p>
            <a:pPr algn="ctr"/>
            <a:r>
              <a:rPr lang="fa-IR" sz="1800"/>
              <a:t>فرم شومسکی</a:t>
            </a:r>
            <a:endParaRPr lang="en-US" sz="1800"/>
          </a:p>
        </p:txBody>
      </p:sp>
    </p:spTree>
  </p:cSld>
  <p:clrMapOvr>
    <a:masterClrMapping/>
  </p:clrMapOvr>
  <p:transition spd="med">
    <p:wheel/>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9" name="Rectangle 9"/>
          <p:cNvSpPr>
            <a:spLocks noGrp="1" noChangeArrowheads="1"/>
          </p:cNvSpPr>
          <p:nvPr>
            <p:ph type="title"/>
          </p:nvPr>
        </p:nvSpPr>
        <p:spPr/>
        <p:txBody>
          <a:bodyPr/>
          <a:lstStyle/>
          <a:p>
            <a:pPr eaLnBrk="1" hangingPunct="1">
              <a:defRPr/>
            </a:pPr>
            <a:r>
              <a:rPr lang="fa-IR" sz="3200" smtClean="0">
                <a:cs typeface="B Roya" pitchFamily="2" charset="-78"/>
              </a:rPr>
              <a:t>5-4 فرم نرمال شومسکی</a:t>
            </a:r>
            <a:endParaRPr lang="en-US" sz="3200" smtClean="0">
              <a:cs typeface="B Roya" pitchFamily="2" charset="-78"/>
            </a:endParaRPr>
          </a:p>
        </p:txBody>
      </p:sp>
      <p:grpSp>
        <p:nvGrpSpPr>
          <p:cNvPr id="110595" name="Group 27"/>
          <p:cNvGrpSpPr>
            <a:grpSpLocks/>
          </p:cNvGrpSpPr>
          <p:nvPr/>
        </p:nvGrpSpPr>
        <p:grpSpPr bwMode="auto">
          <a:xfrm>
            <a:off x="323850" y="1916113"/>
            <a:ext cx="8351838" cy="4105275"/>
            <a:chOff x="159" y="1162"/>
            <a:chExt cx="5261" cy="2586"/>
          </a:xfrm>
        </p:grpSpPr>
        <p:grpSp>
          <p:nvGrpSpPr>
            <p:cNvPr id="110597" name="Group 14"/>
            <p:cNvGrpSpPr>
              <a:grpSpLocks/>
            </p:cNvGrpSpPr>
            <p:nvPr/>
          </p:nvGrpSpPr>
          <p:grpSpPr bwMode="auto">
            <a:xfrm>
              <a:off x="159" y="1207"/>
              <a:ext cx="1406" cy="826"/>
              <a:chOff x="476" y="1071"/>
              <a:chExt cx="1406" cy="826"/>
            </a:xfrm>
          </p:grpSpPr>
          <p:sp>
            <p:nvSpPr>
              <p:cNvPr id="110610" name="Text Box 10"/>
              <p:cNvSpPr txBox="1">
                <a:spLocks noChangeArrowheads="1"/>
              </p:cNvSpPr>
              <p:nvPr/>
            </p:nvSpPr>
            <p:spPr bwMode="auto">
              <a:xfrm>
                <a:off x="476" y="1071"/>
                <a:ext cx="1406" cy="826"/>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S    A+T l b l (A)</a:t>
                </a:r>
              </a:p>
              <a:p>
                <a:pPr algn="l">
                  <a:spcBef>
                    <a:spcPct val="50000"/>
                  </a:spcBef>
                </a:pPr>
                <a:r>
                  <a:rPr lang="en-US" sz="2000"/>
                  <a:t>A    A+T l b l (A)</a:t>
                </a:r>
              </a:p>
              <a:p>
                <a:pPr algn="l">
                  <a:spcBef>
                    <a:spcPct val="50000"/>
                  </a:spcBef>
                </a:pPr>
                <a:r>
                  <a:rPr lang="en-US" sz="2000"/>
                  <a:t>T    b l (A)</a:t>
                </a:r>
              </a:p>
            </p:txBody>
          </p:sp>
          <p:sp>
            <p:nvSpPr>
              <p:cNvPr id="110611" name="Line 11"/>
              <p:cNvSpPr>
                <a:spLocks noChangeShapeType="1"/>
              </p:cNvSpPr>
              <p:nvPr/>
            </p:nvSpPr>
            <p:spPr bwMode="auto">
              <a:xfrm>
                <a:off x="657" y="1207"/>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0612" name="Line 12"/>
              <p:cNvSpPr>
                <a:spLocks noChangeShapeType="1"/>
              </p:cNvSpPr>
              <p:nvPr/>
            </p:nvSpPr>
            <p:spPr bwMode="auto">
              <a:xfrm>
                <a:off x="665" y="1496"/>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0613" name="Line 13"/>
              <p:cNvSpPr>
                <a:spLocks noChangeShapeType="1"/>
              </p:cNvSpPr>
              <p:nvPr/>
            </p:nvSpPr>
            <p:spPr bwMode="auto">
              <a:xfrm>
                <a:off x="657" y="1776"/>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nvGrpSpPr>
            <p:cNvPr id="110598" name="Group 24"/>
            <p:cNvGrpSpPr>
              <a:grpSpLocks/>
            </p:cNvGrpSpPr>
            <p:nvPr/>
          </p:nvGrpSpPr>
          <p:grpSpPr bwMode="auto">
            <a:xfrm>
              <a:off x="2517" y="1162"/>
              <a:ext cx="1361" cy="2266"/>
              <a:chOff x="1791" y="1162"/>
              <a:chExt cx="1361" cy="2266"/>
            </a:xfrm>
          </p:grpSpPr>
          <p:sp>
            <p:nvSpPr>
              <p:cNvPr id="110601" name="Text Box 15"/>
              <p:cNvSpPr txBox="1">
                <a:spLocks noChangeArrowheads="1"/>
              </p:cNvSpPr>
              <p:nvPr/>
            </p:nvSpPr>
            <p:spPr bwMode="auto">
              <a:xfrm>
                <a:off x="1791" y="1162"/>
                <a:ext cx="1361" cy="2266"/>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S    AY l b l LZ</a:t>
                </a:r>
              </a:p>
              <a:p>
                <a:pPr algn="l">
                  <a:spcBef>
                    <a:spcPct val="50000"/>
                  </a:spcBef>
                </a:pPr>
                <a:r>
                  <a:rPr lang="en-US" sz="2000"/>
                  <a:t>Z    AR </a:t>
                </a:r>
              </a:p>
              <a:p>
                <a:pPr algn="l">
                  <a:spcBef>
                    <a:spcPct val="50000"/>
                  </a:spcBef>
                </a:pPr>
                <a:r>
                  <a:rPr lang="en-US" sz="2000"/>
                  <a:t>A    AY l b l LZ</a:t>
                </a:r>
              </a:p>
              <a:p>
                <a:pPr algn="l">
                  <a:spcBef>
                    <a:spcPct val="50000"/>
                  </a:spcBef>
                </a:pPr>
                <a:r>
                  <a:rPr lang="en-US" sz="2000"/>
                  <a:t>T    b l LZ</a:t>
                </a:r>
              </a:p>
              <a:p>
                <a:pPr algn="l">
                  <a:spcBef>
                    <a:spcPct val="50000"/>
                  </a:spcBef>
                </a:pPr>
                <a:r>
                  <a:rPr lang="en-US" sz="2000"/>
                  <a:t>Y    PT</a:t>
                </a:r>
              </a:p>
              <a:p>
                <a:pPr algn="l">
                  <a:spcBef>
                    <a:spcPct val="50000"/>
                  </a:spcBef>
                </a:pPr>
                <a:r>
                  <a:rPr lang="en-US" sz="2000"/>
                  <a:t>P    +</a:t>
                </a:r>
              </a:p>
              <a:p>
                <a:pPr algn="l">
                  <a:spcBef>
                    <a:spcPct val="50000"/>
                  </a:spcBef>
                </a:pPr>
                <a:r>
                  <a:rPr lang="en-US" sz="2000"/>
                  <a:t>L    (</a:t>
                </a:r>
              </a:p>
              <a:p>
                <a:pPr algn="l">
                  <a:spcBef>
                    <a:spcPct val="50000"/>
                  </a:spcBef>
                </a:pPr>
                <a:r>
                  <a:rPr lang="en-US" sz="2000"/>
                  <a:t>R    )</a:t>
                </a:r>
              </a:p>
            </p:txBody>
          </p:sp>
          <p:sp>
            <p:nvSpPr>
              <p:cNvPr id="110602" name="Line 16"/>
              <p:cNvSpPr>
                <a:spLocks noChangeShapeType="1"/>
              </p:cNvSpPr>
              <p:nvPr/>
            </p:nvSpPr>
            <p:spPr bwMode="auto">
              <a:xfrm>
                <a:off x="1986" y="1306"/>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0603" name="Line 17"/>
              <p:cNvSpPr>
                <a:spLocks noChangeShapeType="1"/>
              </p:cNvSpPr>
              <p:nvPr/>
            </p:nvSpPr>
            <p:spPr bwMode="auto">
              <a:xfrm>
                <a:off x="1973" y="1592"/>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0604" name="Line 18"/>
              <p:cNvSpPr>
                <a:spLocks noChangeShapeType="1"/>
              </p:cNvSpPr>
              <p:nvPr/>
            </p:nvSpPr>
            <p:spPr bwMode="auto">
              <a:xfrm>
                <a:off x="1989" y="1874"/>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0605" name="Line 19"/>
              <p:cNvSpPr>
                <a:spLocks noChangeShapeType="1"/>
              </p:cNvSpPr>
              <p:nvPr/>
            </p:nvSpPr>
            <p:spPr bwMode="auto">
              <a:xfrm>
                <a:off x="1973" y="2160"/>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0606" name="Line 20"/>
              <p:cNvSpPr>
                <a:spLocks noChangeShapeType="1"/>
              </p:cNvSpPr>
              <p:nvPr/>
            </p:nvSpPr>
            <p:spPr bwMode="auto">
              <a:xfrm>
                <a:off x="1973" y="2448"/>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0607" name="Line 21"/>
              <p:cNvSpPr>
                <a:spLocks noChangeShapeType="1"/>
              </p:cNvSpPr>
              <p:nvPr/>
            </p:nvSpPr>
            <p:spPr bwMode="auto">
              <a:xfrm>
                <a:off x="1981" y="2728"/>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0608" name="Line 22"/>
              <p:cNvSpPr>
                <a:spLocks noChangeShapeType="1"/>
              </p:cNvSpPr>
              <p:nvPr/>
            </p:nvSpPr>
            <p:spPr bwMode="auto">
              <a:xfrm>
                <a:off x="1981" y="3046"/>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0609" name="Line 23"/>
              <p:cNvSpPr>
                <a:spLocks noChangeShapeType="1"/>
              </p:cNvSpPr>
              <p:nvPr/>
            </p:nvSpPr>
            <p:spPr bwMode="auto">
              <a:xfrm>
                <a:off x="1994" y="3323"/>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10599" name="Text Box 25"/>
            <p:cNvSpPr txBox="1">
              <a:spLocks noChangeArrowheads="1"/>
            </p:cNvSpPr>
            <p:nvPr/>
          </p:nvSpPr>
          <p:spPr bwMode="auto">
            <a:xfrm>
              <a:off x="4150" y="2346"/>
              <a:ext cx="1270" cy="1402"/>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Y</a:t>
              </a:r>
              <a:r>
                <a:rPr lang="fa-IR" sz="2000"/>
                <a:t> بیانگر</a:t>
              </a:r>
              <a:r>
                <a:rPr lang="en-US" sz="2000"/>
                <a:t>+T</a:t>
              </a:r>
              <a:r>
                <a:rPr lang="fa-IR" sz="2000"/>
                <a:t>است.</a:t>
              </a:r>
            </a:p>
            <a:p>
              <a:pPr>
                <a:spcBef>
                  <a:spcPct val="50000"/>
                </a:spcBef>
              </a:pPr>
              <a:r>
                <a:rPr lang="en-US" sz="2000"/>
                <a:t>Z</a:t>
              </a:r>
              <a:r>
                <a:rPr lang="fa-IR" sz="2000"/>
                <a:t> بیانگر </a:t>
              </a:r>
              <a:r>
                <a:rPr lang="en-US" sz="2000"/>
                <a:t>A)</a:t>
              </a:r>
              <a:r>
                <a:rPr lang="fa-IR" sz="2000"/>
                <a:t> است.</a:t>
              </a:r>
              <a:endParaRPr lang="en-US" sz="2000"/>
            </a:p>
            <a:p>
              <a:pPr>
                <a:spcBef>
                  <a:spcPct val="50000"/>
                </a:spcBef>
              </a:pPr>
              <a:r>
                <a:rPr lang="en-US" sz="2000"/>
                <a:t>L</a:t>
              </a:r>
              <a:r>
                <a:rPr lang="fa-IR" sz="2000"/>
                <a:t> بیانگر</a:t>
              </a:r>
              <a:r>
                <a:rPr lang="en-US" sz="2000"/>
                <a:t>(</a:t>
              </a:r>
              <a:r>
                <a:rPr lang="fa-IR" sz="2000"/>
                <a:t> است.</a:t>
              </a:r>
              <a:endParaRPr lang="en-US" sz="2000"/>
            </a:p>
            <a:p>
              <a:pPr>
                <a:spcBef>
                  <a:spcPct val="50000"/>
                </a:spcBef>
              </a:pPr>
              <a:r>
                <a:rPr lang="en-US" sz="2000"/>
                <a:t>R</a:t>
              </a:r>
              <a:r>
                <a:rPr lang="fa-IR" sz="2000"/>
                <a:t> بیانگر</a:t>
              </a:r>
              <a:r>
                <a:rPr lang="en-US" sz="2000"/>
                <a:t>)</a:t>
              </a:r>
              <a:r>
                <a:rPr lang="fa-IR" sz="2000"/>
                <a:t> است.</a:t>
              </a:r>
              <a:endParaRPr lang="en-US" sz="2000"/>
            </a:p>
            <a:p>
              <a:pPr>
                <a:spcBef>
                  <a:spcPct val="50000"/>
                </a:spcBef>
              </a:pPr>
              <a:r>
                <a:rPr lang="en-US" sz="2000"/>
                <a:t>P</a:t>
              </a:r>
              <a:r>
                <a:rPr lang="fa-IR" sz="2000"/>
                <a:t> بیانگر</a:t>
              </a:r>
              <a:r>
                <a:rPr lang="en-US" sz="2000"/>
                <a:t>+</a:t>
              </a:r>
              <a:r>
                <a:rPr lang="fa-IR" sz="2000"/>
                <a:t> است.</a:t>
              </a:r>
              <a:endParaRPr lang="en-US" sz="2000"/>
            </a:p>
          </p:txBody>
        </p:sp>
        <p:sp>
          <p:nvSpPr>
            <p:cNvPr id="110600" name="AutoShape 26"/>
            <p:cNvSpPr>
              <a:spLocks noChangeArrowheads="1"/>
            </p:cNvSpPr>
            <p:nvPr/>
          </p:nvSpPr>
          <p:spPr bwMode="auto">
            <a:xfrm>
              <a:off x="1519" y="1752"/>
              <a:ext cx="681" cy="363"/>
            </a:xfrm>
            <a:custGeom>
              <a:avLst/>
              <a:gdLst>
                <a:gd name="T0" fmla="*/ 511 w 21600"/>
                <a:gd name="T1" fmla="*/ 0 h 21600"/>
                <a:gd name="T2" fmla="*/ 0 w 21600"/>
                <a:gd name="T3" fmla="*/ 182 h 21600"/>
                <a:gd name="T4" fmla="*/ 511 w 21600"/>
                <a:gd name="T5" fmla="*/ 363 h 21600"/>
                <a:gd name="T6" fmla="*/ 681 w 21600"/>
                <a:gd name="T7" fmla="*/ 182 h 21600"/>
                <a:gd name="T8" fmla="*/ 17694720 60000 65536"/>
                <a:gd name="T9" fmla="*/ 11796480 60000 65536"/>
                <a:gd name="T10" fmla="*/ 5898240 60000 65536"/>
                <a:gd name="T11" fmla="*/ 0 60000 65536"/>
                <a:gd name="T12" fmla="*/ 3362 w 21600"/>
                <a:gd name="T13" fmla="*/ 5415 h 21600"/>
                <a:gd name="T14" fmla="*/ 18904 w 21600"/>
                <a:gd name="T15" fmla="*/ 16185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noFill/>
            <a:ln w="22225" algn="ctr">
              <a:solidFill>
                <a:schemeClr val="tx1"/>
              </a:solidFill>
              <a:miter lim="800000"/>
              <a:headEnd/>
              <a:tailEnd/>
            </a:ln>
          </p:spPr>
          <p:txBody>
            <a:bodyPr wrap="none" lIns="90000" tIns="46800" rIns="90000" bIns="46800" anchor="ctr"/>
            <a:lstStyle/>
            <a:p>
              <a:endParaRPr lang="fa-IR"/>
            </a:p>
          </p:txBody>
        </p:sp>
      </p:grpSp>
      <p:sp>
        <p:nvSpPr>
          <p:cNvPr id="110596" name="Text Box 28"/>
          <p:cNvSpPr txBox="1">
            <a:spLocks noChangeArrowheads="1"/>
          </p:cNvSpPr>
          <p:nvPr/>
        </p:nvSpPr>
        <p:spPr bwMode="auto">
          <a:xfrm>
            <a:off x="7092950" y="1196975"/>
            <a:ext cx="1512888" cy="519113"/>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folHlink"/>
                </a:solidFill>
              </a:rPr>
              <a:t>مثال:</a:t>
            </a:r>
            <a:endParaRPr lang="en-US">
              <a:solidFill>
                <a:schemeClr val="folHlink"/>
              </a:solidFill>
            </a:endParaRPr>
          </a:p>
        </p:txBody>
      </p:sp>
    </p:spTree>
  </p:cSld>
  <p:clrMapOvr>
    <a:masterClrMapping/>
  </p:clrMapOvr>
  <p:transition spd="med">
    <p:wheel/>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94" name="Rectangle 10"/>
          <p:cNvSpPr>
            <a:spLocks noGrp="1" noChangeArrowheads="1"/>
          </p:cNvSpPr>
          <p:nvPr>
            <p:ph type="title"/>
          </p:nvPr>
        </p:nvSpPr>
        <p:spPr/>
        <p:txBody>
          <a:bodyPr/>
          <a:lstStyle/>
          <a:p>
            <a:pPr eaLnBrk="1" hangingPunct="1">
              <a:defRPr/>
            </a:pPr>
            <a:r>
              <a:rPr lang="fa-IR" sz="3200" smtClean="0">
                <a:cs typeface="B Roya" pitchFamily="2" charset="-78"/>
              </a:rPr>
              <a:t>5-5 حذف بازگشت چپ مستقیم</a:t>
            </a:r>
            <a:endParaRPr lang="en-US" sz="3200" smtClean="0">
              <a:cs typeface="B Roya" pitchFamily="2" charset="-78"/>
            </a:endParaRPr>
          </a:p>
        </p:txBody>
      </p:sp>
      <p:sp>
        <p:nvSpPr>
          <p:cNvPr id="111619" name="Text Box 12"/>
          <p:cNvSpPr txBox="1">
            <a:spLocks noChangeArrowheads="1"/>
          </p:cNvSpPr>
          <p:nvPr/>
        </p:nvSpPr>
        <p:spPr bwMode="auto">
          <a:xfrm>
            <a:off x="1331913" y="3141663"/>
            <a:ext cx="6842125" cy="946150"/>
          </a:xfrm>
          <a:prstGeom prst="rect">
            <a:avLst/>
          </a:prstGeom>
          <a:solidFill>
            <a:schemeClr val="folHlink"/>
          </a:solidFill>
          <a:ln w="22225" algn="ctr">
            <a:noFill/>
            <a:miter lim="800000"/>
            <a:headEnd/>
            <a:tailEnd/>
          </a:ln>
        </p:spPr>
        <p:txBody>
          <a:bodyPr lIns="90000" tIns="46800" rIns="90000" bIns="46800">
            <a:spAutoFit/>
          </a:bodyPr>
          <a:lstStyle/>
          <a:p>
            <a:pPr algn="just">
              <a:spcBef>
                <a:spcPct val="50000"/>
              </a:spcBef>
            </a:pPr>
            <a:r>
              <a:rPr lang="fa-IR"/>
              <a:t>برای اجتناب از وقوع یک تجزیه پایان ناپذیر بایستی قوانین بازگشت چپ را از گرامر حذف کنیم.</a:t>
            </a:r>
            <a:endParaRPr lang="en-US"/>
          </a:p>
        </p:txBody>
      </p:sp>
      <p:grpSp>
        <p:nvGrpSpPr>
          <p:cNvPr id="111620" name="Group 14"/>
          <p:cNvGrpSpPr>
            <a:grpSpLocks/>
          </p:cNvGrpSpPr>
          <p:nvPr/>
        </p:nvGrpSpPr>
        <p:grpSpPr bwMode="auto">
          <a:xfrm>
            <a:off x="539750" y="1619250"/>
            <a:ext cx="8208963" cy="946150"/>
            <a:chOff x="340" y="1020"/>
            <a:chExt cx="5171" cy="596"/>
          </a:xfrm>
        </p:grpSpPr>
        <p:sp>
          <p:nvSpPr>
            <p:cNvPr id="111621" name="Text Box 11"/>
            <p:cNvSpPr txBox="1">
              <a:spLocks noChangeArrowheads="1"/>
            </p:cNvSpPr>
            <p:nvPr/>
          </p:nvSpPr>
          <p:spPr bwMode="auto">
            <a:xfrm>
              <a:off x="340" y="1020"/>
              <a:ext cx="5171" cy="596"/>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قانون بازگشت چپ مستقیم </a:t>
              </a:r>
              <a:r>
                <a:rPr lang="en-US"/>
                <a:t>A     A+T</a:t>
              </a:r>
              <a:r>
                <a:rPr lang="fa-IR"/>
                <a:t> در گرامر </a:t>
              </a:r>
              <a:r>
                <a:rPr lang="en-US"/>
                <a:t>AE</a:t>
              </a:r>
              <a:r>
                <a:rPr lang="fa-IR"/>
                <a:t> محاسبات پایان ناپذیری را در هر الگوریتم سطحی و عمقی امکانپذیر می سازد.</a:t>
              </a:r>
              <a:endParaRPr lang="en-US"/>
            </a:p>
          </p:txBody>
        </p:sp>
        <p:sp>
          <p:nvSpPr>
            <p:cNvPr id="111622" name="Line 13"/>
            <p:cNvSpPr>
              <a:spLocks noChangeShapeType="1"/>
            </p:cNvSpPr>
            <p:nvPr/>
          </p:nvSpPr>
          <p:spPr bwMode="auto">
            <a:xfrm>
              <a:off x="2669" y="1162"/>
              <a:ext cx="31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23" name="Rectangle 15"/>
          <p:cNvSpPr>
            <a:spLocks noGrp="1" noChangeArrowheads="1"/>
          </p:cNvSpPr>
          <p:nvPr>
            <p:ph type="title"/>
          </p:nvPr>
        </p:nvSpPr>
        <p:spPr/>
        <p:txBody>
          <a:bodyPr/>
          <a:lstStyle/>
          <a:p>
            <a:pPr eaLnBrk="1" hangingPunct="1">
              <a:defRPr/>
            </a:pPr>
            <a:r>
              <a:rPr lang="fa-IR" sz="3200" smtClean="0">
                <a:cs typeface="B Roya" pitchFamily="2" charset="-78"/>
              </a:rPr>
              <a:t>5-5 حذف بازگشت چپ مستقیم</a:t>
            </a:r>
            <a:endParaRPr lang="en-US" sz="3200" smtClean="0">
              <a:cs typeface="B Roya" pitchFamily="2" charset="-78"/>
            </a:endParaRPr>
          </a:p>
        </p:txBody>
      </p:sp>
      <p:sp>
        <p:nvSpPr>
          <p:cNvPr id="112643" name="Text Box 16"/>
          <p:cNvSpPr txBox="1">
            <a:spLocks noChangeArrowheads="1"/>
          </p:cNvSpPr>
          <p:nvPr/>
        </p:nvSpPr>
        <p:spPr bwMode="auto">
          <a:xfrm>
            <a:off x="7019925" y="1185863"/>
            <a:ext cx="1584325" cy="519112"/>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folHlink"/>
                </a:solidFill>
              </a:rPr>
              <a:t>مثال:</a:t>
            </a:r>
            <a:endParaRPr lang="en-US">
              <a:solidFill>
                <a:schemeClr val="folHlink"/>
              </a:solidFill>
            </a:endParaRPr>
          </a:p>
        </p:txBody>
      </p:sp>
      <p:grpSp>
        <p:nvGrpSpPr>
          <p:cNvPr id="112644" name="Group 26"/>
          <p:cNvGrpSpPr>
            <a:grpSpLocks/>
          </p:cNvGrpSpPr>
          <p:nvPr/>
        </p:nvGrpSpPr>
        <p:grpSpPr bwMode="auto">
          <a:xfrm>
            <a:off x="1331913" y="1989138"/>
            <a:ext cx="7488237" cy="925512"/>
            <a:chOff x="748" y="1253"/>
            <a:chExt cx="4717" cy="583"/>
          </a:xfrm>
        </p:grpSpPr>
        <p:sp>
          <p:nvSpPr>
            <p:cNvPr id="112655" name="Text Box 17"/>
            <p:cNvSpPr txBox="1">
              <a:spLocks noChangeArrowheads="1"/>
            </p:cNvSpPr>
            <p:nvPr/>
          </p:nvSpPr>
          <p:spPr bwMode="auto">
            <a:xfrm>
              <a:off x="5148" y="1253"/>
              <a:ext cx="317" cy="327"/>
            </a:xfrm>
            <a:prstGeom prst="rect">
              <a:avLst/>
            </a:prstGeom>
            <a:noFill/>
            <a:ln w="22225" algn="ctr">
              <a:noFill/>
              <a:miter lim="800000"/>
              <a:headEnd/>
              <a:tailEnd/>
            </a:ln>
          </p:spPr>
          <p:txBody>
            <a:bodyPr lIns="90000" tIns="46800" rIns="90000" bIns="46800">
              <a:spAutoFit/>
            </a:bodyPr>
            <a:lstStyle/>
            <a:p>
              <a:pPr>
                <a:spcBef>
                  <a:spcPct val="50000"/>
                </a:spcBef>
              </a:pPr>
              <a:r>
                <a:rPr lang="fa-IR"/>
                <a:t>1)</a:t>
              </a:r>
              <a:endParaRPr lang="en-US"/>
            </a:p>
          </p:txBody>
        </p:sp>
        <p:grpSp>
          <p:nvGrpSpPr>
            <p:cNvPr id="112656" name="Group 23"/>
            <p:cNvGrpSpPr>
              <a:grpSpLocks/>
            </p:cNvGrpSpPr>
            <p:nvPr/>
          </p:nvGrpSpPr>
          <p:grpSpPr bwMode="auto">
            <a:xfrm>
              <a:off x="748" y="1456"/>
              <a:ext cx="998" cy="250"/>
              <a:chOff x="748" y="1456"/>
              <a:chExt cx="998" cy="250"/>
            </a:xfrm>
          </p:grpSpPr>
          <p:sp>
            <p:nvSpPr>
              <p:cNvPr id="112662" name="Text Box 18"/>
              <p:cNvSpPr txBox="1">
                <a:spLocks noChangeArrowheads="1"/>
              </p:cNvSpPr>
              <p:nvPr/>
            </p:nvSpPr>
            <p:spPr bwMode="auto">
              <a:xfrm>
                <a:off x="748" y="1456"/>
                <a:ext cx="998" cy="250"/>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A     aA l b</a:t>
                </a:r>
              </a:p>
            </p:txBody>
          </p:sp>
          <p:sp>
            <p:nvSpPr>
              <p:cNvPr id="112663" name="Line 20"/>
              <p:cNvSpPr>
                <a:spLocks noChangeShapeType="1"/>
              </p:cNvSpPr>
              <p:nvPr/>
            </p:nvSpPr>
            <p:spPr bwMode="auto">
              <a:xfrm>
                <a:off x="946" y="1608"/>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nvGrpSpPr>
            <p:cNvPr id="112657" name="Group 24"/>
            <p:cNvGrpSpPr>
              <a:grpSpLocks/>
            </p:cNvGrpSpPr>
            <p:nvPr/>
          </p:nvGrpSpPr>
          <p:grpSpPr bwMode="auto">
            <a:xfrm>
              <a:off x="3288" y="1298"/>
              <a:ext cx="907" cy="538"/>
              <a:chOff x="3288" y="1298"/>
              <a:chExt cx="907" cy="538"/>
            </a:xfrm>
          </p:grpSpPr>
          <p:sp>
            <p:nvSpPr>
              <p:cNvPr id="112659" name="Text Box 19"/>
              <p:cNvSpPr txBox="1">
                <a:spLocks noChangeArrowheads="1"/>
              </p:cNvSpPr>
              <p:nvPr/>
            </p:nvSpPr>
            <p:spPr bwMode="auto">
              <a:xfrm>
                <a:off x="3288" y="1298"/>
                <a:ext cx="907" cy="538"/>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A    bZ l b</a:t>
                </a:r>
              </a:p>
              <a:p>
                <a:pPr algn="l">
                  <a:spcBef>
                    <a:spcPct val="50000"/>
                  </a:spcBef>
                </a:pPr>
                <a:r>
                  <a:rPr lang="en-US" sz="2000"/>
                  <a:t>Z    aZ l a</a:t>
                </a:r>
              </a:p>
            </p:txBody>
          </p:sp>
          <p:sp>
            <p:nvSpPr>
              <p:cNvPr id="112660" name="Line 21"/>
              <p:cNvSpPr>
                <a:spLocks noChangeShapeType="1"/>
              </p:cNvSpPr>
              <p:nvPr/>
            </p:nvSpPr>
            <p:spPr bwMode="auto">
              <a:xfrm>
                <a:off x="3457" y="1450"/>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2661" name="Line 22"/>
              <p:cNvSpPr>
                <a:spLocks noChangeShapeType="1"/>
              </p:cNvSpPr>
              <p:nvPr/>
            </p:nvSpPr>
            <p:spPr bwMode="auto">
              <a:xfrm>
                <a:off x="3425" y="1728"/>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12658" name="AutoShape 25"/>
            <p:cNvSpPr>
              <a:spLocks noChangeArrowheads="1"/>
            </p:cNvSpPr>
            <p:nvPr/>
          </p:nvSpPr>
          <p:spPr bwMode="auto">
            <a:xfrm>
              <a:off x="1792" y="1528"/>
              <a:ext cx="1315" cy="136"/>
            </a:xfrm>
            <a:prstGeom prst="rightArrow">
              <a:avLst>
                <a:gd name="adj1" fmla="val 50000"/>
                <a:gd name="adj2" fmla="val 241728"/>
              </a:avLst>
            </a:prstGeom>
            <a:noFill/>
            <a:ln w="22225" algn="ctr">
              <a:solidFill>
                <a:schemeClr val="tx1"/>
              </a:solidFill>
              <a:miter lim="800000"/>
              <a:headEnd/>
              <a:tailEnd/>
            </a:ln>
          </p:spPr>
          <p:txBody>
            <a:bodyPr wrap="none" lIns="90000" tIns="46800" rIns="90000" bIns="46800" anchor="ctr"/>
            <a:lstStyle/>
            <a:p>
              <a:endParaRPr lang="fa-IR"/>
            </a:p>
          </p:txBody>
        </p:sp>
      </p:grpSp>
      <p:grpSp>
        <p:nvGrpSpPr>
          <p:cNvPr id="112645" name="Group 36"/>
          <p:cNvGrpSpPr>
            <a:grpSpLocks/>
          </p:cNvGrpSpPr>
          <p:nvPr/>
        </p:nvGrpSpPr>
        <p:grpSpPr bwMode="auto">
          <a:xfrm>
            <a:off x="611188" y="3716338"/>
            <a:ext cx="8208962" cy="1141412"/>
            <a:chOff x="385" y="2478"/>
            <a:chExt cx="5171" cy="719"/>
          </a:xfrm>
        </p:grpSpPr>
        <p:sp>
          <p:nvSpPr>
            <p:cNvPr id="112646" name="Text Box 27"/>
            <p:cNvSpPr txBox="1">
              <a:spLocks noChangeArrowheads="1"/>
            </p:cNvSpPr>
            <p:nvPr/>
          </p:nvSpPr>
          <p:spPr bwMode="auto">
            <a:xfrm>
              <a:off x="5193" y="2478"/>
              <a:ext cx="363" cy="327"/>
            </a:xfrm>
            <a:prstGeom prst="rect">
              <a:avLst/>
            </a:prstGeom>
            <a:noFill/>
            <a:ln w="22225" algn="ctr">
              <a:noFill/>
              <a:miter lim="800000"/>
              <a:headEnd/>
              <a:tailEnd/>
            </a:ln>
          </p:spPr>
          <p:txBody>
            <a:bodyPr lIns="90000" tIns="46800" rIns="90000" bIns="46800">
              <a:spAutoFit/>
            </a:bodyPr>
            <a:lstStyle/>
            <a:p>
              <a:pPr>
                <a:spcBef>
                  <a:spcPct val="50000"/>
                </a:spcBef>
              </a:pPr>
              <a:r>
                <a:rPr lang="fa-IR"/>
                <a:t>2)</a:t>
              </a:r>
              <a:endParaRPr lang="en-US"/>
            </a:p>
          </p:txBody>
        </p:sp>
        <p:grpSp>
          <p:nvGrpSpPr>
            <p:cNvPr id="112647" name="Group 34"/>
            <p:cNvGrpSpPr>
              <a:grpSpLocks/>
            </p:cNvGrpSpPr>
            <p:nvPr/>
          </p:nvGrpSpPr>
          <p:grpSpPr bwMode="auto">
            <a:xfrm>
              <a:off x="385" y="2840"/>
              <a:ext cx="1496" cy="250"/>
              <a:chOff x="431" y="2976"/>
              <a:chExt cx="1496" cy="250"/>
            </a:xfrm>
          </p:grpSpPr>
          <p:sp>
            <p:nvSpPr>
              <p:cNvPr id="112653" name="Text Box 28"/>
              <p:cNvSpPr txBox="1">
                <a:spLocks noChangeArrowheads="1"/>
              </p:cNvSpPr>
              <p:nvPr/>
            </p:nvSpPr>
            <p:spPr bwMode="auto">
              <a:xfrm>
                <a:off x="431" y="2976"/>
                <a:ext cx="1496" cy="250"/>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A     Aa l Ab l b l c</a:t>
                </a:r>
              </a:p>
            </p:txBody>
          </p:sp>
          <p:sp>
            <p:nvSpPr>
              <p:cNvPr id="112654" name="Line 30"/>
              <p:cNvSpPr>
                <a:spLocks noChangeShapeType="1"/>
              </p:cNvSpPr>
              <p:nvPr/>
            </p:nvSpPr>
            <p:spPr bwMode="auto">
              <a:xfrm>
                <a:off x="604" y="3121"/>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nvGrpSpPr>
            <p:cNvPr id="112648" name="Group 33"/>
            <p:cNvGrpSpPr>
              <a:grpSpLocks/>
            </p:cNvGrpSpPr>
            <p:nvPr/>
          </p:nvGrpSpPr>
          <p:grpSpPr bwMode="auto">
            <a:xfrm>
              <a:off x="3243" y="2659"/>
              <a:ext cx="1451" cy="538"/>
              <a:chOff x="2336" y="2931"/>
              <a:chExt cx="1451" cy="538"/>
            </a:xfrm>
          </p:grpSpPr>
          <p:sp>
            <p:nvSpPr>
              <p:cNvPr id="112650" name="Text Box 29"/>
              <p:cNvSpPr txBox="1">
                <a:spLocks noChangeArrowheads="1"/>
              </p:cNvSpPr>
              <p:nvPr/>
            </p:nvSpPr>
            <p:spPr bwMode="auto">
              <a:xfrm>
                <a:off x="2336" y="2931"/>
                <a:ext cx="1451" cy="538"/>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A    bZ l cZ l b l c</a:t>
                </a:r>
              </a:p>
              <a:p>
                <a:pPr algn="l">
                  <a:spcBef>
                    <a:spcPct val="50000"/>
                  </a:spcBef>
                </a:pPr>
                <a:r>
                  <a:rPr lang="en-US" sz="2000"/>
                  <a:t>Z    aZ l bZ l a l b</a:t>
                </a:r>
              </a:p>
            </p:txBody>
          </p:sp>
          <p:sp>
            <p:nvSpPr>
              <p:cNvPr id="112651" name="Line 31"/>
              <p:cNvSpPr>
                <a:spLocks noChangeShapeType="1"/>
              </p:cNvSpPr>
              <p:nvPr/>
            </p:nvSpPr>
            <p:spPr bwMode="auto">
              <a:xfrm>
                <a:off x="2480" y="3059"/>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2652" name="Line 32"/>
              <p:cNvSpPr>
                <a:spLocks noChangeShapeType="1"/>
              </p:cNvSpPr>
              <p:nvPr/>
            </p:nvSpPr>
            <p:spPr bwMode="auto">
              <a:xfrm>
                <a:off x="2472" y="3355"/>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12649" name="AutoShape 35"/>
            <p:cNvSpPr>
              <a:spLocks noChangeArrowheads="1"/>
            </p:cNvSpPr>
            <p:nvPr/>
          </p:nvSpPr>
          <p:spPr bwMode="auto">
            <a:xfrm>
              <a:off x="2018" y="2886"/>
              <a:ext cx="1089" cy="136"/>
            </a:xfrm>
            <a:prstGeom prst="rightArrow">
              <a:avLst>
                <a:gd name="adj1" fmla="val 50000"/>
                <a:gd name="adj2" fmla="val 200184"/>
              </a:avLst>
            </a:prstGeom>
            <a:noFill/>
            <a:ln w="22225" algn="ctr">
              <a:solidFill>
                <a:schemeClr val="tx1"/>
              </a:solidFill>
              <a:miter lim="800000"/>
              <a:headEnd/>
              <a:tailEnd/>
            </a:ln>
          </p:spPr>
          <p:txBody>
            <a:bodyPr wrap="none" lIns="90000" tIns="46800" rIns="90000" bIns="46800" anchor="ctr"/>
            <a:lstStyle/>
            <a:p>
              <a:endParaRPr lang="fa-IR"/>
            </a:p>
          </p:txBody>
        </p:sp>
      </p:grpSp>
    </p:spTree>
  </p:cSld>
  <p:clrMapOvr>
    <a:masterClrMapping/>
  </p:clrMapOvr>
  <p:transition spd="med">
    <p:wheel/>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ext Box 22"/>
          <p:cNvSpPr txBox="1">
            <a:spLocks noChangeArrowheads="1"/>
          </p:cNvSpPr>
          <p:nvPr/>
        </p:nvSpPr>
        <p:spPr bwMode="auto">
          <a:xfrm>
            <a:off x="827088" y="1782763"/>
            <a:ext cx="7561262" cy="2654300"/>
          </a:xfrm>
          <a:prstGeom prst="rect">
            <a:avLst/>
          </a:prstGeom>
          <a:solidFill>
            <a:schemeClr val="accent1"/>
          </a:solidFill>
          <a:ln w="22225" algn="ctr">
            <a:noFill/>
            <a:miter lim="800000"/>
            <a:headEnd/>
            <a:tailEnd/>
          </a:ln>
        </p:spPr>
        <p:txBody>
          <a:bodyPr lIns="90000" tIns="46800" rIns="90000" bIns="46800">
            <a:spAutoFit/>
          </a:bodyPr>
          <a:lstStyle/>
          <a:p>
            <a:pPr algn="just"/>
            <a:r>
              <a:rPr lang="fa-IR"/>
              <a:t>پیش قضیه</a:t>
            </a:r>
          </a:p>
          <a:p>
            <a:pPr algn="just"/>
            <a:endParaRPr lang="fa-IR"/>
          </a:p>
          <a:p>
            <a:pPr algn="just"/>
            <a:r>
              <a:rPr lang="fa-IR"/>
              <a:t>فرض کنید که </a:t>
            </a:r>
            <a:r>
              <a:rPr lang="en-US"/>
              <a:t>G=(V,</a:t>
            </a:r>
            <a:r>
              <a:rPr lang="en-US">
                <a:cs typeface="Arial" charset="0"/>
              </a:rPr>
              <a:t>∑</a:t>
            </a:r>
            <a:r>
              <a:rPr lang="en-US"/>
              <a:t>,P,S)</a:t>
            </a:r>
            <a:r>
              <a:rPr lang="fa-IR"/>
              <a:t> یک گرامر مستقل از متن بوده و </a:t>
            </a:r>
            <a:r>
              <a:rPr lang="en-US"/>
              <a:t>A</a:t>
            </a:r>
            <a:r>
              <a:rPr lang="ru-RU">
                <a:cs typeface="Arial" charset="0"/>
              </a:rPr>
              <a:t>є</a:t>
            </a:r>
            <a:r>
              <a:rPr lang="en-US"/>
              <a:t>V</a:t>
            </a:r>
            <a:r>
              <a:rPr lang="fa-IR"/>
              <a:t> یک متغیر بازگشتی چپ مستقیم در </a:t>
            </a:r>
            <a:r>
              <a:rPr lang="en-US"/>
              <a:t>G</a:t>
            </a:r>
            <a:r>
              <a:rPr lang="fa-IR"/>
              <a:t> باشد. الگوریتمی وجود دارد که یک گرامر معادل </a:t>
            </a:r>
            <a:r>
              <a:rPr lang="en-US"/>
              <a:t>G'=(V',</a:t>
            </a:r>
            <a:r>
              <a:rPr lang="en-US">
                <a:cs typeface="Arial" charset="0"/>
              </a:rPr>
              <a:t>∑</a:t>
            </a:r>
            <a:r>
              <a:rPr lang="en-US"/>
              <a:t>,P',S')</a:t>
            </a:r>
            <a:r>
              <a:rPr lang="fa-IR"/>
              <a:t> ایجاد نماید بطوریکه </a:t>
            </a:r>
            <a:r>
              <a:rPr lang="en-US"/>
              <a:t>A</a:t>
            </a:r>
            <a:r>
              <a:rPr lang="fa-IR"/>
              <a:t> یک متغیر بازگشتی چپ مستقیم نباشد.</a:t>
            </a:r>
            <a:endParaRPr lang="en-US"/>
          </a:p>
        </p:txBody>
      </p:sp>
      <p:sp>
        <p:nvSpPr>
          <p:cNvPr id="197656" name="Rectangle 24"/>
          <p:cNvSpPr>
            <a:spLocks noGrp="1" noChangeArrowheads="1"/>
          </p:cNvSpPr>
          <p:nvPr>
            <p:ph type="title"/>
          </p:nvPr>
        </p:nvSpPr>
        <p:spPr/>
        <p:txBody>
          <a:bodyPr/>
          <a:lstStyle/>
          <a:p>
            <a:pPr algn="just" eaLnBrk="1" hangingPunct="1">
              <a:defRPr/>
            </a:pPr>
            <a:r>
              <a:rPr lang="fa-IR" sz="3200" smtClean="0">
                <a:cs typeface="B Roya" pitchFamily="2" charset="-78"/>
              </a:rPr>
              <a:t>5-5 حذف بازگشت چپ مستقیم</a:t>
            </a:r>
            <a:endParaRPr lang="en-US" sz="3200" smtClean="0">
              <a:cs typeface="B Roya" pitchFamily="2" charset="-78"/>
            </a:endParaRPr>
          </a:p>
        </p:txBody>
      </p:sp>
    </p:spTree>
  </p:cSld>
  <p:clrMapOvr>
    <a:masterClrMapping/>
  </p:clrMapOvr>
  <p:transition spd="med">
    <p:whee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1" name="Rectangle 7"/>
          <p:cNvSpPr>
            <a:spLocks noGrp="1" noChangeArrowheads="1"/>
          </p:cNvSpPr>
          <p:nvPr>
            <p:ph type="title"/>
          </p:nvPr>
        </p:nvSpPr>
        <p:spPr/>
        <p:txBody>
          <a:bodyPr/>
          <a:lstStyle/>
          <a:p>
            <a:pPr eaLnBrk="1" hangingPunct="1">
              <a:defRPr/>
            </a:pPr>
            <a:r>
              <a:rPr lang="fa-IR" sz="3200" smtClean="0">
                <a:cs typeface="B Roya" pitchFamily="2" charset="-78"/>
              </a:rPr>
              <a:t>1-3 نظریه مجموعه ها</a:t>
            </a:r>
            <a:endParaRPr lang="en-US" sz="3200" smtClean="0">
              <a:cs typeface="B Roya" pitchFamily="2" charset="-78"/>
            </a:endParaRPr>
          </a:p>
        </p:txBody>
      </p:sp>
      <p:sp>
        <p:nvSpPr>
          <p:cNvPr id="77833" name="Text Box 9"/>
          <p:cNvSpPr txBox="1">
            <a:spLocks noChangeArrowheads="1"/>
          </p:cNvSpPr>
          <p:nvPr/>
        </p:nvSpPr>
        <p:spPr bwMode="auto">
          <a:xfrm>
            <a:off x="468313" y="1196975"/>
            <a:ext cx="8135937" cy="1160463"/>
          </a:xfrm>
          <a:prstGeom prst="rect">
            <a:avLst/>
          </a:prstGeom>
          <a:noFill/>
          <a:ln w="9525" algn="ctr">
            <a:noFill/>
            <a:miter lim="800000"/>
            <a:headEnd/>
            <a:tailEnd/>
          </a:ln>
        </p:spPr>
        <p:txBody>
          <a:bodyPr>
            <a:spAutoFit/>
          </a:bodyPr>
          <a:lstStyle/>
          <a:p>
            <a:pPr>
              <a:spcBef>
                <a:spcPct val="50000"/>
              </a:spcBef>
            </a:pPr>
            <a:r>
              <a:rPr lang="fa-IR">
                <a:solidFill>
                  <a:schemeClr val="accent1"/>
                </a:solidFill>
                <a:latin typeface="Times New Roman" pitchFamily="18" charset="0"/>
              </a:rPr>
              <a:t>اجتماع دو مجموعه</a:t>
            </a:r>
            <a:r>
              <a:rPr lang="fa-IR">
                <a:latin typeface="Times New Roman" pitchFamily="18" charset="0"/>
              </a:rPr>
              <a:t> به صورت زیر تعریف می شود:</a:t>
            </a:r>
          </a:p>
          <a:p>
            <a:pPr>
              <a:spcBef>
                <a:spcPct val="50000"/>
              </a:spcBef>
            </a:pPr>
            <a:r>
              <a:rPr lang="fa-IR">
                <a:latin typeface="Times New Roman" pitchFamily="18" charset="0"/>
              </a:rPr>
              <a:t>                                       </a:t>
            </a:r>
            <a:r>
              <a:rPr lang="en-US">
                <a:latin typeface="Times New Roman" pitchFamily="18" charset="0"/>
              </a:rPr>
              <a:t>X</a:t>
            </a:r>
            <a:r>
              <a:rPr lang="el-GR">
                <a:latin typeface="Times New Roman" pitchFamily="18" charset="0"/>
                <a:cs typeface="Times New Roman" pitchFamily="18" charset="0"/>
              </a:rPr>
              <a:t>υ</a:t>
            </a:r>
            <a:r>
              <a:rPr lang="en-US">
                <a:latin typeface="Times New Roman" pitchFamily="18" charset="0"/>
              </a:rPr>
              <a:t>Y = { z l z </a:t>
            </a:r>
            <a:r>
              <a:rPr lang="ru-RU">
                <a:latin typeface="Times New Roman" pitchFamily="18" charset="0"/>
                <a:cs typeface="Times New Roman" pitchFamily="18" charset="0"/>
              </a:rPr>
              <a:t>є</a:t>
            </a:r>
            <a:r>
              <a:rPr lang="en-US">
                <a:latin typeface="Times New Roman" pitchFamily="18" charset="0"/>
              </a:rPr>
              <a:t> X or z </a:t>
            </a:r>
            <a:r>
              <a:rPr lang="ru-RU">
                <a:latin typeface="Times New Roman" pitchFamily="18" charset="0"/>
                <a:cs typeface="Times New Roman" pitchFamily="18" charset="0"/>
              </a:rPr>
              <a:t>є</a:t>
            </a:r>
            <a:r>
              <a:rPr lang="en-US">
                <a:latin typeface="Times New Roman" pitchFamily="18" charset="0"/>
              </a:rPr>
              <a:t> Y}</a:t>
            </a:r>
          </a:p>
        </p:txBody>
      </p:sp>
      <p:sp>
        <p:nvSpPr>
          <p:cNvPr id="29700" name="Text Box 10"/>
          <p:cNvSpPr txBox="1">
            <a:spLocks noChangeArrowheads="1"/>
          </p:cNvSpPr>
          <p:nvPr/>
        </p:nvSpPr>
        <p:spPr bwMode="auto">
          <a:xfrm>
            <a:off x="468313" y="2852738"/>
            <a:ext cx="8207375" cy="1160462"/>
          </a:xfrm>
          <a:prstGeom prst="rect">
            <a:avLst/>
          </a:prstGeom>
          <a:noFill/>
          <a:ln w="9525" algn="ctr">
            <a:noFill/>
            <a:miter lim="800000"/>
            <a:headEnd/>
            <a:tailEnd/>
          </a:ln>
        </p:spPr>
        <p:txBody>
          <a:bodyPr>
            <a:spAutoFit/>
          </a:bodyPr>
          <a:lstStyle/>
          <a:p>
            <a:pPr>
              <a:spcBef>
                <a:spcPct val="50000"/>
              </a:spcBef>
            </a:pPr>
            <a:r>
              <a:rPr lang="fa-IR">
                <a:solidFill>
                  <a:schemeClr val="accent1"/>
                </a:solidFill>
                <a:latin typeface="Times New Roman" pitchFamily="18" charset="0"/>
              </a:rPr>
              <a:t>اختلاف دو مجموعه</a:t>
            </a:r>
            <a:r>
              <a:rPr lang="fa-IR">
                <a:latin typeface="Times New Roman" pitchFamily="18" charset="0"/>
              </a:rPr>
              <a:t> به صورت زیر تعریف می شود:</a:t>
            </a:r>
          </a:p>
          <a:p>
            <a:pPr>
              <a:spcBef>
                <a:spcPct val="50000"/>
              </a:spcBef>
            </a:pPr>
            <a:r>
              <a:rPr lang="en-US">
                <a:latin typeface="Times New Roman" pitchFamily="18" charset="0"/>
              </a:rPr>
              <a:t>X-Y = { z l z </a:t>
            </a:r>
            <a:r>
              <a:rPr lang="ru-RU">
                <a:latin typeface="Times New Roman" pitchFamily="18" charset="0"/>
                <a:cs typeface="Times New Roman" pitchFamily="18" charset="0"/>
              </a:rPr>
              <a:t>є</a:t>
            </a:r>
            <a:r>
              <a:rPr lang="en-US">
                <a:latin typeface="Times New Roman" pitchFamily="18" charset="0"/>
              </a:rPr>
              <a:t> X and  z </a:t>
            </a:r>
            <a:r>
              <a:rPr lang="ru-RU">
                <a:latin typeface="Times New Roman" pitchFamily="18" charset="0"/>
                <a:cs typeface="Times New Roman" pitchFamily="18" charset="0"/>
              </a:rPr>
              <a:t>є</a:t>
            </a:r>
            <a:r>
              <a:rPr lang="en-US">
                <a:latin typeface="Times New Roman" pitchFamily="18" charset="0"/>
              </a:rPr>
              <a:t> Y}                                     </a:t>
            </a:r>
          </a:p>
        </p:txBody>
      </p:sp>
      <p:sp>
        <p:nvSpPr>
          <p:cNvPr id="77836" name="Text Box 12"/>
          <p:cNvSpPr txBox="1">
            <a:spLocks noChangeArrowheads="1"/>
          </p:cNvSpPr>
          <p:nvPr/>
        </p:nvSpPr>
        <p:spPr bwMode="auto">
          <a:xfrm>
            <a:off x="107950" y="4494213"/>
            <a:ext cx="8675688" cy="519112"/>
          </a:xfrm>
          <a:prstGeom prst="rect">
            <a:avLst/>
          </a:prstGeom>
          <a:noFill/>
          <a:ln w="9525" algn="ctr">
            <a:noFill/>
            <a:miter lim="800000"/>
            <a:headEnd/>
            <a:tailEnd/>
          </a:ln>
        </p:spPr>
        <p:txBody>
          <a:bodyPr>
            <a:spAutoFit/>
          </a:bodyPr>
          <a:lstStyle/>
          <a:p>
            <a:pPr>
              <a:spcBef>
                <a:spcPct val="50000"/>
              </a:spcBef>
            </a:pPr>
            <a:r>
              <a:rPr lang="fa-IR">
                <a:solidFill>
                  <a:schemeClr val="accent1"/>
                </a:solidFill>
                <a:latin typeface="Times New Roman" pitchFamily="18" charset="0"/>
              </a:rPr>
              <a:t>مکمل </a:t>
            </a:r>
            <a:r>
              <a:rPr lang="en-US">
                <a:solidFill>
                  <a:schemeClr val="accent1"/>
                </a:solidFill>
                <a:latin typeface="Times New Roman" pitchFamily="18" charset="0"/>
              </a:rPr>
              <a:t>X</a:t>
            </a:r>
            <a:r>
              <a:rPr lang="fa-IR">
                <a:solidFill>
                  <a:schemeClr val="accent1"/>
                </a:solidFill>
                <a:latin typeface="Times New Roman" pitchFamily="18" charset="0"/>
              </a:rPr>
              <a:t> نسبت به </a:t>
            </a:r>
            <a:r>
              <a:rPr lang="en-US">
                <a:solidFill>
                  <a:schemeClr val="accent1"/>
                </a:solidFill>
                <a:latin typeface="Times New Roman" pitchFamily="18" charset="0"/>
              </a:rPr>
              <a:t>U</a:t>
            </a:r>
            <a:r>
              <a:rPr lang="fa-IR">
                <a:latin typeface="Times New Roman" pitchFamily="18" charset="0"/>
              </a:rPr>
              <a:t> مجموعه عناصری در </a:t>
            </a:r>
            <a:r>
              <a:rPr lang="en-US">
                <a:latin typeface="Times New Roman" pitchFamily="18" charset="0"/>
              </a:rPr>
              <a:t>U</a:t>
            </a:r>
            <a:r>
              <a:rPr lang="fa-IR">
                <a:latin typeface="Times New Roman" pitchFamily="18" charset="0"/>
              </a:rPr>
              <a:t> است که در </a:t>
            </a:r>
            <a:r>
              <a:rPr lang="en-US">
                <a:latin typeface="Times New Roman" pitchFamily="18" charset="0"/>
              </a:rPr>
              <a:t>X</a:t>
            </a:r>
            <a:r>
              <a:rPr lang="fa-IR">
                <a:latin typeface="Times New Roman" pitchFamily="18" charset="0"/>
              </a:rPr>
              <a:t> نمی باشد.</a:t>
            </a:r>
            <a:endParaRPr lang="en-US">
              <a:latin typeface="Times New Roman" pitchFamily="18" charset="0"/>
            </a:endParaRPr>
          </a:p>
        </p:txBody>
      </p:sp>
      <p:sp>
        <p:nvSpPr>
          <p:cNvPr id="29702" name="Line 14"/>
          <p:cNvSpPr>
            <a:spLocks noChangeShapeType="1"/>
          </p:cNvSpPr>
          <p:nvPr/>
        </p:nvSpPr>
        <p:spPr bwMode="auto">
          <a:xfrm>
            <a:off x="4787900" y="3644900"/>
            <a:ext cx="0" cy="288925"/>
          </a:xfrm>
          <a:prstGeom prst="line">
            <a:avLst/>
          </a:prstGeom>
          <a:noFill/>
          <a:ln w="22225">
            <a:solidFill>
              <a:schemeClr val="tx1"/>
            </a:solidFill>
            <a:round/>
            <a:headEnd/>
            <a:tailEnd/>
          </a:ln>
        </p:spPr>
        <p:txBody>
          <a:bodyPr lIns="90000" tIns="46800" rIns="90000" bIns="46800" anchor="ctr"/>
          <a:lstStyle/>
          <a:p>
            <a:endParaRPr lang="en-US"/>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7831"/>
                                        </p:tgtEl>
                                        <p:attrNameLst>
                                          <p:attrName>style.visibility</p:attrName>
                                        </p:attrNameLst>
                                      </p:cBhvr>
                                      <p:to>
                                        <p:strVal val="visible"/>
                                      </p:to>
                                    </p:set>
                                    <p:animEffect transition="in" filter="blinds(horizontal)">
                                      <p:cBhvr>
                                        <p:cTn id="7" dur="500"/>
                                        <p:tgtEl>
                                          <p:spTgt spid="77831"/>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77833"/>
                                        </p:tgtEl>
                                        <p:attrNameLst>
                                          <p:attrName>style.visibility</p:attrName>
                                        </p:attrNameLst>
                                      </p:cBhvr>
                                      <p:to>
                                        <p:strVal val="visible"/>
                                      </p:to>
                                    </p:set>
                                    <p:anim calcmode="lin" valueType="num">
                                      <p:cBhvr>
                                        <p:cTn id="11" dur="1000" fill="hold"/>
                                        <p:tgtEl>
                                          <p:spTgt spid="77833"/>
                                        </p:tgtEl>
                                        <p:attrNameLst>
                                          <p:attrName>ppt_w</p:attrName>
                                        </p:attrNameLst>
                                      </p:cBhvr>
                                      <p:tavLst>
                                        <p:tav tm="0">
                                          <p:val>
                                            <p:strVal val="#ppt_w*0.70"/>
                                          </p:val>
                                        </p:tav>
                                        <p:tav tm="100000">
                                          <p:val>
                                            <p:strVal val="#ppt_w"/>
                                          </p:val>
                                        </p:tav>
                                      </p:tavLst>
                                    </p:anim>
                                    <p:anim calcmode="lin" valueType="num">
                                      <p:cBhvr>
                                        <p:cTn id="12" dur="1000" fill="hold"/>
                                        <p:tgtEl>
                                          <p:spTgt spid="77833"/>
                                        </p:tgtEl>
                                        <p:attrNameLst>
                                          <p:attrName>ppt_h</p:attrName>
                                        </p:attrNameLst>
                                      </p:cBhvr>
                                      <p:tavLst>
                                        <p:tav tm="0">
                                          <p:val>
                                            <p:strVal val="#ppt_h"/>
                                          </p:val>
                                        </p:tav>
                                        <p:tav tm="100000">
                                          <p:val>
                                            <p:strVal val="#ppt_h"/>
                                          </p:val>
                                        </p:tav>
                                      </p:tavLst>
                                    </p:anim>
                                    <p:animEffect transition="in" filter="fade">
                                      <p:cBhvr>
                                        <p:cTn id="13" dur="1000"/>
                                        <p:tgtEl>
                                          <p:spTgt spid="77833"/>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77836"/>
                                        </p:tgtEl>
                                        <p:attrNameLst>
                                          <p:attrName>style.visibility</p:attrName>
                                        </p:attrNameLst>
                                      </p:cBhvr>
                                      <p:to>
                                        <p:strVal val="visible"/>
                                      </p:to>
                                    </p:set>
                                    <p:anim calcmode="lin" valueType="num">
                                      <p:cBhvr>
                                        <p:cTn id="17" dur="1000" fill="hold"/>
                                        <p:tgtEl>
                                          <p:spTgt spid="77836"/>
                                        </p:tgtEl>
                                        <p:attrNameLst>
                                          <p:attrName>ppt_w</p:attrName>
                                        </p:attrNameLst>
                                      </p:cBhvr>
                                      <p:tavLst>
                                        <p:tav tm="0">
                                          <p:val>
                                            <p:strVal val="#ppt_w*0.70"/>
                                          </p:val>
                                        </p:tav>
                                        <p:tav tm="100000">
                                          <p:val>
                                            <p:strVal val="#ppt_w"/>
                                          </p:val>
                                        </p:tav>
                                      </p:tavLst>
                                    </p:anim>
                                    <p:anim calcmode="lin" valueType="num">
                                      <p:cBhvr>
                                        <p:cTn id="18" dur="1000" fill="hold"/>
                                        <p:tgtEl>
                                          <p:spTgt spid="77836"/>
                                        </p:tgtEl>
                                        <p:attrNameLst>
                                          <p:attrName>ppt_h</p:attrName>
                                        </p:attrNameLst>
                                      </p:cBhvr>
                                      <p:tavLst>
                                        <p:tav tm="0">
                                          <p:val>
                                            <p:strVal val="#ppt_h"/>
                                          </p:val>
                                        </p:tav>
                                        <p:tav tm="100000">
                                          <p:val>
                                            <p:strVal val="#ppt_h"/>
                                          </p:val>
                                        </p:tav>
                                      </p:tavLst>
                                    </p:anim>
                                    <p:animEffect transition="in" filter="fade">
                                      <p:cBhvr>
                                        <p:cTn id="19" dur="1000"/>
                                        <p:tgtEl>
                                          <p:spTgt spid="77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31" grpId="0"/>
      <p:bldP spid="77833" grpId="0"/>
      <p:bldP spid="77836"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67" name="Rectangle 11"/>
          <p:cNvSpPr>
            <a:spLocks noGrp="1" noChangeArrowheads="1"/>
          </p:cNvSpPr>
          <p:nvPr>
            <p:ph type="title"/>
          </p:nvPr>
        </p:nvSpPr>
        <p:spPr/>
        <p:txBody>
          <a:bodyPr/>
          <a:lstStyle/>
          <a:p>
            <a:pPr algn="just" eaLnBrk="1" hangingPunct="1">
              <a:defRPr/>
            </a:pPr>
            <a:r>
              <a:rPr lang="fa-IR" sz="3200" smtClean="0">
                <a:cs typeface="B Roya" pitchFamily="2" charset="-78"/>
              </a:rPr>
              <a:t>5-6 فرم نرمال گریباش</a:t>
            </a:r>
            <a:endParaRPr lang="en-US" sz="3200" smtClean="0">
              <a:cs typeface="B Roya" pitchFamily="2" charset="-78"/>
            </a:endParaRPr>
          </a:p>
        </p:txBody>
      </p:sp>
      <p:sp>
        <p:nvSpPr>
          <p:cNvPr id="114691" name="Text Box 12"/>
          <p:cNvSpPr txBox="1">
            <a:spLocks noChangeArrowheads="1"/>
          </p:cNvSpPr>
          <p:nvPr/>
        </p:nvSpPr>
        <p:spPr bwMode="auto">
          <a:xfrm>
            <a:off x="684213" y="1773238"/>
            <a:ext cx="7848600" cy="2654300"/>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t>ایجاد پیشوندهای پایانی کشف بن بست ها را توسط الگوریتم های تجزیه بالا به پایین تسهیل می کند. یک فرم نرمال ( نظیر فرم گریباش) طوری ارائه می شود که بکارگیری هر قانون بتواند طول پیشوند پایانی رشته مشتق شده را افزایش دهد که این امر ما را از وجود بازگشت چپ، چه مستقیم و چه غیر مستقیم، مطمئن می سازد.</a:t>
            </a:r>
            <a:endParaRPr lang="en-US"/>
          </a:p>
        </p:txBody>
      </p:sp>
    </p:spTree>
  </p:cSld>
  <p:clrMapOvr>
    <a:masterClrMapping/>
  </p:clrMapOvr>
  <p:transition spd="med">
    <p:wheel/>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91" name="Rectangle 11"/>
          <p:cNvSpPr>
            <a:spLocks noGrp="1" noChangeArrowheads="1"/>
          </p:cNvSpPr>
          <p:nvPr>
            <p:ph type="title"/>
          </p:nvPr>
        </p:nvSpPr>
        <p:spPr/>
        <p:txBody>
          <a:bodyPr/>
          <a:lstStyle/>
          <a:p>
            <a:pPr eaLnBrk="1" hangingPunct="1">
              <a:defRPr/>
            </a:pPr>
            <a:r>
              <a:rPr lang="fa-IR" sz="3200" smtClean="0">
                <a:cs typeface="B Roya" pitchFamily="2" charset="-78"/>
              </a:rPr>
              <a:t>5-6 فرم نرمال گریباش</a:t>
            </a:r>
            <a:endParaRPr lang="en-US" sz="3200" smtClean="0">
              <a:cs typeface="B Roya" pitchFamily="2" charset="-78"/>
            </a:endParaRPr>
          </a:p>
        </p:txBody>
      </p:sp>
      <p:grpSp>
        <p:nvGrpSpPr>
          <p:cNvPr id="115715" name="Group 19"/>
          <p:cNvGrpSpPr>
            <a:grpSpLocks/>
          </p:cNvGrpSpPr>
          <p:nvPr/>
        </p:nvGrpSpPr>
        <p:grpSpPr bwMode="auto">
          <a:xfrm>
            <a:off x="539750" y="1363663"/>
            <a:ext cx="8137525" cy="4152900"/>
            <a:chOff x="385" y="814"/>
            <a:chExt cx="5126" cy="2616"/>
          </a:xfrm>
        </p:grpSpPr>
        <p:sp>
          <p:nvSpPr>
            <p:cNvPr id="115716" name="Text Box 13"/>
            <p:cNvSpPr txBox="1">
              <a:spLocks noChangeArrowheads="1"/>
            </p:cNvSpPr>
            <p:nvPr/>
          </p:nvSpPr>
          <p:spPr bwMode="auto">
            <a:xfrm>
              <a:off x="385" y="814"/>
              <a:ext cx="5126" cy="2616"/>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folHlink"/>
                  </a:solidFill>
                </a:rPr>
                <a:t>فرم نرمال گریباش:</a:t>
              </a:r>
            </a:p>
            <a:p>
              <a:pPr>
                <a:spcBef>
                  <a:spcPct val="50000"/>
                </a:spcBef>
              </a:pPr>
              <a:r>
                <a:rPr lang="fa-IR"/>
                <a:t>یک گرامر مستقل از متن </a:t>
              </a:r>
              <a:r>
                <a:rPr lang="en-US"/>
                <a:t>G=(V,</a:t>
              </a:r>
              <a:r>
                <a:rPr lang="en-US">
                  <a:cs typeface="Arial" charset="0"/>
                </a:rPr>
                <a:t>∑</a:t>
              </a:r>
              <a:r>
                <a:rPr lang="en-US"/>
                <a:t>,P,S)</a:t>
              </a:r>
              <a:r>
                <a:rPr lang="fa-IR"/>
                <a:t>در فرم نرمال گریباش است اگر هر قانون دارای یکی از حالتهای زیر باشد:</a:t>
              </a:r>
            </a:p>
            <a:p>
              <a:pPr>
                <a:spcBef>
                  <a:spcPct val="50000"/>
                </a:spcBef>
              </a:pPr>
              <a:r>
                <a:rPr lang="en-US"/>
                <a:t>(i</a:t>
              </a:r>
              <a:r>
                <a:rPr lang="fa-IR"/>
                <a:t> </a:t>
              </a:r>
              <a:r>
                <a:rPr lang="en-US"/>
                <a:t>S         </a:t>
              </a:r>
            </a:p>
            <a:p>
              <a:pPr>
                <a:spcBef>
                  <a:spcPct val="50000"/>
                </a:spcBef>
              </a:pPr>
              <a:r>
                <a:rPr lang="en-US"/>
                <a:t>(ii</a:t>
              </a:r>
              <a:r>
                <a:rPr lang="fa-IR"/>
                <a:t> </a:t>
              </a:r>
              <a:r>
                <a:rPr lang="en-US"/>
                <a:t>A     a </a:t>
              </a:r>
            </a:p>
            <a:p>
              <a:pPr>
                <a:spcBef>
                  <a:spcPct val="50000"/>
                </a:spcBef>
              </a:pPr>
              <a:r>
                <a:rPr lang="en-US"/>
                <a:t>(iii</a:t>
              </a:r>
              <a:r>
                <a:rPr lang="fa-IR"/>
                <a:t> </a:t>
              </a:r>
              <a:r>
                <a:rPr lang="en-US"/>
                <a:t>A    aA</a:t>
              </a:r>
              <a:r>
                <a:rPr lang="en-US" sz="1200"/>
                <a:t>1</a:t>
              </a:r>
              <a:r>
                <a:rPr lang="en-US"/>
                <a:t>A</a:t>
              </a:r>
              <a:r>
                <a:rPr lang="en-US" sz="1200"/>
                <a:t>2</a:t>
              </a:r>
              <a:r>
                <a:rPr lang="en-US"/>
                <a:t>…A</a:t>
              </a:r>
              <a:r>
                <a:rPr lang="en-US" sz="1200"/>
                <a:t>n</a:t>
              </a:r>
              <a:r>
                <a:rPr lang="fa-IR"/>
                <a:t> </a:t>
              </a:r>
              <a:r>
                <a:rPr lang="en-US"/>
                <a:t>       </a:t>
              </a:r>
              <a:endParaRPr lang="fa-IR"/>
            </a:p>
            <a:p>
              <a:pPr>
                <a:spcBef>
                  <a:spcPct val="50000"/>
                </a:spcBef>
              </a:pPr>
              <a:r>
                <a:rPr lang="fa-IR"/>
                <a:t>که</a:t>
              </a:r>
              <a:r>
                <a:rPr lang="en-US"/>
                <a:t>a</a:t>
              </a:r>
              <a:r>
                <a:rPr lang="ru-RU">
                  <a:cs typeface="Arial" charset="0"/>
                </a:rPr>
                <a:t>є∑</a:t>
              </a:r>
              <a:r>
                <a:rPr lang="fa-IR"/>
                <a:t> و برای هر </a:t>
              </a:r>
              <a:r>
                <a:rPr lang="en-US"/>
                <a:t>i=1,2,….n</a:t>
              </a:r>
              <a:r>
                <a:rPr lang="fa-IR"/>
                <a:t> ،</a:t>
              </a:r>
              <a:r>
                <a:rPr lang="en-US"/>
                <a:t> A</a:t>
              </a:r>
              <a:r>
                <a:rPr lang="en-US" sz="1200"/>
                <a:t>i</a:t>
              </a:r>
              <a:r>
                <a:rPr lang="ru-RU">
                  <a:cs typeface="Arial" charset="0"/>
                </a:rPr>
                <a:t>є</a:t>
              </a:r>
              <a:r>
                <a:rPr lang="en-US"/>
                <a:t>V-{S}</a:t>
              </a:r>
              <a:r>
                <a:rPr lang="fa-IR"/>
                <a:t> است. </a:t>
              </a:r>
              <a:endParaRPr lang="en-US"/>
            </a:p>
          </p:txBody>
        </p:sp>
        <p:sp>
          <p:nvSpPr>
            <p:cNvPr id="115717" name="Text Box 14"/>
            <p:cNvSpPr txBox="1">
              <a:spLocks noChangeArrowheads="1"/>
            </p:cNvSpPr>
            <p:nvPr/>
          </p:nvSpPr>
          <p:spPr bwMode="auto">
            <a:xfrm>
              <a:off x="4876" y="1888"/>
              <a:ext cx="227" cy="327"/>
            </a:xfrm>
            <a:prstGeom prst="rect">
              <a:avLst/>
            </a:prstGeom>
            <a:noFill/>
            <a:ln w="22225" algn="ctr">
              <a:noFill/>
              <a:miter lim="800000"/>
              <a:headEnd/>
              <a:tailEnd/>
            </a:ln>
          </p:spPr>
          <p:txBody>
            <a:bodyPr lIns="90000" tIns="46800" rIns="90000" bIns="46800">
              <a:spAutoFit/>
            </a:bodyPr>
            <a:lstStyle/>
            <a:p>
              <a:pPr>
                <a:spcBef>
                  <a:spcPct val="50000"/>
                </a:spcBef>
              </a:pPr>
              <a:r>
                <a:rPr lang="el-GR">
                  <a:cs typeface="Arial" charset="0"/>
                </a:rPr>
                <a:t>λ</a:t>
              </a:r>
            </a:p>
          </p:txBody>
        </p:sp>
        <p:sp>
          <p:nvSpPr>
            <p:cNvPr id="115718" name="Line 15"/>
            <p:cNvSpPr>
              <a:spLocks noChangeShapeType="1"/>
            </p:cNvSpPr>
            <p:nvPr/>
          </p:nvSpPr>
          <p:spPr bwMode="auto">
            <a:xfrm>
              <a:off x="4710" y="2084"/>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5719" name="Line 16"/>
            <p:cNvSpPr>
              <a:spLocks noChangeShapeType="1"/>
            </p:cNvSpPr>
            <p:nvPr/>
          </p:nvSpPr>
          <p:spPr bwMode="auto">
            <a:xfrm>
              <a:off x="4740" y="2492"/>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5720" name="Line 18"/>
            <p:cNvSpPr>
              <a:spLocks noChangeShapeType="1"/>
            </p:cNvSpPr>
            <p:nvPr/>
          </p:nvSpPr>
          <p:spPr bwMode="auto">
            <a:xfrm>
              <a:off x="3878" y="2886"/>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15" name="Rectangle 11"/>
          <p:cNvSpPr>
            <a:spLocks noGrp="1" noChangeArrowheads="1"/>
          </p:cNvSpPr>
          <p:nvPr>
            <p:ph type="title"/>
          </p:nvPr>
        </p:nvSpPr>
        <p:spPr/>
        <p:txBody>
          <a:bodyPr/>
          <a:lstStyle/>
          <a:p>
            <a:pPr eaLnBrk="1" hangingPunct="1">
              <a:defRPr/>
            </a:pPr>
            <a:r>
              <a:rPr lang="fa-IR" sz="3200" smtClean="0">
                <a:cs typeface="B Roya" pitchFamily="2" charset="-78"/>
              </a:rPr>
              <a:t>5-6 فرم نرمال گریباش</a:t>
            </a:r>
            <a:endParaRPr lang="en-US" sz="3200" smtClean="0">
              <a:cs typeface="B Roya" pitchFamily="2" charset="-78"/>
            </a:endParaRPr>
          </a:p>
        </p:txBody>
      </p:sp>
      <p:grpSp>
        <p:nvGrpSpPr>
          <p:cNvPr id="116739" name="Group 54"/>
          <p:cNvGrpSpPr>
            <a:grpSpLocks/>
          </p:cNvGrpSpPr>
          <p:nvPr/>
        </p:nvGrpSpPr>
        <p:grpSpPr bwMode="auto">
          <a:xfrm>
            <a:off x="323850" y="1052513"/>
            <a:ext cx="9001125" cy="4913312"/>
            <a:chOff x="204" y="663"/>
            <a:chExt cx="5670" cy="3095"/>
          </a:xfrm>
        </p:grpSpPr>
        <p:grpSp>
          <p:nvGrpSpPr>
            <p:cNvPr id="116741" name="Group 53"/>
            <p:cNvGrpSpPr>
              <a:grpSpLocks/>
            </p:cNvGrpSpPr>
            <p:nvPr/>
          </p:nvGrpSpPr>
          <p:grpSpPr bwMode="auto">
            <a:xfrm>
              <a:off x="204" y="663"/>
              <a:ext cx="5670" cy="3095"/>
              <a:chOff x="204" y="663"/>
              <a:chExt cx="5670" cy="3095"/>
            </a:xfrm>
          </p:grpSpPr>
          <p:sp>
            <p:nvSpPr>
              <p:cNvPr id="116756" name="Text Box 12"/>
              <p:cNvSpPr txBox="1">
                <a:spLocks noChangeArrowheads="1"/>
              </p:cNvSpPr>
              <p:nvPr/>
            </p:nvSpPr>
            <p:spPr bwMode="auto">
              <a:xfrm>
                <a:off x="4468" y="1026"/>
                <a:ext cx="907" cy="327"/>
              </a:xfrm>
              <a:prstGeom prst="rect">
                <a:avLst/>
              </a:prstGeom>
              <a:noFill/>
              <a:ln w="22225" algn="ctr">
                <a:noFill/>
                <a:miter lim="800000"/>
                <a:headEnd/>
                <a:tailEnd/>
              </a:ln>
            </p:spPr>
            <p:txBody>
              <a:bodyPr lIns="90000" tIns="46800" rIns="90000" bIns="46800">
                <a:spAutoFit/>
              </a:bodyPr>
              <a:lstStyle/>
              <a:p>
                <a:pPr>
                  <a:spcBef>
                    <a:spcPct val="50000"/>
                  </a:spcBef>
                </a:pPr>
                <a:r>
                  <a:rPr lang="fa-IR"/>
                  <a:t>مثال:</a:t>
                </a:r>
                <a:endParaRPr lang="en-US"/>
              </a:p>
            </p:txBody>
          </p:sp>
          <p:grpSp>
            <p:nvGrpSpPr>
              <p:cNvPr id="116757" name="Group 32"/>
              <p:cNvGrpSpPr>
                <a:grpSpLocks/>
              </p:cNvGrpSpPr>
              <p:nvPr/>
            </p:nvGrpSpPr>
            <p:grpSpPr bwMode="auto">
              <a:xfrm>
                <a:off x="204" y="663"/>
                <a:ext cx="1088" cy="443"/>
                <a:chOff x="249" y="1253"/>
                <a:chExt cx="1088" cy="443"/>
              </a:xfrm>
            </p:grpSpPr>
            <p:sp>
              <p:nvSpPr>
                <p:cNvPr id="116777" name="Text Box 13"/>
                <p:cNvSpPr txBox="1">
                  <a:spLocks noChangeArrowheads="1"/>
                </p:cNvSpPr>
                <p:nvPr/>
              </p:nvSpPr>
              <p:spPr bwMode="auto">
                <a:xfrm>
                  <a:off x="249" y="1253"/>
                  <a:ext cx="1088" cy="44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S    SaB l aB</a:t>
                  </a:r>
                </a:p>
                <a:p>
                  <a:pPr algn="l">
                    <a:spcBef>
                      <a:spcPct val="50000"/>
                    </a:spcBef>
                  </a:pPr>
                  <a:r>
                    <a:rPr lang="he-IL" sz="1600"/>
                    <a:t>גּ</a:t>
                  </a:r>
                  <a:r>
                    <a:rPr lang="en-US" sz="1600"/>
                    <a:t>B    bB  l </a:t>
                  </a:r>
                  <a:endParaRPr lang="he-IL" sz="1600"/>
                </a:p>
              </p:txBody>
            </p:sp>
            <p:sp>
              <p:nvSpPr>
                <p:cNvPr id="116778" name="Line 16"/>
                <p:cNvSpPr>
                  <a:spLocks noChangeShapeType="1"/>
                </p:cNvSpPr>
                <p:nvPr/>
              </p:nvSpPr>
              <p:spPr bwMode="auto">
                <a:xfrm>
                  <a:off x="407" y="1373"/>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79" name="Line 17"/>
                <p:cNvSpPr>
                  <a:spLocks noChangeShapeType="1"/>
                </p:cNvSpPr>
                <p:nvPr/>
              </p:nvSpPr>
              <p:spPr bwMode="auto">
                <a:xfrm>
                  <a:off x="401" y="1608"/>
                  <a:ext cx="136" cy="0"/>
                </a:xfrm>
                <a:prstGeom prst="line">
                  <a:avLst/>
                </a:prstGeom>
                <a:noFill/>
                <a:ln w="22225">
                  <a:noFill/>
                  <a:round/>
                  <a:headEnd/>
                  <a:tailEnd type="triangle" w="med" len="med"/>
                </a:ln>
              </p:spPr>
              <p:txBody>
                <a:bodyPr lIns="90000" tIns="46800" rIns="90000" bIns="46800" anchor="ctr"/>
                <a:lstStyle/>
                <a:p>
                  <a:endParaRPr lang="en-US"/>
                </a:p>
              </p:txBody>
            </p:sp>
          </p:grpSp>
          <p:grpSp>
            <p:nvGrpSpPr>
              <p:cNvPr id="116758" name="Group 33"/>
              <p:cNvGrpSpPr>
                <a:grpSpLocks/>
              </p:cNvGrpSpPr>
              <p:nvPr/>
            </p:nvGrpSpPr>
            <p:grpSpPr bwMode="auto">
              <a:xfrm>
                <a:off x="1157" y="1247"/>
                <a:ext cx="1315" cy="1367"/>
                <a:chOff x="1202" y="1298"/>
                <a:chExt cx="1315" cy="1367"/>
              </a:xfrm>
            </p:grpSpPr>
            <p:sp>
              <p:nvSpPr>
                <p:cNvPr id="116770" name="Text Box 14"/>
                <p:cNvSpPr txBox="1">
                  <a:spLocks noChangeArrowheads="1"/>
                </p:cNvSpPr>
                <p:nvPr/>
              </p:nvSpPr>
              <p:spPr bwMode="auto">
                <a:xfrm>
                  <a:off x="1202" y="1298"/>
                  <a:ext cx="1315" cy="1367"/>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S'    ST l SA l AB l a</a:t>
                  </a:r>
                </a:p>
                <a:p>
                  <a:pPr algn="l">
                    <a:spcBef>
                      <a:spcPct val="50000"/>
                    </a:spcBef>
                  </a:pPr>
                  <a:r>
                    <a:rPr lang="en-US" sz="1600"/>
                    <a:t>S    ST l SA l AB l a</a:t>
                  </a:r>
                </a:p>
                <a:p>
                  <a:pPr algn="l">
                    <a:spcBef>
                      <a:spcPct val="50000"/>
                    </a:spcBef>
                  </a:pPr>
                  <a:r>
                    <a:rPr lang="en-US" sz="1600"/>
                    <a:t>B    CB l b</a:t>
                  </a:r>
                </a:p>
                <a:p>
                  <a:pPr algn="l">
                    <a:spcBef>
                      <a:spcPct val="50000"/>
                    </a:spcBef>
                  </a:pPr>
                  <a:r>
                    <a:rPr lang="en-US" sz="1600"/>
                    <a:t>T    AB</a:t>
                  </a:r>
                </a:p>
                <a:p>
                  <a:pPr algn="l">
                    <a:spcBef>
                      <a:spcPct val="50000"/>
                    </a:spcBef>
                  </a:pPr>
                  <a:r>
                    <a:rPr lang="en-US" sz="1600"/>
                    <a:t>A    a</a:t>
                  </a:r>
                </a:p>
                <a:p>
                  <a:pPr algn="l">
                    <a:spcBef>
                      <a:spcPct val="50000"/>
                    </a:spcBef>
                  </a:pPr>
                  <a:r>
                    <a:rPr lang="en-US" sz="1600"/>
                    <a:t>C    b</a:t>
                  </a:r>
                </a:p>
              </p:txBody>
            </p:sp>
            <p:sp>
              <p:nvSpPr>
                <p:cNvPr id="116771" name="Line 18"/>
                <p:cNvSpPr>
                  <a:spLocks noChangeShapeType="1"/>
                </p:cNvSpPr>
                <p:nvPr/>
              </p:nvSpPr>
              <p:spPr bwMode="auto">
                <a:xfrm>
                  <a:off x="1375" y="1421"/>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72" name="Line 19"/>
                <p:cNvSpPr>
                  <a:spLocks noChangeShapeType="1"/>
                </p:cNvSpPr>
                <p:nvPr/>
              </p:nvSpPr>
              <p:spPr bwMode="auto">
                <a:xfrm>
                  <a:off x="1362" y="1653"/>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73" name="Line 20"/>
                <p:cNvSpPr>
                  <a:spLocks noChangeShapeType="1"/>
                </p:cNvSpPr>
                <p:nvPr/>
              </p:nvSpPr>
              <p:spPr bwMode="auto">
                <a:xfrm>
                  <a:off x="1375" y="1872"/>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74" name="Line 21"/>
                <p:cNvSpPr>
                  <a:spLocks noChangeShapeType="1"/>
                </p:cNvSpPr>
                <p:nvPr/>
              </p:nvSpPr>
              <p:spPr bwMode="auto">
                <a:xfrm>
                  <a:off x="1338" y="2107"/>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75" name="Line 23"/>
                <p:cNvSpPr>
                  <a:spLocks noChangeShapeType="1"/>
                </p:cNvSpPr>
                <p:nvPr/>
              </p:nvSpPr>
              <p:spPr bwMode="auto">
                <a:xfrm>
                  <a:off x="1375" y="2341"/>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76" name="Line 24"/>
                <p:cNvSpPr>
                  <a:spLocks noChangeShapeType="1"/>
                </p:cNvSpPr>
                <p:nvPr/>
              </p:nvSpPr>
              <p:spPr bwMode="auto">
                <a:xfrm>
                  <a:off x="1367" y="2568"/>
                  <a:ext cx="136" cy="0"/>
                </a:xfrm>
                <a:prstGeom prst="line">
                  <a:avLst/>
                </a:prstGeom>
                <a:noFill/>
                <a:ln w="22225">
                  <a:noFill/>
                  <a:round/>
                  <a:headEnd/>
                  <a:tailEnd type="triangle" w="med" len="med"/>
                </a:ln>
              </p:spPr>
              <p:txBody>
                <a:bodyPr lIns="90000" tIns="46800" rIns="90000" bIns="46800" anchor="ctr"/>
                <a:lstStyle/>
                <a:p>
                  <a:endParaRPr lang="en-US"/>
                </a:p>
              </p:txBody>
            </p:sp>
          </p:grpSp>
          <p:grpSp>
            <p:nvGrpSpPr>
              <p:cNvPr id="116759" name="Group 34"/>
              <p:cNvGrpSpPr>
                <a:grpSpLocks/>
              </p:cNvGrpSpPr>
              <p:nvPr/>
            </p:nvGrpSpPr>
            <p:grpSpPr bwMode="auto">
              <a:xfrm>
                <a:off x="2064" y="2160"/>
                <a:ext cx="3810" cy="1598"/>
                <a:chOff x="1792" y="2160"/>
                <a:chExt cx="3810" cy="1598"/>
              </a:xfrm>
            </p:grpSpPr>
            <p:sp>
              <p:nvSpPr>
                <p:cNvPr id="116762" name="Text Box 15"/>
                <p:cNvSpPr txBox="1">
                  <a:spLocks noChangeArrowheads="1"/>
                </p:cNvSpPr>
                <p:nvPr/>
              </p:nvSpPr>
              <p:spPr bwMode="auto">
                <a:xfrm>
                  <a:off x="1792" y="2160"/>
                  <a:ext cx="3810" cy="1598"/>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S'    aBZT l aZT l aBT l aT l aBZA l aZA l aBA l aA l aB l a</a:t>
                  </a:r>
                </a:p>
                <a:p>
                  <a:pPr algn="l">
                    <a:spcBef>
                      <a:spcPct val="50000"/>
                    </a:spcBef>
                  </a:pPr>
                  <a:r>
                    <a:rPr lang="en-US" sz="1600"/>
                    <a:t>S    aBZ l aZ l aB l a</a:t>
                  </a:r>
                </a:p>
                <a:p>
                  <a:pPr algn="l">
                    <a:spcBef>
                      <a:spcPct val="50000"/>
                    </a:spcBef>
                  </a:pPr>
                  <a:r>
                    <a:rPr lang="en-US" sz="1600"/>
                    <a:t>B    bB l b</a:t>
                  </a:r>
                </a:p>
                <a:p>
                  <a:pPr algn="l">
                    <a:spcBef>
                      <a:spcPct val="50000"/>
                    </a:spcBef>
                  </a:pPr>
                  <a:r>
                    <a:rPr lang="en-US" sz="1600"/>
                    <a:t>T    aB</a:t>
                  </a:r>
                </a:p>
                <a:p>
                  <a:pPr algn="l">
                    <a:spcBef>
                      <a:spcPct val="50000"/>
                    </a:spcBef>
                  </a:pPr>
                  <a:r>
                    <a:rPr lang="en-US" sz="1600"/>
                    <a:t>A    a</a:t>
                  </a:r>
                </a:p>
                <a:p>
                  <a:pPr algn="l">
                    <a:spcBef>
                      <a:spcPct val="50000"/>
                    </a:spcBef>
                  </a:pPr>
                  <a:r>
                    <a:rPr lang="en-US" sz="1600"/>
                    <a:t>C    b</a:t>
                  </a:r>
                </a:p>
                <a:p>
                  <a:pPr algn="l">
                    <a:spcBef>
                      <a:spcPct val="50000"/>
                    </a:spcBef>
                  </a:pPr>
                  <a:r>
                    <a:rPr lang="en-US" sz="1600"/>
                    <a:t>Z    aBZ l aZ l aB l a</a:t>
                  </a:r>
                </a:p>
              </p:txBody>
            </p:sp>
            <p:sp>
              <p:nvSpPr>
                <p:cNvPr id="116763" name="Line 25"/>
                <p:cNvSpPr>
                  <a:spLocks noChangeShapeType="1"/>
                </p:cNvSpPr>
                <p:nvPr/>
              </p:nvSpPr>
              <p:spPr bwMode="auto">
                <a:xfrm>
                  <a:off x="1965" y="2288"/>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64" name="Line 26"/>
                <p:cNvSpPr>
                  <a:spLocks noChangeShapeType="1"/>
                </p:cNvSpPr>
                <p:nvPr/>
              </p:nvSpPr>
              <p:spPr bwMode="auto">
                <a:xfrm>
                  <a:off x="1943" y="2515"/>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65" name="Line 27"/>
                <p:cNvSpPr>
                  <a:spLocks noChangeShapeType="1"/>
                </p:cNvSpPr>
                <p:nvPr/>
              </p:nvSpPr>
              <p:spPr bwMode="auto">
                <a:xfrm>
                  <a:off x="1965" y="2742"/>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66" name="Line 28"/>
                <p:cNvSpPr>
                  <a:spLocks noChangeShapeType="1"/>
                </p:cNvSpPr>
                <p:nvPr/>
              </p:nvSpPr>
              <p:spPr bwMode="auto">
                <a:xfrm>
                  <a:off x="1933" y="2984"/>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67" name="Line 29"/>
                <p:cNvSpPr>
                  <a:spLocks noChangeShapeType="1"/>
                </p:cNvSpPr>
                <p:nvPr/>
              </p:nvSpPr>
              <p:spPr bwMode="auto">
                <a:xfrm>
                  <a:off x="1951" y="3203"/>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68" name="Line 30"/>
                <p:cNvSpPr>
                  <a:spLocks noChangeShapeType="1"/>
                </p:cNvSpPr>
                <p:nvPr/>
              </p:nvSpPr>
              <p:spPr bwMode="auto">
                <a:xfrm>
                  <a:off x="1952" y="3446"/>
                  <a:ext cx="136" cy="0"/>
                </a:xfrm>
                <a:prstGeom prst="line">
                  <a:avLst/>
                </a:prstGeom>
                <a:noFill/>
                <a:ln w="22225">
                  <a:noFill/>
                  <a:round/>
                  <a:headEnd/>
                  <a:tailEnd type="triangle" w="med" len="med"/>
                </a:ln>
              </p:spPr>
              <p:txBody>
                <a:bodyPr lIns="90000" tIns="46800" rIns="90000" bIns="46800" anchor="ctr"/>
                <a:lstStyle/>
                <a:p>
                  <a:endParaRPr lang="en-US"/>
                </a:p>
              </p:txBody>
            </p:sp>
            <p:sp>
              <p:nvSpPr>
                <p:cNvPr id="116769" name="Line 31"/>
                <p:cNvSpPr>
                  <a:spLocks noChangeShapeType="1"/>
                </p:cNvSpPr>
                <p:nvPr/>
              </p:nvSpPr>
              <p:spPr bwMode="auto">
                <a:xfrm>
                  <a:off x="1941" y="3678"/>
                  <a:ext cx="136" cy="0"/>
                </a:xfrm>
                <a:prstGeom prst="line">
                  <a:avLst/>
                </a:prstGeom>
                <a:noFill/>
                <a:ln w="22225">
                  <a:noFill/>
                  <a:round/>
                  <a:headEnd/>
                  <a:tailEnd type="triangle" w="med" len="med"/>
                </a:ln>
              </p:spPr>
              <p:txBody>
                <a:bodyPr lIns="90000" tIns="46800" rIns="90000" bIns="46800" anchor="ctr"/>
                <a:lstStyle/>
                <a:p>
                  <a:endParaRPr lang="en-US"/>
                </a:p>
              </p:txBody>
            </p:sp>
          </p:grpSp>
          <p:sp>
            <p:nvSpPr>
              <p:cNvPr id="116760" name="AutoShape 35"/>
              <p:cNvSpPr>
                <a:spLocks noChangeArrowheads="1"/>
              </p:cNvSpPr>
              <p:nvPr/>
            </p:nvSpPr>
            <p:spPr bwMode="auto">
              <a:xfrm flipV="1">
                <a:off x="612" y="1207"/>
                <a:ext cx="590" cy="499"/>
              </a:xfrm>
              <a:custGeom>
                <a:avLst/>
                <a:gdLst>
                  <a:gd name="T0" fmla="*/ 413 w 21600"/>
                  <a:gd name="T1" fmla="*/ 0 h 21600"/>
                  <a:gd name="T2" fmla="*/ 413 w 21600"/>
                  <a:gd name="T3" fmla="*/ 281 h 21600"/>
                  <a:gd name="T4" fmla="*/ 88 w 21600"/>
                  <a:gd name="T5" fmla="*/ 499 h 21600"/>
                  <a:gd name="T6" fmla="*/ 590 w 21600"/>
                  <a:gd name="T7" fmla="*/ 140 h 21600"/>
                  <a:gd name="T8" fmla="*/ 17694720 60000 65536"/>
                  <a:gd name="T9" fmla="*/ 5898240 60000 65536"/>
                  <a:gd name="T10" fmla="*/ 5898240 60000 65536"/>
                  <a:gd name="T11" fmla="*/ 0 60000 65536"/>
                  <a:gd name="T12" fmla="*/ 12411 w 21600"/>
                  <a:gd name="T13" fmla="*/ 2900 h 21600"/>
                  <a:gd name="T14" fmla="*/ 18232 w 21600"/>
                  <a:gd name="T15" fmla="*/ 9263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22225" algn="ctr">
                <a:noFill/>
                <a:miter lim="800000"/>
                <a:headEnd/>
                <a:tailEnd/>
              </a:ln>
            </p:spPr>
            <p:txBody>
              <a:bodyPr rot="10800000" wrap="none" lIns="90000" tIns="46800" rIns="90000" bIns="46800" anchor="ctr"/>
              <a:lstStyle/>
              <a:p>
                <a:pPr algn="ctr"/>
                <a:r>
                  <a:rPr lang="fa-IR" sz="900"/>
                  <a:t>       فرم شومسکی</a:t>
                </a:r>
                <a:endParaRPr lang="en-US" sz="900"/>
              </a:p>
            </p:txBody>
          </p:sp>
          <p:sp>
            <p:nvSpPr>
              <p:cNvPr id="200740" name="AutoShape 36"/>
              <p:cNvSpPr>
                <a:spLocks noChangeArrowheads="1"/>
              </p:cNvSpPr>
              <p:nvPr/>
            </p:nvSpPr>
            <p:spPr bwMode="auto">
              <a:xfrm flipV="1">
                <a:off x="1338" y="2704"/>
                <a:ext cx="590" cy="499"/>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accent1"/>
              </a:solidFill>
              <a:ln w="22225" algn="ctr">
                <a:noFill/>
                <a:miter lim="800000"/>
                <a:headEnd/>
                <a:tailEnd/>
              </a:ln>
              <a:effectLst>
                <a:prstShdw prst="shdw18" dist="17961" dir="13500000">
                  <a:schemeClr val="accent1">
                    <a:gamma/>
                    <a:shade val="60000"/>
                    <a:invGamma/>
                  </a:schemeClr>
                </a:prstShdw>
              </a:effectLst>
            </p:spPr>
            <p:txBody>
              <a:bodyPr rot="10800000" wrap="none" lIns="90000" tIns="46800" rIns="90000" bIns="46800" anchor="ctr"/>
              <a:lstStyle/>
              <a:p>
                <a:pPr algn="ctr">
                  <a:defRPr/>
                </a:pPr>
                <a:r>
                  <a:rPr lang="fa-IR" sz="1000">
                    <a:latin typeface="Arial" pitchFamily="34" charset="0"/>
                  </a:rPr>
                  <a:t>      فرم گریباش</a:t>
                </a:r>
                <a:endParaRPr lang="en-US" sz="1000">
                  <a:latin typeface="Arial" pitchFamily="34" charset="0"/>
                </a:endParaRPr>
              </a:p>
            </p:txBody>
          </p:sp>
        </p:grpSp>
        <p:sp>
          <p:nvSpPr>
            <p:cNvPr id="116742" name="Line 38"/>
            <p:cNvSpPr>
              <a:spLocks noChangeShapeType="1"/>
            </p:cNvSpPr>
            <p:nvPr/>
          </p:nvSpPr>
          <p:spPr bwMode="auto">
            <a:xfrm>
              <a:off x="340" y="775"/>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43" name="Line 39"/>
            <p:cNvSpPr>
              <a:spLocks noChangeShapeType="1"/>
            </p:cNvSpPr>
            <p:nvPr/>
          </p:nvSpPr>
          <p:spPr bwMode="auto">
            <a:xfrm>
              <a:off x="348" y="997"/>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44" name="Line 40"/>
            <p:cNvSpPr>
              <a:spLocks noChangeShapeType="1"/>
            </p:cNvSpPr>
            <p:nvPr/>
          </p:nvSpPr>
          <p:spPr bwMode="auto">
            <a:xfrm>
              <a:off x="1316" y="1344"/>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45" name="Line 41"/>
            <p:cNvSpPr>
              <a:spLocks noChangeShapeType="1"/>
            </p:cNvSpPr>
            <p:nvPr/>
          </p:nvSpPr>
          <p:spPr bwMode="auto">
            <a:xfrm>
              <a:off x="1309" y="1594"/>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46" name="Line 42"/>
            <p:cNvSpPr>
              <a:spLocks noChangeShapeType="1"/>
            </p:cNvSpPr>
            <p:nvPr/>
          </p:nvSpPr>
          <p:spPr bwMode="auto">
            <a:xfrm>
              <a:off x="1309" y="1818"/>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47" name="Line 43"/>
            <p:cNvSpPr>
              <a:spLocks noChangeShapeType="1"/>
            </p:cNvSpPr>
            <p:nvPr/>
          </p:nvSpPr>
          <p:spPr bwMode="auto">
            <a:xfrm>
              <a:off x="1293" y="2069"/>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48" name="Line 44"/>
            <p:cNvSpPr>
              <a:spLocks noChangeShapeType="1"/>
            </p:cNvSpPr>
            <p:nvPr/>
          </p:nvSpPr>
          <p:spPr bwMode="auto">
            <a:xfrm>
              <a:off x="1293" y="2296"/>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49" name="Line 45"/>
            <p:cNvSpPr>
              <a:spLocks noChangeShapeType="1"/>
            </p:cNvSpPr>
            <p:nvPr/>
          </p:nvSpPr>
          <p:spPr bwMode="auto">
            <a:xfrm>
              <a:off x="1293" y="2523"/>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50" name="Line 46"/>
            <p:cNvSpPr>
              <a:spLocks noChangeShapeType="1"/>
            </p:cNvSpPr>
            <p:nvPr/>
          </p:nvSpPr>
          <p:spPr bwMode="auto">
            <a:xfrm>
              <a:off x="2216" y="2288"/>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51" name="Line 47"/>
            <p:cNvSpPr>
              <a:spLocks noChangeShapeType="1"/>
            </p:cNvSpPr>
            <p:nvPr/>
          </p:nvSpPr>
          <p:spPr bwMode="auto">
            <a:xfrm>
              <a:off x="2221" y="2518"/>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52" name="Line 48"/>
            <p:cNvSpPr>
              <a:spLocks noChangeShapeType="1"/>
            </p:cNvSpPr>
            <p:nvPr/>
          </p:nvSpPr>
          <p:spPr bwMode="auto">
            <a:xfrm>
              <a:off x="2237" y="2728"/>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53" name="Line 49"/>
            <p:cNvSpPr>
              <a:spLocks noChangeShapeType="1"/>
            </p:cNvSpPr>
            <p:nvPr/>
          </p:nvSpPr>
          <p:spPr bwMode="auto">
            <a:xfrm>
              <a:off x="2200" y="2971"/>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54" name="Line 50"/>
            <p:cNvSpPr>
              <a:spLocks noChangeShapeType="1"/>
            </p:cNvSpPr>
            <p:nvPr/>
          </p:nvSpPr>
          <p:spPr bwMode="auto">
            <a:xfrm>
              <a:off x="2200" y="3203"/>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16755" name="Line 51"/>
            <p:cNvSpPr>
              <a:spLocks noChangeShapeType="1"/>
            </p:cNvSpPr>
            <p:nvPr/>
          </p:nvSpPr>
          <p:spPr bwMode="auto">
            <a:xfrm>
              <a:off x="2229" y="3433"/>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16740" name="Line 52"/>
          <p:cNvSpPr>
            <a:spLocks noChangeShapeType="1"/>
          </p:cNvSpPr>
          <p:nvPr/>
        </p:nvSpPr>
        <p:spPr bwMode="auto">
          <a:xfrm>
            <a:off x="3505200" y="5818188"/>
            <a:ext cx="215900"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Tree>
  </p:cSld>
  <p:clrMapOvr>
    <a:masterClrMapping/>
  </p:clrMapOvr>
  <p:transition spd="med">
    <p:wheel/>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46" name="Rectangle 18"/>
          <p:cNvSpPr>
            <a:spLocks noGrp="1" noChangeArrowheads="1"/>
          </p:cNvSpPr>
          <p:nvPr>
            <p:ph type="title"/>
          </p:nvPr>
        </p:nvSpPr>
        <p:spPr/>
        <p:txBody>
          <a:bodyPr/>
          <a:lstStyle/>
          <a:p>
            <a:pPr eaLnBrk="1" hangingPunct="1">
              <a:defRPr/>
            </a:pPr>
            <a:r>
              <a:rPr lang="fa-IR" sz="3200" smtClean="0">
                <a:cs typeface="B Roya" pitchFamily="2" charset="-78"/>
              </a:rPr>
              <a:t>5-6 فرم نرمال گریباش</a:t>
            </a:r>
            <a:endParaRPr lang="en-US" sz="3200" smtClean="0">
              <a:cs typeface="B Roya" pitchFamily="2" charset="-78"/>
            </a:endParaRPr>
          </a:p>
        </p:txBody>
      </p:sp>
      <p:grpSp>
        <p:nvGrpSpPr>
          <p:cNvPr id="117763" name="Group 59"/>
          <p:cNvGrpSpPr>
            <a:grpSpLocks/>
          </p:cNvGrpSpPr>
          <p:nvPr/>
        </p:nvGrpSpPr>
        <p:grpSpPr bwMode="auto">
          <a:xfrm>
            <a:off x="395288" y="965200"/>
            <a:ext cx="8353425" cy="5116513"/>
            <a:chOff x="249" y="608"/>
            <a:chExt cx="5262" cy="3223"/>
          </a:xfrm>
        </p:grpSpPr>
        <p:sp>
          <p:nvSpPr>
            <p:cNvPr id="117764" name="Text Box 19"/>
            <p:cNvSpPr txBox="1">
              <a:spLocks noChangeArrowheads="1"/>
            </p:cNvSpPr>
            <p:nvPr/>
          </p:nvSpPr>
          <p:spPr bwMode="auto">
            <a:xfrm>
              <a:off x="2336" y="608"/>
              <a:ext cx="3129" cy="327"/>
            </a:xfrm>
            <a:prstGeom prst="rect">
              <a:avLst/>
            </a:prstGeom>
            <a:noFill/>
            <a:ln w="22225" algn="ctr">
              <a:noFill/>
              <a:miter lim="800000"/>
              <a:headEnd/>
              <a:tailEnd/>
            </a:ln>
          </p:spPr>
          <p:txBody>
            <a:bodyPr lIns="90000" tIns="46800" rIns="90000" bIns="46800">
              <a:spAutoFit/>
            </a:bodyPr>
            <a:lstStyle/>
            <a:p>
              <a:pPr>
                <a:spcBef>
                  <a:spcPct val="50000"/>
                </a:spcBef>
              </a:pPr>
              <a:r>
                <a:rPr lang="fa-IR"/>
                <a:t>مثال: اشتقاق چپ رشته </a:t>
              </a:r>
              <a:r>
                <a:rPr lang="en-US"/>
                <a:t>abaab</a:t>
              </a:r>
              <a:r>
                <a:rPr lang="fa-IR"/>
                <a:t> </a:t>
              </a:r>
              <a:endParaRPr lang="en-US"/>
            </a:p>
          </p:txBody>
        </p:sp>
        <p:sp>
          <p:nvSpPr>
            <p:cNvPr id="117765" name="Text Box 20"/>
            <p:cNvSpPr txBox="1">
              <a:spLocks noChangeArrowheads="1"/>
            </p:cNvSpPr>
            <p:nvPr/>
          </p:nvSpPr>
          <p:spPr bwMode="auto">
            <a:xfrm>
              <a:off x="249" y="835"/>
              <a:ext cx="5171" cy="327"/>
            </a:xfrm>
            <a:prstGeom prst="rect">
              <a:avLst/>
            </a:prstGeom>
            <a:noFill/>
            <a:ln w="22225" algn="ctr">
              <a:noFill/>
              <a:miter lim="800000"/>
              <a:headEnd/>
              <a:tailEnd/>
            </a:ln>
          </p:spPr>
          <p:txBody>
            <a:bodyPr lIns="90000" tIns="46800" rIns="90000" bIns="46800">
              <a:spAutoFit/>
            </a:bodyPr>
            <a:lstStyle/>
            <a:p>
              <a:pPr>
                <a:spcBef>
                  <a:spcPct val="50000"/>
                </a:spcBef>
              </a:pPr>
              <a:r>
                <a:rPr lang="fa-IR"/>
                <a:t>فرم نرمال گریباش            فرم نرمال شومسکی               </a:t>
              </a:r>
              <a:r>
                <a:rPr lang="en-US"/>
                <a:t>G</a:t>
              </a:r>
            </a:p>
          </p:txBody>
        </p:sp>
        <p:sp>
          <p:nvSpPr>
            <p:cNvPr id="117766" name="Line 21"/>
            <p:cNvSpPr>
              <a:spLocks noChangeShapeType="1"/>
            </p:cNvSpPr>
            <p:nvPr/>
          </p:nvSpPr>
          <p:spPr bwMode="auto">
            <a:xfrm>
              <a:off x="295" y="1117"/>
              <a:ext cx="5216" cy="0"/>
            </a:xfrm>
            <a:prstGeom prst="line">
              <a:avLst/>
            </a:prstGeom>
            <a:noFill/>
            <a:ln w="22225">
              <a:solidFill>
                <a:schemeClr val="tx1"/>
              </a:solidFill>
              <a:round/>
              <a:headEnd/>
              <a:tailEnd/>
            </a:ln>
          </p:spPr>
          <p:txBody>
            <a:bodyPr lIns="90000" tIns="46800" rIns="90000" bIns="46800" anchor="ctr"/>
            <a:lstStyle/>
            <a:p>
              <a:endParaRPr lang="en-US"/>
            </a:p>
          </p:txBody>
        </p:sp>
        <p:grpSp>
          <p:nvGrpSpPr>
            <p:cNvPr id="117767" name="Group 35"/>
            <p:cNvGrpSpPr>
              <a:grpSpLocks/>
            </p:cNvGrpSpPr>
            <p:nvPr/>
          </p:nvGrpSpPr>
          <p:grpSpPr bwMode="auto">
            <a:xfrm>
              <a:off x="348" y="1086"/>
              <a:ext cx="1353" cy="2571"/>
              <a:chOff x="340" y="1199"/>
              <a:chExt cx="1353" cy="2571"/>
            </a:xfrm>
          </p:grpSpPr>
          <p:sp>
            <p:nvSpPr>
              <p:cNvPr id="117791" name="Text Box 22"/>
              <p:cNvSpPr txBox="1">
                <a:spLocks noChangeArrowheads="1"/>
              </p:cNvSpPr>
              <p:nvPr/>
            </p:nvSpPr>
            <p:spPr bwMode="auto">
              <a:xfrm>
                <a:off x="695" y="1199"/>
                <a:ext cx="998" cy="2571"/>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800"/>
                  <a:t>SaB</a:t>
                </a:r>
              </a:p>
              <a:p>
                <a:pPr algn="l">
                  <a:spcBef>
                    <a:spcPct val="50000"/>
                  </a:spcBef>
                </a:pPr>
                <a:r>
                  <a:rPr lang="en-US" sz="1800"/>
                  <a:t>SaBaB</a:t>
                </a:r>
              </a:p>
              <a:p>
                <a:pPr algn="l">
                  <a:spcBef>
                    <a:spcPct val="50000"/>
                  </a:spcBef>
                </a:pPr>
                <a:r>
                  <a:rPr lang="en-US" sz="1800"/>
                  <a:t>SaBaBaB</a:t>
                </a:r>
              </a:p>
              <a:p>
                <a:pPr algn="l">
                  <a:spcBef>
                    <a:spcPct val="50000"/>
                  </a:spcBef>
                </a:pPr>
                <a:r>
                  <a:rPr lang="en-US" sz="1800"/>
                  <a:t>aBaBaBaB</a:t>
                </a:r>
              </a:p>
              <a:p>
                <a:pPr algn="l">
                  <a:spcBef>
                    <a:spcPct val="50000"/>
                  </a:spcBef>
                </a:pPr>
                <a:r>
                  <a:rPr lang="en-US" sz="1800"/>
                  <a:t>abBaBaBaB</a:t>
                </a:r>
              </a:p>
              <a:p>
                <a:pPr algn="l">
                  <a:spcBef>
                    <a:spcPct val="50000"/>
                  </a:spcBef>
                </a:pPr>
                <a:r>
                  <a:rPr lang="en-US" sz="1800"/>
                  <a:t>abaBaBaB</a:t>
                </a:r>
              </a:p>
              <a:p>
                <a:pPr algn="l">
                  <a:spcBef>
                    <a:spcPct val="50000"/>
                  </a:spcBef>
                </a:pPr>
                <a:r>
                  <a:rPr lang="en-US" sz="1800"/>
                  <a:t>abaaBaB</a:t>
                </a:r>
              </a:p>
              <a:p>
                <a:pPr algn="l">
                  <a:spcBef>
                    <a:spcPct val="50000"/>
                  </a:spcBef>
                </a:pPr>
                <a:r>
                  <a:rPr lang="en-US" sz="1800"/>
                  <a:t>abaabBaB</a:t>
                </a:r>
              </a:p>
              <a:p>
                <a:pPr algn="l">
                  <a:spcBef>
                    <a:spcPct val="50000"/>
                  </a:spcBef>
                </a:pPr>
                <a:r>
                  <a:rPr lang="en-US" sz="1800"/>
                  <a:t>abaabaB</a:t>
                </a:r>
              </a:p>
              <a:p>
                <a:pPr algn="l">
                  <a:spcBef>
                    <a:spcPct val="50000"/>
                  </a:spcBef>
                </a:pPr>
                <a:r>
                  <a:rPr lang="en-US" sz="1800"/>
                  <a:t>abaaba</a:t>
                </a:r>
              </a:p>
            </p:txBody>
          </p:sp>
          <p:sp>
            <p:nvSpPr>
              <p:cNvPr id="117792" name="Text Box 23"/>
              <p:cNvSpPr txBox="1">
                <a:spLocks noChangeArrowheads="1"/>
              </p:cNvSpPr>
              <p:nvPr/>
            </p:nvSpPr>
            <p:spPr bwMode="auto">
              <a:xfrm>
                <a:off x="340" y="1203"/>
                <a:ext cx="317" cy="231"/>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800"/>
                  <a:t>S</a:t>
                </a:r>
              </a:p>
            </p:txBody>
          </p:sp>
          <p:sp>
            <p:nvSpPr>
              <p:cNvPr id="117793" name="AutoShape 24"/>
              <p:cNvSpPr>
                <a:spLocks noChangeArrowheads="1"/>
              </p:cNvSpPr>
              <p:nvPr/>
            </p:nvSpPr>
            <p:spPr bwMode="auto">
              <a:xfrm>
                <a:off x="521" y="1290"/>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94" name="AutoShape 25"/>
              <p:cNvSpPr>
                <a:spLocks noChangeArrowheads="1"/>
              </p:cNvSpPr>
              <p:nvPr/>
            </p:nvSpPr>
            <p:spPr bwMode="auto">
              <a:xfrm>
                <a:off x="521" y="1541"/>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95" name="AutoShape 26"/>
              <p:cNvSpPr>
                <a:spLocks noChangeArrowheads="1"/>
              </p:cNvSpPr>
              <p:nvPr/>
            </p:nvSpPr>
            <p:spPr bwMode="auto">
              <a:xfrm>
                <a:off x="521" y="1797"/>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96" name="AutoShape 27"/>
              <p:cNvSpPr>
                <a:spLocks noChangeArrowheads="1"/>
              </p:cNvSpPr>
              <p:nvPr/>
            </p:nvSpPr>
            <p:spPr bwMode="auto">
              <a:xfrm>
                <a:off x="521" y="2069"/>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97" name="AutoShape 28"/>
              <p:cNvSpPr>
                <a:spLocks noChangeArrowheads="1"/>
              </p:cNvSpPr>
              <p:nvPr/>
            </p:nvSpPr>
            <p:spPr bwMode="auto">
              <a:xfrm>
                <a:off x="521" y="2333"/>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98" name="AutoShape 29"/>
              <p:cNvSpPr>
                <a:spLocks noChangeArrowheads="1"/>
              </p:cNvSpPr>
              <p:nvPr/>
            </p:nvSpPr>
            <p:spPr bwMode="auto">
              <a:xfrm>
                <a:off x="521" y="2584"/>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99" name="AutoShape 30"/>
              <p:cNvSpPr>
                <a:spLocks noChangeArrowheads="1"/>
              </p:cNvSpPr>
              <p:nvPr/>
            </p:nvSpPr>
            <p:spPr bwMode="auto">
              <a:xfrm>
                <a:off x="521" y="2856"/>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800" name="AutoShape 31"/>
              <p:cNvSpPr>
                <a:spLocks noChangeArrowheads="1"/>
              </p:cNvSpPr>
              <p:nvPr/>
            </p:nvSpPr>
            <p:spPr bwMode="auto">
              <a:xfrm>
                <a:off x="521" y="3112"/>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801" name="AutoShape 32"/>
              <p:cNvSpPr>
                <a:spLocks noChangeArrowheads="1"/>
              </p:cNvSpPr>
              <p:nvPr/>
            </p:nvSpPr>
            <p:spPr bwMode="auto">
              <a:xfrm>
                <a:off x="521" y="3384"/>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802" name="AutoShape 33"/>
              <p:cNvSpPr>
                <a:spLocks noChangeArrowheads="1"/>
              </p:cNvSpPr>
              <p:nvPr/>
            </p:nvSpPr>
            <p:spPr bwMode="auto">
              <a:xfrm>
                <a:off x="521" y="3641"/>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grpSp>
        <p:grpSp>
          <p:nvGrpSpPr>
            <p:cNvPr id="117768" name="Group 50"/>
            <p:cNvGrpSpPr>
              <a:grpSpLocks/>
            </p:cNvGrpSpPr>
            <p:nvPr/>
          </p:nvGrpSpPr>
          <p:grpSpPr bwMode="auto">
            <a:xfrm>
              <a:off x="2154" y="1087"/>
              <a:ext cx="1296" cy="2744"/>
              <a:chOff x="2128" y="1087"/>
              <a:chExt cx="1296" cy="2744"/>
            </a:xfrm>
          </p:grpSpPr>
          <p:sp>
            <p:nvSpPr>
              <p:cNvPr id="117778" name="AutoShape 34"/>
              <p:cNvSpPr>
                <a:spLocks noChangeArrowheads="1"/>
              </p:cNvSpPr>
              <p:nvPr/>
            </p:nvSpPr>
            <p:spPr bwMode="auto">
              <a:xfrm>
                <a:off x="2426" y="1162"/>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79" name="Text Box 36"/>
              <p:cNvSpPr txBox="1">
                <a:spLocks noChangeArrowheads="1"/>
              </p:cNvSpPr>
              <p:nvPr/>
            </p:nvSpPr>
            <p:spPr bwMode="auto">
              <a:xfrm>
                <a:off x="2128" y="1087"/>
                <a:ext cx="363"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S'</a:t>
                </a:r>
              </a:p>
            </p:txBody>
          </p:sp>
          <p:sp>
            <p:nvSpPr>
              <p:cNvPr id="117780" name="Text Box 38"/>
              <p:cNvSpPr txBox="1">
                <a:spLocks noChangeArrowheads="1"/>
              </p:cNvSpPr>
              <p:nvPr/>
            </p:nvSpPr>
            <p:spPr bwMode="auto">
              <a:xfrm>
                <a:off x="2608" y="1087"/>
                <a:ext cx="816" cy="274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800"/>
                  <a:t>SA</a:t>
                </a:r>
              </a:p>
              <a:p>
                <a:pPr algn="l">
                  <a:spcBef>
                    <a:spcPct val="50000"/>
                  </a:spcBef>
                </a:pPr>
                <a:r>
                  <a:rPr lang="en-US" sz="1800"/>
                  <a:t>STA</a:t>
                </a:r>
              </a:p>
              <a:p>
                <a:pPr algn="l">
                  <a:spcBef>
                    <a:spcPct val="50000"/>
                  </a:spcBef>
                </a:pPr>
                <a:r>
                  <a:rPr lang="en-US" sz="1800"/>
                  <a:t>SATA</a:t>
                </a:r>
              </a:p>
              <a:p>
                <a:pPr algn="l">
                  <a:spcBef>
                    <a:spcPct val="50000"/>
                  </a:spcBef>
                </a:pPr>
                <a:r>
                  <a:rPr lang="en-US" sz="1800"/>
                  <a:t>ABATA</a:t>
                </a:r>
              </a:p>
              <a:p>
                <a:pPr algn="l">
                  <a:spcBef>
                    <a:spcPct val="50000"/>
                  </a:spcBef>
                </a:pPr>
                <a:r>
                  <a:rPr lang="en-US" sz="1800"/>
                  <a:t>aBATA</a:t>
                </a:r>
                <a:br>
                  <a:rPr lang="en-US" sz="1800"/>
                </a:br>
                <a:r>
                  <a:rPr lang="en-US" sz="1800"/>
                  <a:t>abATA</a:t>
                </a:r>
              </a:p>
              <a:p>
                <a:pPr algn="l">
                  <a:spcBef>
                    <a:spcPct val="50000"/>
                  </a:spcBef>
                </a:pPr>
                <a:r>
                  <a:rPr lang="en-US" sz="1800"/>
                  <a:t>abaTA</a:t>
                </a:r>
              </a:p>
              <a:p>
                <a:pPr algn="l">
                  <a:spcBef>
                    <a:spcPct val="50000"/>
                  </a:spcBef>
                </a:pPr>
                <a:r>
                  <a:rPr lang="en-US" sz="1800"/>
                  <a:t>abaABA</a:t>
                </a:r>
              </a:p>
              <a:p>
                <a:pPr algn="l">
                  <a:spcBef>
                    <a:spcPct val="50000"/>
                  </a:spcBef>
                </a:pPr>
                <a:r>
                  <a:rPr lang="en-US" sz="1800"/>
                  <a:t>abaaBA</a:t>
                </a:r>
              </a:p>
              <a:p>
                <a:pPr algn="l">
                  <a:spcBef>
                    <a:spcPct val="50000"/>
                  </a:spcBef>
                </a:pPr>
                <a:r>
                  <a:rPr lang="en-US" sz="1800"/>
                  <a:t>abaabA</a:t>
                </a:r>
              </a:p>
              <a:p>
                <a:pPr algn="l">
                  <a:spcBef>
                    <a:spcPct val="50000"/>
                  </a:spcBef>
                </a:pPr>
                <a:r>
                  <a:rPr lang="en-US" sz="1800"/>
                  <a:t>abaaba</a:t>
                </a:r>
              </a:p>
            </p:txBody>
          </p:sp>
          <p:sp>
            <p:nvSpPr>
              <p:cNvPr id="117781" name="AutoShape 39"/>
              <p:cNvSpPr>
                <a:spLocks noChangeArrowheads="1"/>
              </p:cNvSpPr>
              <p:nvPr/>
            </p:nvSpPr>
            <p:spPr bwMode="auto">
              <a:xfrm>
                <a:off x="2426" y="1426"/>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82" name="AutoShape 40"/>
              <p:cNvSpPr>
                <a:spLocks noChangeArrowheads="1"/>
              </p:cNvSpPr>
              <p:nvPr/>
            </p:nvSpPr>
            <p:spPr bwMode="auto">
              <a:xfrm>
                <a:off x="2426" y="1698"/>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83" name="AutoShape 41"/>
              <p:cNvSpPr>
                <a:spLocks noChangeArrowheads="1"/>
              </p:cNvSpPr>
              <p:nvPr/>
            </p:nvSpPr>
            <p:spPr bwMode="auto">
              <a:xfrm>
                <a:off x="2426" y="1949"/>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84" name="AutoShape 42"/>
              <p:cNvSpPr>
                <a:spLocks noChangeArrowheads="1"/>
              </p:cNvSpPr>
              <p:nvPr/>
            </p:nvSpPr>
            <p:spPr bwMode="auto">
              <a:xfrm>
                <a:off x="2426" y="2221"/>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85" name="AutoShape 43"/>
              <p:cNvSpPr>
                <a:spLocks noChangeArrowheads="1"/>
              </p:cNvSpPr>
              <p:nvPr/>
            </p:nvSpPr>
            <p:spPr bwMode="auto">
              <a:xfrm>
                <a:off x="2426" y="2403"/>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86" name="AutoShape 44"/>
              <p:cNvSpPr>
                <a:spLocks noChangeArrowheads="1"/>
              </p:cNvSpPr>
              <p:nvPr/>
            </p:nvSpPr>
            <p:spPr bwMode="auto">
              <a:xfrm>
                <a:off x="2426" y="2651"/>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87" name="AutoShape 45"/>
              <p:cNvSpPr>
                <a:spLocks noChangeArrowheads="1"/>
              </p:cNvSpPr>
              <p:nvPr/>
            </p:nvSpPr>
            <p:spPr bwMode="auto">
              <a:xfrm>
                <a:off x="2426" y="2909"/>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88" name="AutoShape 46"/>
              <p:cNvSpPr>
                <a:spLocks noChangeArrowheads="1"/>
              </p:cNvSpPr>
              <p:nvPr/>
            </p:nvSpPr>
            <p:spPr bwMode="auto">
              <a:xfrm>
                <a:off x="2426" y="3174"/>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89" name="AutoShape 47"/>
              <p:cNvSpPr>
                <a:spLocks noChangeArrowheads="1"/>
              </p:cNvSpPr>
              <p:nvPr/>
            </p:nvSpPr>
            <p:spPr bwMode="auto">
              <a:xfrm>
                <a:off x="2426" y="3430"/>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90" name="AutoShape 48"/>
              <p:cNvSpPr>
                <a:spLocks noChangeArrowheads="1"/>
              </p:cNvSpPr>
              <p:nvPr/>
            </p:nvSpPr>
            <p:spPr bwMode="auto">
              <a:xfrm>
                <a:off x="2426" y="3702"/>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grpSp>
        <p:grpSp>
          <p:nvGrpSpPr>
            <p:cNvPr id="117769" name="Group 57"/>
            <p:cNvGrpSpPr>
              <a:grpSpLocks/>
            </p:cNvGrpSpPr>
            <p:nvPr/>
          </p:nvGrpSpPr>
          <p:grpSpPr bwMode="auto">
            <a:xfrm>
              <a:off x="4014" y="1083"/>
              <a:ext cx="1181" cy="1531"/>
              <a:chOff x="4057" y="1071"/>
              <a:chExt cx="1181" cy="1531"/>
            </a:xfrm>
          </p:grpSpPr>
          <p:sp>
            <p:nvSpPr>
              <p:cNvPr id="117770" name="Text Box 37"/>
              <p:cNvSpPr txBox="1">
                <a:spLocks noChangeArrowheads="1"/>
              </p:cNvSpPr>
              <p:nvPr/>
            </p:nvSpPr>
            <p:spPr bwMode="auto">
              <a:xfrm>
                <a:off x="4057" y="1079"/>
                <a:ext cx="363"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S'</a:t>
                </a:r>
              </a:p>
            </p:txBody>
          </p:sp>
          <p:sp>
            <p:nvSpPr>
              <p:cNvPr id="117771" name="AutoShape 49"/>
              <p:cNvSpPr>
                <a:spLocks noChangeArrowheads="1"/>
              </p:cNvSpPr>
              <p:nvPr/>
            </p:nvSpPr>
            <p:spPr bwMode="auto">
              <a:xfrm>
                <a:off x="4385" y="1170"/>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72" name="Text Box 51"/>
              <p:cNvSpPr txBox="1">
                <a:spLocks noChangeArrowheads="1"/>
              </p:cNvSpPr>
              <p:nvPr/>
            </p:nvSpPr>
            <p:spPr bwMode="auto">
              <a:xfrm>
                <a:off x="4558" y="1071"/>
                <a:ext cx="680" cy="1531"/>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800"/>
                  <a:t>aBZA</a:t>
                </a:r>
              </a:p>
              <a:p>
                <a:pPr algn="l">
                  <a:spcBef>
                    <a:spcPct val="50000"/>
                  </a:spcBef>
                </a:pPr>
                <a:r>
                  <a:rPr lang="en-US" sz="1800"/>
                  <a:t>abZA</a:t>
                </a:r>
              </a:p>
              <a:p>
                <a:pPr algn="l">
                  <a:spcBef>
                    <a:spcPct val="50000"/>
                  </a:spcBef>
                </a:pPr>
                <a:r>
                  <a:rPr lang="en-US" sz="1800"/>
                  <a:t>abaZA</a:t>
                </a:r>
              </a:p>
              <a:p>
                <a:pPr algn="l">
                  <a:spcBef>
                    <a:spcPct val="50000"/>
                  </a:spcBef>
                </a:pPr>
                <a:r>
                  <a:rPr lang="en-US" sz="1800"/>
                  <a:t>abaaBA</a:t>
                </a:r>
              </a:p>
              <a:p>
                <a:pPr algn="l">
                  <a:spcBef>
                    <a:spcPct val="50000"/>
                  </a:spcBef>
                </a:pPr>
                <a:r>
                  <a:rPr lang="en-US" sz="1800"/>
                  <a:t>abaabA</a:t>
                </a:r>
              </a:p>
              <a:p>
                <a:pPr algn="l">
                  <a:spcBef>
                    <a:spcPct val="50000"/>
                  </a:spcBef>
                </a:pPr>
                <a:r>
                  <a:rPr lang="en-US" sz="1800"/>
                  <a:t>abaaba</a:t>
                </a:r>
              </a:p>
            </p:txBody>
          </p:sp>
          <p:sp>
            <p:nvSpPr>
              <p:cNvPr id="117773" name="AutoShape 52"/>
              <p:cNvSpPr>
                <a:spLocks noChangeArrowheads="1"/>
              </p:cNvSpPr>
              <p:nvPr/>
            </p:nvSpPr>
            <p:spPr bwMode="auto">
              <a:xfrm>
                <a:off x="4377" y="1434"/>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74" name="AutoShape 53"/>
              <p:cNvSpPr>
                <a:spLocks noChangeArrowheads="1"/>
              </p:cNvSpPr>
              <p:nvPr/>
            </p:nvSpPr>
            <p:spPr bwMode="auto">
              <a:xfrm>
                <a:off x="4377" y="1685"/>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75" name="AutoShape 54"/>
              <p:cNvSpPr>
                <a:spLocks noChangeArrowheads="1"/>
              </p:cNvSpPr>
              <p:nvPr/>
            </p:nvSpPr>
            <p:spPr bwMode="auto">
              <a:xfrm>
                <a:off x="4377" y="1949"/>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76" name="AutoShape 55"/>
              <p:cNvSpPr>
                <a:spLocks noChangeArrowheads="1"/>
              </p:cNvSpPr>
              <p:nvPr/>
            </p:nvSpPr>
            <p:spPr bwMode="auto">
              <a:xfrm>
                <a:off x="4377" y="2205"/>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sp>
            <p:nvSpPr>
              <p:cNvPr id="117777" name="AutoShape 56"/>
              <p:cNvSpPr>
                <a:spLocks noChangeArrowheads="1"/>
              </p:cNvSpPr>
              <p:nvPr/>
            </p:nvSpPr>
            <p:spPr bwMode="auto">
              <a:xfrm>
                <a:off x="4377" y="2461"/>
                <a:ext cx="227" cy="91"/>
              </a:xfrm>
              <a:prstGeom prst="notchedRightArrow">
                <a:avLst>
                  <a:gd name="adj1" fmla="val 50000"/>
                  <a:gd name="adj2" fmla="val 62363"/>
                </a:avLst>
              </a:prstGeom>
              <a:noFill/>
              <a:ln w="19050" algn="ctr">
                <a:solidFill>
                  <a:schemeClr val="tx1"/>
                </a:solidFill>
                <a:miter lim="800000"/>
                <a:headEnd/>
                <a:tailEnd/>
              </a:ln>
            </p:spPr>
            <p:txBody>
              <a:bodyPr wrap="none" lIns="90000" tIns="46800" rIns="90000" bIns="46800" anchor="ctr"/>
              <a:lstStyle/>
              <a:p>
                <a:endParaRPr lang="fa-IR"/>
              </a:p>
            </p:txBody>
          </p:sp>
        </p:grpSp>
      </p:grpSp>
    </p:spTree>
  </p:cSld>
  <p:clrMapOvr>
    <a:masterClrMapping/>
  </p:clrMapOvr>
  <p:transition spd="med">
    <p:wheel/>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ChangeArrowheads="1"/>
          </p:cNvSpPr>
          <p:nvPr/>
        </p:nvSpPr>
        <p:spPr bwMode="auto">
          <a:xfrm>
            <a:off x="2339975" y="188913"/>
            <a:ext cx="6335713" cy="792162"/>
          </a:xfrm>
          <a:prstGeom prst="rect">
            <a:avLst/>
          </a:prstGeom>
          <a:noFill/>
          <a:ln w="9525">
            <a:noFill/>
            <a:miter lim="800000"/>
            <a:headEnd/>
            <a:tailEnd/>
          </a:ln>
          <a:effectLst/>
        </p:spPr>
        <p:txBody>
          <a:bodyPr anchor="ctr"/>
          <a:lstStyle/>
          <a:p>
            <a:pPr algn="ctr">
              <a:defRPr/>
            </a:pPr>
            <a:r>
              <a:rPr lang="fa-IR" sz="3600">
                <a:solidFill>
                  <a:schemeClr val="tx2"/>
                </a:solidFill>
                <a:effectLst>
                  <a:outerShdw blurRad="38100" dist="38100" dir="2700000" algn="tl">
                    <a:srgbClr val="C0C0C0"/>
                  </a:outerShdw>
                </a:effectLst>
                <a:latin typeface="Times New Roman" pitchFamily="18" charset="0"/>
              </a:rPr>
              <a:t>فصل ششم: آتاماتای متناهی</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400387"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آتاماتای قطعی</a:t>
            </a:r>
          </a:p>
          <a:p>
            <a:pPr lvl="1">
              <a:spcBef>
                <a:spcPct val="20000"/>
              </a:spcBef>
              <a:buClr>
                <a:schemeClr val="accent1"/>
              </a:buClr>
              <a:buSzPct val="75000"/>
              <a:buFont typeface="Wingdings" pitchFamily="2" charset="2"/>
              <a:buChar char="n"/>
            </a:pPr>
            <a:r>
              <a:rPr lang="fa-IR"/>
              <a:t> دیاگرام حالت</a:t>
            </a:r>
          </a:p>
          <a:p>
            <a:pPr lvl="1">
              <a:spcBef>
                <a:spcPct val="20000"/>
              </a:spcBef>
              <a:buClr>
                <a:schemeClr val="accent1"/>
              </a:buClr>
              <a:buSzPct val="75000"/>
              <a:buFont typeface="Wingdings" pitchFamily="2" charset="2"/>
              <a:buChar char="n"/>
            </a:pPr>
            <a:r>
              <a:rPr lang="fa-IR"/>
              <a:t>آتاماتای غیر قطعی</a:t>
            </a:r>
          </a:p>
          <a:p>
            <a:pPr lvl="1">
              <a:spcBef>
                <a:spcPct val="20000"/>
              </a:spcBef>
              <a:buClr>
                <a:schemeClr val="accent1"/>
              </a:buClr>
              <a:buSzPct val="75000"/>
              <a:buFont typeface="Wingdings" pitchFamily="2" charset="2"/>
              <a:buNone/>
            </a:pP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00386"/>
                                        </p:tgtEl>
                                        <p:attrNameLst>
                                          <p:attrName>style.visibility</p:attrName>
                                        </p:attrNameLst>
                                      </p:cBhvr>
                                      <p:to>
                                        <p:strVal val="visible"/>
                                      </p:to>
                                    </p:set>
                                    <p:animEffect transition="in" filter="blinds(horizontal)">
                                      <p:cBhvr>
                                        <p:cTn id="7" dur="500"/>
                                        <p:tgtEl>
                                          <p:spTgt spid="400386"/>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400387"/>
                                        </p:tgtEl>
                                        <p:attrNameLst>
                                          <p:attrName>style.visibility</p:attrName>
                                        </p:attrNameLst>
                                      </p:cBhvr>
                                      <p:to>
                                        <p:strVal val="visible"/>
                                      </p:to>
                                    </p:set>
                                    <p:animEffect transition="in" filter="wheel(4)">
                                      <p:cBhvr>
                                        <p:cTn id="11" dur="2000"/>
                                        <p:tgtEl>
                                          <p:spTgt spid="400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386" grpId="0"/>
      <p:bldP spid="400387"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9" name="Rectangle 7"/>
          <p:cNvSpPr>
            <a:spLocks noChangeArrowheads="1"/>
          </p:cNvSpPr>
          <p:nvPr/>
        </p:nvSpPr>
        <p:spPr bwMode="auto">
          <a:xfrm>
            <a:off x="755650" y="333375"/>
            <a:ext cx="7897813" cy="579438"/>
          </a:xfrm>
          <a:prstGeom prst="rect">
            <a:avLst/>
          </a:prstGeom>
          <a:noFill/>
          <a:ln w="9525">
            <a:noFill/>
            <a:miter lim="800000"/>
            <a:headEnd/>
            <a:tailEnd/>
          </a:ln>
          <a:effectLst/>
        </p:spPr>
        <p:txBody>
          <a:bodyPr>
            <a:spAutoFit/>
          </a:bodyPr>
          <a:lstStyle/>
          <a:p>
            <a:pPr>
              <a:defRPr/>
            </a:pPr>
            <a:r>
              <a:rPr lang="fa-IR" sz="3200">
                <a:solidFill>
                  <a:schemeClr val="tx2"/>
                </a:solidFill>
                <a:effectLst>
                  <a:outerShdw blurRad="38100" dist="38100" dir="2700000" algn="tl">
                    <a:srgbClr val="C0C0C0"/>
                  </a:outerShdw>
                </a:effectLst>
                <a:latin typeface="Arial" pitchFamily="34" charset="0"/>
              </a:rPr>
              <a:t>فصل ششم : آتاماتای متناهی</a:t>
            </a:r>
            <a:endParaRPr lang="en-US" sz="3200">
              <a:solidFill>
                <a:schemeClr val="tx2"/>
              </a:solidFill>
              <a:effectLst>
                <a:outerShdw blurRad="38100" dist="38100" dir="2700000" algn="tl">
                  <a:srgbClr val="C0C0C0"/>
                </a:outerShdw>
              </a:effectLst>
              <a:latin typeface="Arial" pitchFamily="34" charset="0"/>
            </a:endParaRPr>
          </a:p>
        </p:txBody>
      </p:sp>
      <p:sp>
        <p:nvSpPr>
          <p:cNvPr id="119811" name="Text Box 14"/>
          <p:cNvSpPr txBox="1">
            <a:spLocks noChangeArrowheads="1"/>
          </p:cNvSpPr>
          <p:nvPr/>
        </p:nvSpPr>
        <p:spPr bwMode="auto">
          <a:xfrm>
            <a:off x="468313" y="2051050"/>
            <a:ext cx="8207375"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به یک روال موثر برای تعیین اینکه آیا یک رشته ورودی متعلق به یک زبان است یا خیر </a:t>
            </a:r>
            <a:r>
              <a:rPr lang="fa-IR">
                <a:solidFill>
                  <a:schemeClr val="folHlink"/>
                </a:solidFill>
              </a:rPr>
              <a:t>یک پذیرنده زبان</a:t>
            </a:r>
            <a:r>
              <a:rPr lang="fa-IR"/>
              <a:t> گفته می شود.</a:t>
            </a:r>
            <a:endParaRPr lang="en-US"/>
          </a:p>
        </p:txBody>
      </p:sp>
      <p:sp>
        <p:nvSpPr>
          <p:cNvPr id="119812" name="Text Box 15"/>
          <p:cNvSpPr txBox="1">
            <a:spLocks noChangeArrowheads="1"/>
          </p:cNvSpPr>
          <p:nvPr/>
        </p:nvSpPr>
        <p:spPr bwMode="auto">
          <a:xfrm>
            <a:off x="1116013" y="3644900"/>
            <a:ext cx="7056437" cy="946150"/>
          </a:xfrm>
          <a:prstGeom prst="rect">
            <a:avLst/>
          </a:prstGeom>
          <a:solidFill>
            <a:schemeClr val="accent1"/>
          </a:solidFill>
          <a:ln w="22225" algn="ctr">
            <a:noFill/>
            <a:miter lim="800000"/>
            <a:headEnd/>
            <a:tailEnd/>
          </a:ln>
        </p:spPr>
        <p:txBody>
          <a:bodyPr lIns="90000" tIns="46800" rIns="90000" bIns="46800">
            <a:spAutoFit/>
          </a:bodyPr>
          <a:lstStyle/>
          <a:p>
            <a:pPr>
              <a:spcBef>
                <a:spcPct val="50000"/>
              </a:spcBef>
            </a:pPr>
            <a:r>
              <a:rPr lang="fa-IR"/>
              <a:t>ویژگی عمومی همه ماشینها پردازش ورودی و تولید خروجی است.</a:t>
            </a:r>
            <a:endParaRPr lang="en-US"/>
          </a:p>
        </p:txBody>
      </p:sp>
    </p:spTree>
  </p:cSld>
  <p:clrMapOvr>
    <a:masterClrMapping/>
  </p:clrMapOvr>
  <p:transition spd="med">
    <p:wheel/>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ext Box 9"/>
          <p:cNvSpPr txBox="1">
            <a:spLocks noChangeArrowheads="1"/>
          </p:cNvSpPr>
          <p:nvPr/>
        </p:nvSpPr>
        <p:spPr bwMode="auto">
          <a:xfrm>
            <a:off x="1065213" y="282575"/>
            <a:ext cx="7848600" cy="57943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sz="3200"/>
              <a:t>6-2 آتاماتای متناهی قطعی</a:t>
            </a:r>
            <a:r>
              <a:rPr lang="en-US" sz="2400"/>
              <a:t>(Finite-State Machine)</a:t>
            </a:r>
          </a:p>
        </p:txBody>
      </p:sp>
      <p:sp>
        <p:nvSpPr>
          <p:cNvPr id="120835" name="Text Box 10"/>
          <p:cNvSpPr txBox="1">
            <a:spLocks noChangeArrowheads="1"/>
          </p:cNvSpPr>
          <p:nvPr/>
        </p:nvSpPr>
        <p:spPr bwMode="auto">
          <a:xfrm>
            <a:off x="395288" y="1844675"/>
            <a:ext cx="8280400" cy="2654300"/>
          </a:xfrm>
          <a:prstGeom prst="rect">
            <a:avLst/>
          </a:prstGeom>
          <a:solidFill>
            <a:schemeClr val="folHlink"/>
          </a:solidFill>
          <a:ln w="22225" algn="ctr">
            <a:noFill/>
            <a:miter lim="800000"/>
            <a:headEnd/>
            <a:tailEnd/>
          </a:ln>
        </p:spPr>
        <p:txBody>
          <a:bodyPr lIns="90000" tIns="46800" rIns="90000" bIns="46800">
            <a:spAutoFit/>
          </a:bodyPr>
          <a:lstStyle/>
          <a:p>
            <a:pPr algn="just">
              <a:spcBef>
                <a:spcPct val="50000"/>
              </a:spcBef>
            </a:pPr>
            <a:r>
              <a:rPr lang="fa-IR">
                <a:solidFill>
                  <a:schemeClr val="bg1"/>
                </a:solidFill>
              </a:rPr>
              <a:t>یک آتاماتای متناهی قطعی </a:t>
            </a:r>
            <a:r>
              <a:rPr lang="en-US">
                <a:solidFill>
                  <a:schemeClr val="bg1"/>
                </a:solidFill>
              </a:rPr>
              <a:t>(DFA)</a:t>
            </a:r>
            <a:r>
              <a:rPr lang="fa-IR"/>
              <a:t> به صورت پنج تایی </a:t>
            </a:r>
            <a:r>
              <a:rPr lang="en-US"/>
              <a:t>M=(Q,</a:t>
            </a:r>
            <a:r>
              <a:rPr lang="en-US">
                <a:cs typeface="Arial" charset="0"/>
              </a:rPr>
              <a:t>∑</a:t>
            </a:r>
            <a:r>
              <a:rPr lang="en-US"/>
              <a:t>,</a:t>
            </a:r>
            <a:r>
              <a:rPr lang="en-US">
                <a:cs typeface="Arial" charset="0"/>
              </a:rPr>
              <a:t>∂</a:t>
            </a:r>
            <a:r>
              <a:rPr lang="en-US"/>
              <a:t>,q</a:t>
            </a:r>
            <a:r>
              <a:rPr lang="en-US" sz="1200"/>
              <a:t>0</a:t>
            </a:r>
            <a:r>
              <a:rPr lang="en-US"/>
              <a:t>,F)</a:t>
            </a:r>
            <a:r>
              <a:rPr lang="fa-IR"/>
              <a:t> بیان می شود که در آن </a:t>
            </a:r>
            <a:r>
              <a:rPr lang="en-US"/>
              <a:t>Q</a:t>
            </a:r>
            <a:r>
              <a:rPr lang="fa-IR"/>
              <a:t> یک مجموعه متناهی از حالات،</a:t>
            </a:r>
            <a:r>
              <a:rPr lang="en-US">
                <a:cs typeface="Arial" charset="0"/>
              </a:rPr>
              <a:t>∑</a:t>
            </a:r>
            <a:r>
              <a:rPr lang="fa-IR"/>
              <a:t> یک مجموعه متناهی موسوم به الفبا،</a:t>
            </a:r>
            <a:r>
              <a:rPr lang="en-US"/>
              <a:t>q</a:t>
            </a:r>
            <a:r>
              <a:rPr lang="en-US" sz="1200"/>
              <a:t>0</a:t>
            </a:r>
            <a:r>
              <a:rPr lang="ru-RU">
                <a:cs typeface="Arial" charset="0"/>
              </a:rPr>
              <a:t>є</a:t>
            </a:r>
            <a:r>
              <a:rPr lang="en-US"/>
              <a:t>Q</a:t>
            </a:r>
            <a:r>
              <a:rPr lang="fa-IR"/>
              <a:t> مبین حالت ابتدایی،</a:t>
            </a:r>
            <a:r>
              <a:rPr lang="en-US"/>
              <a:t>F</a:t>
            </a:r>
            <a:r>
              <a:rPr lang="fa-IR"/>
              <a:t> زیرمجموعه ای از </a:t>
            </a:r>
            <a:r>
              <a:rPr lang="en-US"/>
              <a:t>Q</a:t>
            </a:r>
            <a:r>
              <a:rPr lang="fa-IR"/>
              <a:t> شامل حالات نهایی یا حالات پذیرش، و</a:t>
            </a:r>
            <a:r>
              <a:rPr lang="en-US">
                <a:cs typeface="Arial" charset="0"/>
              </a:rPr>
              <a:t>∂</a:t>
            </a:r>
            <a:r>
              <a:rPr lang="fa-IR"/>
              <a:t> یک تابع جامع از </a:t>
            </a:r>
            <a:r>
              <a:rPr lang="en-US"/>
              <a:t>Q×</a:t>
            </a:r>
            <a:r>
              <a:rPr lang="en-US">
                <a:cs typeface="Arial" charset="0"/>
              </a:rPr>
              <a:t>∑</a:t>
            </a:r>
            <a:r>
              <a:rPr lang="fa-IR"/>
              <a:t> به </a:t>
            </a:r>
            <a:r>
              <a:rPr lang="en-US"/>
              <a:t>Q</a:t>
            </a:r>
            <a:r>
              <a:rPr lang="fa-IR"/>
              <a:t> که به تابع گذر موسوم است می باشد. </a:t>
            </a:r>
            <a:endParaRPr lang="en-US"/>
          </a:p>
        </p:txBody>
      </p:sp>
    </p:spTree>
  </p:cSld>
  <p:clrMapOvr>
    <a:masterClrMapping/>
  </p:clrMapOvr>
  <p:transition spd="med">
    <p:wheel/>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ext Box 10"/>
          <p:cNvSpPr txBox="1">
            <a:spLocks noChangeArrowheads="1"/>
          </p:cNvSpPr>
          <p:nvPr/>
        </p:nvSpPr>
        <p:spPr bwMode="auto">
          <a:xfrm>
            <a:off x="1065213" y="282575"/>
            <a:ext cx="7848600"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6-2 آتاماتای متناهی قطعی</a:t>
            </a:r>
            <a:r>
              <a:rPr lang="en-US" sz="2400"/>
              <a:t>(Finite-State Machine)</a:t>
            </a:r>
          </a:p>
        </p:txBody>
      </p:sp>
      <p:sp>
        <p:nvSpPr>
          <p:cNvPr id="121859" name="Text Box 11"/>
          <p:cNvSpPr txBox="1">
            <a:spLocks noChangeArrowheads="1"/>
          </p:cNvSpPr>
          <p:nvPr/>
        </p:nvSpPr>
        <p:spPr bwMode="auto">
          <a:xfrm>
            <a:off x="1044575" y="1268413"/>
            <a:ext cx="6840538" cy="519112"/>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حالات یک </a:t>
            </a:r>
            <a:r>
              <a:rPr lang="en-US"/>
              <a:t>DFA</a:t>
            </a:r>
            <a:r>
              <a:rPr lang="fa-IR"/>
              <a:t> بیانگر وضعیت داخلی ماشین هستند.</a:t>
            </a:r>
            <a:endParaRPr lang="en-US"/>
          </a:p>
        </p:txBody>
      </p:sp>
      <p:sp>
        <p:nvSpPr>
          <p:cNvPr id="121860" name="Text Box 12"/>
          <p:cNvSpPr txBox="1">
            <a:spLocks noChangeArrowheads="1"/>
          </p:cNvSpPr>
          <p:nvPr/>
        </p:nvSpPr>
        <p:spPr bwMode="auto">
          <a:xfrm>
            <a:off x="1763713" y="2133600"/>
            <a:ext cx="5329237" cy="519113"/>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ورودی، یک دنباله متناهی از الفبای </a:t>
            </a:r>
            <a:r>
              <a:rPr lang="en-US">
                <a:cs typeface="Arial" charset="0"/>
              </a:rPr>
              <a:t>∑</a:t>
            </a:r>
            <a:r>
              <a:rPr lang="fa-IR"/>
              <a:t> است.</a:t>
            </a:r>
            <a:endParaRPr lang="en-US"/>
          </a:p>
        </p:txBody>
      </p:sp>
      <p:sp>
        <p:nvSpPr>
          <p:cNvPr id="121861" name="Text Box 13"/>
          <p:cNvSpPr txBox="1">
            <a:spLocks noChangeArrowheads="1"/>
          </p:cNvSpPr>
          <p:nvPr/>
        </p:nvSpPr>
        <p:spPr bwMode="auto">
          <a:xfrm>
            <a:off x="900113" y="2924175"/>
            <a:ext cx="7561262"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یک محاسبه آتاماتا شامل اجرای مجموعه ای از دستورالعملها است. اجرای یک دستورالعمل حالت ماشین را تغییر می دهد.</a:t>
            </a:r>
            <a:endParaRPr lang="en-US"/>
          </a:p>
        </p:txBody>
      </p:sp>
      <p:sp>
        <p:nvSpPr>
          <p:cNvPr id="121862" name="Text Box 14"/>
          <p:cNvSpPr txBox="1">
            <a:spLocks noChangeArrowheads="1"/>
          </p:cNvSpPr>
          <p:nvPr/>
        </p:nvSpPr>
        <p:spPr bwMode="auto">
          <a:xfrm>
            <a:off x="1042988" y="4283075"/>
            <a:ext cx="6985000"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هدف از محاسبه یک آتاماتا تعیین قابلیت پذیرش یک رشته ورودی است.</a:t>
            </a:r>
            <a:endParaRPr lang="en-US"/>
          </a:p>
        </p:txBody>
      </p:sp>
    </p:spTree>
  </p:cSld>
  <p:clrMapOvr>
    <a:masterClrMapping/>
  </p:clrMapOvr>
  <p:transition spd="med">
    <p:wheel/>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19"/>
          <p:cNvSpPr txBox="1">
            <a:spLocks noChangeArrowheads="1"/>
          </p:cNvSpPr>
          <p:nvPr/>
        </p:nvSpPr>
        <p:spPr bwMode="auto">
          <a:xfrm>
            <a:off x="1065213" y="282575"/>
            <a:ext cx="7848600"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6-2 آتاماتای متناهی قطعی</a:t>
            </a:r>
            <a:r>
              <a:rPr lang="en-US" sz="2400"/>
              <a:t>(Finite-State Machine)</a:t>
            </a:r>
          </a:p>
        </p:txBody>
      </p:sp>
      <p:sp>
        <p:nvSpPr>
          <p:cNvPr id="122883" name="Text Box 20"/>
          <p:cNvSpPr txBox="1">
            <a:spLocks noChangeArrowheads="1"/>
          </p:cNvSpPr>
          <p:nvPr/>
        </p:nvSpPr>
        <p:spPr bwMode="auto">
          <a:xfrm>
            <a:off x="611188" y="2343150"/>
            <a:ext cx="8064500" cy="1373188"/>
          </a:xfrm>
          <a:prstGeom prst="rect">
            <a:avLst/>
          </a:prstGeom>
          <a:solidFill>
            <a:schemeClr val="accent1"/>
          </a:solidFill>
          <a:ln w="22225" algn="ctr">
            <a:noFill/>
            <a:miter lim="800000"/>
            <a:headEnd/>
            <a:tailEnd/>
          </a:ln>
        </p:spPr>
        <p:txBody>
          <a:bodyPr lIns="90000" tIns="46800" rIns="90000" bIns="46800">
            <a:spAutoFit/>
          </a:bodyPr>
          <a:lstStyle/>
          <a:p>
            <a:pPr>
              <a:spcBef>
                <a:spcPct val="50000"/>
              </a:spcBef>
            </a:pPr>
            <a:r>
              <a:rPr lang="fa-IR"/>
              <a:t>فرض کنید که </a:t>
            </a:r>
            <a:r>
              <a:rPr lang="en-US"/>
              <a:t>M=(Q,</a:t>
            </a:r>
            <a:r>
              <a:rPr lang="en-US">
                <a:cs typeface="Arial" charset="0"/>
              </a:rPr>
              <a:t>∑</a:t>
            </a:r>
            <a:r>
              <a:rPr lang="en-US"/>
              <a:t>,</a:t>
            </a:r>
            <a:r>
              <a:rPr lang="en-US">
                <a:cs typeface="Arial" charset="0"/>
              </a:rPr>
              <a:t>∂</a:t>
            </a:r>
            <a:r>
              <a:rPr lang="en-US"/>
              <a:t>,q</a:t>
            </a:r>
            <a:r>
              <a:rPr lang="en-US" sz="1200"/>
              <a:t>0</a:t>
            </a:r>
            <a:r>
              <a:rPr lang="en-US"/>
              <a:t>,F)</a:t>
            </a:r>
            <a:r>
              <a:rPr lang="fa-IR"/>
              <a:t> یک </a:t>
            </a:r>
            <a:r>
              <a:rPr lang="en-US"/>
              <a:t>DFA</a:t>
            </a:r>
            <a:r>
              <a:rPr lang="fa-IR"/>
              <a:t> باشد. زبان </a:t>
            </a:r>
            <a:r>
              <a:rPr lang="en-US"/>
              <a:t>M</a:t>
            </a:r>
            <a:r>
              <a:rPr lang="fa-IR"/>
              <a:t>، که با </a:t>
            </a:r>
            <a:r>
              <a:rPr lang="en-US"/>
              <a:t>L(M)</a:t>
            </a:r>
            <a:r>
              <a:rPr lang="fa-IR"/>
              <a:t> نشان داده می شود، مجموعه ای از رشته ها در *</a:t>
            </a:r>
            <a:r>
              <a:rPr lang="en-US">
                <a:cs typeface="Arial" charset="0"/>
              </a:rPr>
              <a:t>∑</a:t>
            </a:r>
            <a:r>
              <a:rPr lang="fa-IR"/>
              <a:t> است که توسط </a:t>
            </a:r>
            <a:r>
              <a:rPr lang="en-US"/>
              <a:t>M</a:t>
            </a:r>
            <a:r>
              <a:rPr lang="fa-IR"/>
              <a:t> پذیرفته می شود. </a:t>
            </a:r>
            <a:endParaRPr lang="en-US"/>
          </a:p>
        </p:txBody>
      </p:sp>
    </p:spTree>
  </p:cSld>
  <p:clrMapOvr>
    <a:masterClrMapping/>
  </p:clrMapOvr>
  <p:transition spd="med">
    <p:wheel/>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14"/>
          <p:cNvSpPr txBox="1">
            <a:spLocks noChangeArrowheads="1"/>
          </p:cNvSpPr>
          <p:nvPr/>
        </p:nvSpPr>
        <p:spPr bwMode="auto">
          <a:xfrm>
            <a:off x="1527175" y="282575"/>
            <a:ext cx="7366000"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6-2 آتاماتای متناهی قطعی</a:t>
            </a:r>
            <a:r>
              <a:rPr lang="en-US" sz="2400"/>
              <a:t>(Finite-State Machine)</a:t>
            </a:r>
          </a:p>
        </p:txBody>
      </p:sp>
      <p:sp>
        <p:nvSpPr>
          <p:cNvPr id="123907" name="Text Box 15"/>
          <p:cNvSpPr txBox="1">
            <a:spLocks noChangeArrowheads="1"/>
          </p:cNvSpPr>
          <p:nvPr/>
        </p:nvSpPr>
        <p:spPr bwMode="auto">
          <a:xfrm>
            <a:off x="468313" y="1125538"/>
            <a:ext cx="8207375" cy="3938587"/>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p>
          <a:p>
            <a:pPr>
              <a:spcBef>
                <a:spcPct val="50000"/>
              </a:spcBef>
            </a:pPr>
            <a:r>
              <a:rPr lang="en-US"/>
              <a:t>DFA M</a:t>
            </a:r>
            <a:r>
              <a:rPr lang="fa-IR"/>
              <a:t> یک مجموعه از رشته هایی را روی </a:t>
            </a:r>
            <a:r>
              <a:rPr lang="en-US"/>
              <a:t>{a,b}</a:t>
            </a:r>
            <a:r>
              <a:rPr lang="fa-IR"/>
              <a:t> می پذیرد که شامل زیر رشته </a:t>
            </a:r>
            <a:r>
              <a:rPr lang="en-US"/>
              <a:t>bb</a:t>
            </a:r>
            <a:r>
              <a:rPr lang="fa-IR"/>
              <a:t> هستند؛ بدینصورت که </a:t>
            </a:r>
            <a:r>
              <a:rPr lang="en-US"/>
              <a:t>L(M)=(a</a:t>
            </a:r>
            <a:r>
              <a:rPr lang="el-GR">
                <a:cs typeface="Arial" charset="0"/>
              </a:rPr>
              <a:t>υ</a:t>
            </a:r>
            <a:r>
              <a:rPr lang="en-US"/>
              <a:t>b)*bb(a</a:t>
            </a:r>
            <a:r>
              <a:rPr lang="el-GR">
                <a:cs typeface="Arial" charset="0"/>
              </a:rPr>
              <a:t>υ</a:t>
            </a:r>
            <a:r>
              <a:rPr lang="en-US"/>
              <a:t>b)*</a:t>
            </a:r>
            <a:r>
              <a:rPr lang="fa-IR"/>
              <a:t> است.</a:t>
            </a:r>
          </a:p>
          <a:p>
            <a:pPr algn="ctr">
              <a:spcBef>
                <a:spcPct val="50000"/>
              </a:spcBef>
            </a:pPr>
            <a:r>
              <a:rPr lang="en-US"/>
              <a:t>M :  Q={q</a:t>
            </a:r>
            <a:r>
              <a:rPr lang="en-US" sz="1200"/>
              <a:t>0</a:t>
            </a:r>
            <a:r>
              <a:rPr lang="en-US"/>
              <a:t>,q</a:t>
            </a:r>
            <a:r>
              <a:rPr lang="en-US" sz="1400"/>
              <a:t>1</a:t>
            </a:r>
            <a:r>
              <a:rPr lang="en-US"/>
              <a:t>.q</a:t>
            </a:r>
            <a:r>
              <a:rPr lang="en-US" sz="1400"/>
              <a:t>2</a:t>
            </a:r>
            <a:r>
              <a:rPr lang="en-US"/>
              <a:t>}</a:t>
            </a:r>
          </a:p>
          <a:p>
            <a:pPr algn="ctr">
              <a:spcBef>
                <a:spcPct val="50000"/>
              </a:spcBef>
            </a:pPr>
            <a:r>
              <a:rPr lang="en-US">
                <a:cs typeface="Arial" charset="0"/>
              </a:rPr>
              <a:t>∑</a:t>
            </a:r>
            <a:r>
              <a:rPr lang="en-US"/>
              <a:t>= {a,b}</a:t>
            </a:r>
          </a:p>
          <a:p>
            <a:pPr algn="ctr">
              <a:spcBef>
                <a:spcPct val="50000"/>
              </a:spcBef>
            </a:pPr>
            <a:r>
              <a:rPr lang="en-US"/>
              <a:t>F={q</a:t>
            </a:r>
            <a:r>
              <a:rPr lang="en-US" sz="1400"/>
              <a:t>2</a:t>
            </a:r>
            <a:r>
              <a:rPr lang="en-US"/>
              <a:t>} </a:t>
            </a:r>
            <a:endParaRPr lang="fa-IR"/>
          </a:p>
        </p:txBody>
      </p:sp>
    </p:spTree>
  </p:cSld>
  <p:clrMapOvr>
    <a:masterClrMapping/>
  </p:clrMapOvr>
  <p:transition spd="med">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69" name="Rectangle 21"/>
          <p:cNvSpPr>
            <a:spLocks noGrp="1" noChangeArrowheads="1"/>
          </p:cNvSpPr>
          <p:nvPr>
            <p:ph type="title"/>
          </p:nvPr>
        </p:nvSpPr>
        <p:spPr/>
        <p:txBody>
          <a:bodyPr/>
          <a:lstStyle/>
          <a:p>
            <a:pPr eaLnBrk="1" hangingPunct="1">
              <a:defRPr/>
            </a:pPr>
            <a:r>
              <a:rPr lang="fa-IR" sz="3200" smtClean="0">
                <a:cs typeface="B Roya" pitchFamily="2" charset="-78"/>
              </a:rPr>
              <a:t>1-4 استقراء ریاضی</a:t>
            </a:r>
            <a:endParaRPr lang="en-US" sz="3200" smtClean="0">
              <a:cs typeface="B Roya" pitchFamily="2" charset="-78"/>
            </a:endParaRPr>
          </a:p>
        </p:txBody>
      </p:sp>
      <p:sp>
        <p:nvSpPr>
          <p:cNvPr id="78870" name="Text Box 22"/>
          <p:cNvSpPr txBox="1">
            <a:spLocks noChangeArrowheads="1"/>
          </p:cNvSpPr>
          <p:nvPr/>
        </p:nvSpPr>
        <p:spPr bwMode="auto">
          <a:xfrm>
            <a:off x="2124075" y="1268413"/>
            <a:ext cx="5184775" cy="519112"/>
          </a:xfrm>
          <a:prstGeom prst="rect">
            <a:avLst/>
          </a:prstGeom>
          <a:solidFill>
            <a:schemeClr val="bg1"/>
          </a:solidFill>
          <a:ln w="9525" algn="ctr">
            <a:noFill/>
            <a:miter lim="800000"/>
            <a:headEnd/>
            <a:tailEnd/>
          </a:ln>
        </p:spPr>
        <p:txBody>
          <a:bodyPr>
            <a:spAutoFit/>
          </a:bodyPr>
          <a:lstStyle/>
          <a:p>
            <a:pPr>
              <a:spcBef>
                <a:spcPct val="50000"/>
              </a:spcBef>
            </a:pPr>
            <a:r>
              <a:rPr lang="fa-IR"/>
              <a:t>مفاهیم مورد استفاده در استقراء ریاضی</a:t>
            </a:r>
            <a:endParaRPr lang="en-US"/>
          </a:p>
        </p:txBody>
      </p:sp>
      <p:sp>
        <p:nvSpPr>
          <p:cNvPr id="78871" name="Text Box 23"/>
          <p:cNvSpPr txBox="1">
            <a:spLocks noChangeArrowheads="1"/>
          </p:cNvSpPr>
          <p:nvPr/>
        </p:nvSpPr>
        <p:spPr bwMode="auto">
          <a:xfrm>
            <a:off x="395288" y="2276475"/>
            <a:ext cx="8280400" cy="3082925"/>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پایه استقراء</a:t>
            </a:r>
            <a:r>
              <a:rPr lang="fa-IR"/>
              <a:t>: عبارت به ازاء </a:t>
            </a:r>
            <a:r>
              <a:rPr lang="en-US"/>
              <a:t>n=1</a:t>
            </a:r>
            <a:r>
              <a:rPr lang="fa-IR"/>
              <a:t>(یا هر مقدار اولیه دیگر) درست است.</a:t>
            </a:r>
          </a:p>
          <a:p>
            <a:pPr>
              <a:spcBef>
                <a:spcPct val="50000"/>
              </a:spcBef>
            </a:pPr>
            <a:r>
              <a:rPr lang="fa-IR">
                <a:solidFill>
                  <a:schemeClr val="accent1"/>
                </a:solidFill>
              </a:rPr>
              <a:t>فرض استقراء</a:t>
            </a:r>
            <a:r>
              <a:rPr lang="fa-IR"/>
              <a:t>: عبارت برای هر عدد دلخواه </a:t>
            </a:r>
            <a:r>
              <a:rPr lang="en-US"/>
              <a:t>n</a:t>
            </a:r>
            <a:r>
              <a:rPr lang="en-US">
                <a:cs typeface="Arial" charset="0"/>
              </a:rPr>
              <a:t>≥</a:t>
            </a:r>
            <a:r>
              <a:rPr lang="en-US"/>
              <a:t>1</a:t>
            </a:r>
            <a:r>
              <a:rPr lang="fa-IR"/>
              <a:t>(یا هر مقدار اولیه دیگر) درست است.</a:t>
            </a:r>
          </a:p>
          <a:p>
            <a:pPr>
              <a:spcBef>
                <a:spcPct val="50000"/>
              </a:spcBef>
            </a:pPr>
            <a:r>
              <a:rPr lang="fa-IR">
                <a:solidFill>
                  <a:schemeClr val="accent1"/>
                </a:solidFill>
              </a:rPr>
              <a:t>گام استقراء</a:t>
            </a:r>
            <a:r>
              <a:rPr lang="fa-IR"/>
              <a:t>: اگر عبارت به ازاء </a:t>
            </a:r>
            <a:r>
              <a:rPr lang="en-US"/>
              <a:t>n</a:t>
            </a:r>
            <a:r>
              <a:rPr lang="fa-IR"/>
              <a:t> درست است، آنگاه به ازاء </a:t>
            </a:r>
            <a:r>
              <a:rPr lang="en-US">
                <a:latin typeface="Times New Roman" pitchFamily="18" charset="0"/>
                <a:cs typeface="Times New Roman" pitchFamily="18" charset="0"/>
              </a:rPr>
              <a:t>n+1</a:t>
            </a:r>
            <a:r>
              <a:rPr lang="en-US"/>
              <a:t> </a:t>
            </a:r>
            <a:r>
              <a:rPr lang="fa-IR"/>
              <a:t>نیز درست می باشد.  </a:t>
            </a:r>
            <a:endParaRPr lang="en-US"/>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8869"/>
                                        </p:tgtEl>
                                        <p:attrNameLst>
                                          <p:attrName>style.visibility</p:attrName>
                                        </p:attrNameLst>
                                      </p:cBhvr>
                                      <p:to>
                                        <p:strVal val="visible"/>
                                      </p:to>
                                    </p:set>
                                    <p:animEffect transition="in" filter="blinds(horizontal)">
                                      <p:cBhvr>
                                        <p:cTn id="7" dur="500"/>
                                        <p:tgtEl>
                                          <p:spTgt spid="78869"/>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78870"/>
                                        </p:tgtEl>
                                        <p:attrNameLst>
                                          <p:attrName>style.visibility</p:attrName>
                                        </p:attrNameLst>
                                      </p:cBhvr>
                                      <p:to>
                                        <p:strVal val="visible"/>
                                      </p:to>
                                    </p:set>
                                    <p:anim calcmode="lin" valueType="num">
                                      <p:cBhvr>
                                        <p:cTn id="11" dur="1000" fill="hold"/>
                                        <p:tgtEl>
                                          <p:spTgt spid="78870"/>
                                        </p:tgtEl>
                                        <p:attrNameLst>
                                          <p:attrName>ppt_w</p:attrName>
                                        </p:attrNameLst>
                                      </p:cBhvr>
                                      <p:tavLst>
                                        <p:tav tm="0">
                                          <p:val>
                                            <p:strVal val="#ppt_w*0.70"/>
                                          </p:val>
                                        </p:tav>
                                        <p:tav tm="100000">
                                          <p:val>
                                            <p:strVal val="#ppt_w"/>
                                          </p:val>
                                        </p:tav>
                                      </p:tavLst>
                                    </p:anim>
                                    <p:anim calcmode="lin" valueType="num">
                                      <p:cBhvr>
                                        <p:cTn id="12" dur="1000" fill="hold"/>
                                        <p:tgtEl>
                                          <p:spTgt spid="78870"/>
                                        </p:tgtEl>
                                        <p:attrNameLst>
                                          <p:attrName>ppt_h</p:attrName>
                                        </p:attrNameLst>
                                      </p:cBhvr>
                                      <p:tavLst>
                                        <p:tav tm="0">
                                          <p:val>
                                            <p:strVal val="#ppt_h"/>
                                          </p:val>
                                        </p:tav>
                                        <p:tav tm="100000">
                                          <p:val>
                                            <p:strVal val="#ppt_h"/>
                                          </p:val>
                                        </p:tav>
                                      </p:tavLst>
                                    </p:anim>
                                    <p:animEffect transition="in" filter="fade">
                                      <p:cBhvr>
                                        <p:cTn id="13" dur="1000"/>
                                        <p:tgtEl>
                                          <p:spTgt spid="78870"/>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78871">
                                            <p:txEl>
                                              <p:pRg st="0" end="0"/>
                                            </p:txEl>
                                          </p:spTgt>
                                        </p:tgtEl>
                                        <p:attrNameLst>
                                          <p:attrName>style.visibility</p:attrName>
                                        </p:attrNameLst>
                                      </p:cBhvr>
                                      <p:to>
                                        <p:strVal val="visible"/>
                                      </p:to>
                                    </p:set>
                                    <p:anim calcmode="lin" valueType="num">
                                      <p:cBhvr>
                                        <p:cTn id="17" dur="1000" fill="hold"/>
                                        <p:tgtEl>
                                          <p:spTgt spid="78871">
                                            <p:txEl>
                                              <p:pRg st="0" end="0"/>
                                            </p:txEl>
                                          </p:spTgt>
                                        </p:tgtEl>
                                        <p:attrNameLst>
                                          <p:attrName>ppt_w</p:attrName>
                                        </p:attrNameLst>
                                      </p:cBhvr>
                                      <p:tavLst>
                                        <p:tav tm="0">
                                          <p:val>
                                            <p:strVal val="#ppt_w*0.70"/>
                                          </p:val>
                                        </p:tav>
                                        <p:tav tm="100000">
                                          <p:val>
                                            <p:strVal val="#ppt_w"/>
                                          </p:val>
                                        </p:tav>
                                      </p:tavLst>
                                    </p:anim>
                                    <p:anim calcmode="lin" valueType="num">
                                      <p:cBhvr>
                                        <p:cTn id="18" dur="1000" fill="hold"/>
                                        <p:tgtEl>
                                          <p:spTgt spid="78871">
                                            <p:txEl>
                                              <p:pRg st="0" end="0"/>
                                            </p:txEl>
                                          </p:spTgt>
                                        </p:tgtEl>
                                        <p:attrNameLst>
                                          <p:attrName>ppt_h</p:attrName>
                                        </p:attrNameLst>
                                      </p:cBhvr>
                                      <p:tavLst>
                                        <p:tav tm="0">
                                          <p:val>
                                            <p:strVal val="#ppt_h"/>
                                          </p:val>
                                        </p:tav>
                                        <p:tav tm="100000">
                                          <p:val>
                                            <p:strVal val="#ppt_h"/>
                                          </p:val>
                                        </p:tav>
                                      </p:tavLst>
                                    </p:anim>
                                    <p:animEffect transition="in" filter="fade">
                                      <p:cBhvr>
                                        <p:cTn id="19" dur="1000"/>
                                        <p:tgtEl>
                                          <p:spTgt spid="78871">
                                            <p:txEl>
                                              <p:pRg st="0" end="0"/>
                                            </p:txEl>
                                          </p:spTgt>
                                        </p:tgtEl>
                                      </p:cBhvr>
                                    </p:animEffect>
                                  </p:childTnLst>
                                </p:cTn>
                              </p:par>
                            </p:childTnLst>
                          </p:cTn>
                        </p:par>
                        <p:par>
                          <p:cTn id="20" fill="hold">
                            <p:stCondLst>
                              <p:cond delay="2500"/>
                            </p:stCondLst>
                            <p:childTnLst>
                              <p:par>
                                <p:cTn id="21" presetID="55" presetClass="entr" presetSubtype="0" fill="hold" grpId="0" nodeType="afterEffect">
                                  <p:stCondLst>
                                    <p:cond delay="0"/>
                                  </p:stCondLst>
                                  <p:childTnLst>
                                    <p:set>
                                      <p:cBhvr>
                                        <p:cTn id="22" dur="1" fill="hold">
                                          <p:stCondLst>
                                            <p:cond delay="0"/>
                                          </p:stCondLst>
                                        </p:cTn>
                                        <p:tgtEl>
                                          <p:spTgt spid="78871">
                                            <p:txEl>
                                              <p:pRg st="1" end="1"/>
                                            </p:txEl>
                                          </p:spTgt>
                                        </p:tgtEl>
                                        <p:attrNameLst>
                                          <p:attrName>style.visibility</p:attrName>
                                        </p:attrNameLst>
                                      </p:cBhvr>
                                      <p:to>
                                        <p:strVal val="visible"/>
                                      </p:to>
                                    </p:set>
                                    <p:anim calcmode="lin" valueType="num">
                                      <p:cBhvr>
                                        <p:cTn id="23" dur="1000" fill="hold"/>
                                        <p:tgtEl>
                                          <p:spTgt spid="78871">
                                            <p:txEl>
                                              <p:pRg st="1" end="1"/>
                                            </p:txEl>
                                          </p:spTgt>
                                        </p:tgtEl>
                                        <p:attrNameLst>
                                          <p:attrName>ppt_w</p:attrName>
                                        </p:attrNameLst>
                                      </p:cBhvr>
                                      <p:tavLst>
                                        <p:tav tm="0">
                                          <p:val>
                                            <p:strVal val="#ppt_w*0.70"/>
                                          </p:val>
                                        </p:tav>
                                        <p:tav tm="100000">
                                          <p:val>
                                            <p:strVal val="#ppt_w"/>
                                          </p:val>
                                        </p:tav>
                                      </p:tavLst>
                                    </p:anim>
                                    <p:anim calcmode="lin" valueType="num">
                                      <p:cBhvr>
                                        <p:cTn id="24" dur="1000" fill="hold"/>
                                        <p:tgtEl>
                                          <p:spTgt spid="78871">
                                            <p:txEl>
                                              <p:pRg st="1" end="1"/>
                                            </p:txEl>
                                          </p:spTgt>
                                        </p:tgtEl>
                                        <p:attrNameLst>
                                          <p:attrName>ppt_h</p:attrName>
                                        </p:attrNameLst>
                                      </p:cBhvr>
                                      <p:tavLst>
                                        <p:tav tm="0">
                                          <p:val>
                                            <p:strVal val="#ppt_h"/>
                                          </p:val>
                                        </p:tav>
                                        <p:tav tm="100000">
                                          <p:val>
                                            <p:strVal val="#ppt_h"/>
                                          </p:val>
                                        </p:tav>
                                      </p:tavLst>
                                    </p:anim>
                                    <p:animEffect transition="in" filter="fade">
                                      <p:cBhvr>
                                        <p:cTn id="25" dur="1000"/>
                                        <p:tgtEl>
                                          <p:spTgt spid="78871">
                                            <p:txEl>
                                              <p:pRg st="1" end="1"/>
                                            </p:txEl>
                                          </p:spTgt>
                                        </p:tgtEl>
                                      </p:cBhvr>
                                    </p:animEffect>
                                  </p:childTnLst>
                                </p:cTn>
                              </p:par>
                            </p:childTnLst>
                          </p:cTn>
                        </p:par>
                        <p:par>
                          <p:cTn id="26" fill="hold">
                            <p:stCondLst>
                              <p:cond delay="3500"/>
                            </p:stCondLst>
                            <p:childTnLst>
                              <p:par>
                                <p:cTn id="27" presetID="55" presetClass="entr" presetSubtype="0" fill="hold" grpId="0" nodeType="afterEffect">
                                  <p:stCondLst>
                                    <p:cond delay="0"/>
                                  </p:stCondLst>
                                  <p:childTnLst>
                                    <p:set>
                                      <p:cBhvr>
                                        <p:cTn id="28" dur="1" fill="hold">
                                          <p:stCondLst>
                                            <p:cond delay="0"/>
                                          </p:stCondLst>
                                        </p:cTn>
                                        <p:tgtEl>
                                          <p:spTgt spid="78871">
                                            <p:txEl>
                                              <p:pRg st="2" end="2"/>
                                            </p:txEl>
                                          </p:spTgt>
                                        </p:tgtEl>
                                        <p:attrNameLst>
                                          <p:attrName>style.visibility</p:attrName>
                                        </p:attrNameLst>
                                      </p:cBhvr>
                                      <p:to>
                                        <p:strVal val="visible"/>
                                      </p:to>
                                    </p:set>
                                    <p:anim calcmode="lin" valueType="num">
                                      <p:cBhvr>
                                        <p:cTn id="29" dur="1000" fill="hold"/>
                                        <p:tgtEl>
                                          <p:spTgt spid="78871">
                                            <p:txEl>
                                              <p:pRg st="2" end="2"/>
                                            </p:txEl>
                                          </p:spTgt>
                                        </p:tgtEl>
                                        <p:attrNameLst>
                                          <p:attrName>ppt_w</p:attrName>
                                        </p:attrNameLst>
                                      </p:cBhvr>
                                      <p:tavLst>
                                        <p:tav tm="0">
                                          <p:val>
                                            <p:strVal val="#ppt_w*0.70"/>
                                          </p:val>
                                        </p:tav>
                                        <p:tav tm="100000">
                                          <p:val>
                                            <p:strVal val="#ppt_w"/>
                                          </p:val>
                                        </p:tav>
                                      </p:tavLst>
                                    </p:anim>
                                    <p:anim calcmode="lin" valueType="num">
                                      <p:cBhvr>
                                        <p:cTn id="30" dur="1000" fill="hold"/>
                                        <p:tgtEl>
                                          <p:spTgt spid="78871">
                                            <p:txEl>
                                              <p:pRg st="2" end="2"/>
                                            </p:txEl>
                                          </p:spTgt>
                                        </p:tgtEl>
                                        <p:attrNameLst>
                                          <p:attrName>ppt_h</p:attrName>
                                        </p:attrNameLst>
                                      </p:cBhvr>
                                      <p:tavLst>
                                        <p:tav tm="0">
                                          <p:val>
                                            <p:strVal val="#ppt_h"/>
                                          </p:val>
                                        </p:tav>
                                        <p:tav tm="100000">
                                          <p:val>
                                            <p:strVal val="#ppt_h"/>
                                          </p:val>
                                        </p:tav>
                                      </p:tavLst>
                                    </p:anim>
                                    <p:animEffect transition="in" filter="fade">
                                      <p:cBhvr>
                                        <p:cTn id="31" dur="1000"/>
                                        <p:tgtEl>
                                          <p:spTgt spid="788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69" grpId="0"/>
      <p:bldP spid="78870" grpId="0" animBg="1"/>
      <p:bldP spid="78871"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ext Box 51"/>
          <p:cNvSpPr txBox="1">
            <a:spLocks noChangeArrowheads="1"/>
          </p:cNvSpPr>
          <p:nvPr/>
        </p:nvSpPr>
        <p:spPr bwMode="auto">
          <a:xfrm>
            <a:off x="1527175" y="282575"/>
            <a:ext cx="7366000"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6-2 آتاماتای متناهی قطعی</a:t>
            </a:r>
            <a:r>
              <a:rPr lang="en-US" sz="2400"/>
              <a:t>(Finite-State Machine)</a:t>
            </a:r>
          </a:p>
        </p:txBody>
      </p:sp>
      <p:grpSp>
        <p:nvGrpSpPr>
          <p:cNvPr id="124931" name="Group 54"/>
          <p:cNvGrpSpPr>
            <a:grpSpLocks/>
          </p:cNvGrpSpPr>
          <p:nvPr/>
        </p:nvGrpSpPr>
        <p:grpSpPr bwMode="auto">
          <a:xfrm>
            <a:off x="468313" y="1268413"/>
            <a:ext cx="8135937" cy="4392612"/>
            <a:chOff x="250" y="890"/>
            <a:chExt cx="5125" cy="2767"/>
          </a:xfrm>
        </p:grpSpPr>
        <p:sp>
          <p:nvSpPr>
            <p:cNvPr id="124932" name="Rectangle 50"/>
            <p:cNvSpPr>
              <a:spLocks noChangeArrowheads="1"/>
            </p:cNvSpPr>
            <p:nvPr/>
          </p:nvSpPr>
          <p:spPr bwMode="auto">
            <a:xfrm>
              <a:off x="250" y="890"/>
              <a:ext cx="5125" cy="2750"/>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t>تابع گذر در یک جدول به نام جدول گذر داده شده است.حالات به صورت عمودی و الفبا به صورت افقی در جدول قرار گرفته اند. عملکرد آتاماتا در حالت </a:t>
              </a:r>
              <a:r>
                <a:rPr lang="en-US"/>
                <a:t>q</a:t>
              </a:r>
              <a:r>
                <a:rPr lang="en-US" sz="1400"/>
                <a:t>i</a:t>
              </a:r>
              <a:r>
                <a:rPr lang="fa-IR"/>
                <a:t> با ورودی </a:t>
              </a:r>
              <a:r>
                <a:rPr lang="en-US"/>
                <a:t>a</a:t>
              </a:r>
              <a:r>
                <a:rPr lang="fa-IR"/>
                <a:t> ، با یافتن نقطه مشترک سطر متناظر </a:t>
              </a:r>
              <a:r>
                <a:rPr lang="en-US"/>
                <a:t>q</a:t>
              </a:r>
              <a:r>
                <a:rPr lang="en-US" sz="1400"/>
                <a:t>i</a:t>
              </a:r>
              <a:r>
                <a:rPr lang="fa-IR"/>
                <a:t> و ستون متناظر </a:t>
              </a:r>
              <a:r>
                <a:rPr lang="en-US"/>
                <a:t>a</a:t>
              </a:r>
              <a:r>
                <a:rPr lang="fa-IR"/>
                <a:t> تعیین می شود.</a:t>
              </a:r>
            </a:p>
            <a:p>
              <a:pPr algn="ctr">
                <a:spcBef>
                  <a:spcPct val="50000"/>
                </a:spcBef>
              </a:pPr>
              <a:r>
                <a:rPr lang="en-US">
                  <a:cs typeface="Arial" charset="0"/>
                </a:rPr>
                <a:t>∂</a:t>
              </a:r>
              <a:r>
                <a:rPr lang="en-US"/>
                <a:t>         a         b</a:t>
              </a:r>
            </a:p>
            <a:p>
              <a:pPr algn="ctr">
                <a:spcBef>
                  <a:spcPct val="50000"/>
                </a:spcBef>
              </a:pPr>
              <a:r>
                <a:rPr lang="en-US"/>
                <a:t>q</a:t>
              </a:r>
              <a:r>
                <a:rPr lang="en-US" sz="1400"/>
                <a:t>0</a:t>
              </a:r>
              <a:r>
                <a:rPr lang="en-US"/>
                <a:t>      q</a:t>
              </a:r>
              <a:r>
                <a:rPr lang="en-US" sz="1400"/>
                <a:t>0</a:t>
              </a:r>
              <a:r>
                <a:rPr lang="en-US"/>
                <a:t>       q</a:t>
              </a:r>
              <a:r>
                <a:rPr lang="en-US" sz="1400"/>
                <a:t>1</a:t>
              </a:r>
            </a:p>
            <a:p>
              <a:pPr algn="ctr">
                <a:spcBef>
                  <a:spcPct val="50000"/>
                </a:spcBef>
              </a:pPr>
              <a:r>
                <a:rPr lang="en-US"/>
                <a:t>q</a:t>
              </a:r>
              <a:r>
                <a:rPr lang="en-US" sz="1400"/>
                <a:t>1</a:t>
              </a:r>
              <a:r>
                <a:rPr lang="en-US"/>
                <a:t>      q</a:t>
              </a:r>
              <a:r>
                <a:rPr lang="en-US" sz="1400"/>
                <a:t>0</a:t>
              </a:r>
              <a:r>
                <a:rPr lang="en-US"/>
                <a:t>      q</a:t>
              </a:r>
              <a:r>
                <a:rPr lang="en-US" sz="1400"/>
                <a:t>1</a:t>
              </a:r>
            </a:p>
            <a:p>
              <a:pPr algn="ctr">
                <a:spcBef>
                  <a:spcPct val="50000"/>
                </a:spcBef>
              </a:pPr>
              <a:r>
                <a:rPr lang="en-US"/>
                <a:t>q</a:t>
              </a:r>
              <a:r>
                <a:rPr lang="en-US" sz="1400"/>
                <a:t>2</a:t>
              </a:r>
              <a:r>
                <a:rPr lang="en-US"/>
                <a:t>      q</a:t>
              </a:r>
              <a:r>
                <a:rPr lang="en-US" sz="1400"/>
                <a:t>2</a:t>
              </a:r>
              <a:r>
                <a:rPr lang="en-US"/>
                <a:t>       q</a:t>
              </a:r>
              <a:r>
                <a:rPr lang="en-US" sz="1400"/>
                <a:t>2</a:t>
              </a:r>
            </a:p>
          </p:txBody>
        </p:sp>
        <p:sp>
          <p:nvSpPr>
            <p:cNvPr id="124933" name="Line 52"/>
            <p:cNvSpPr>
              <a:spLocks noChangeShapeType="1"/>
            </p:cNvSpPr>
            <p:nvPr/>
          </p:nvSpPr>
          <p:spPr bwMode="auto">
            <a:xfrm>
              <a:off x="2064" y="2478"/>
              <a:ext cx="1496" cy="0"/>
            </a:xfrm>
            <a:prstGeom prst="line">
              <a:avLst/>
            </a:prstGeom>
            <a:noFill/>
            <a:ln w="22225">
              <a:solidFill>
                <a:schemeClr val="tx1"/>
              </a:solidFill>
              <a:round/>
              <a:headEnd/>
              <a:tailEnd/>
            </a:ln>
          </p:spPr>
          <p:txBody>
            <a:bodyPr lIns="90000" tIns="46800" rIns="90000" bIns="46800" anchor="ctr"/>
            <a:lstStyle/>
            <a:p>
              <a:endParaRPr lang="en-US"/>
            </a:p>
          </p:txBody>
        </p:sp>
        <p:sp>
          <p:nvSpPr>
            <p:cNvPr id="124934" name="Line 53"/>
            <p:cNvSpPr>
              <a:spLocks noChangeShapeType="1"/>
            </p:cNvSpPr>
            <p:nvPr/>
          </p:nvSpPr>
          <p:spPr bwMode="auto">
            <a:xfrm>
              <a:off x="2472" y="2205"/>
              <a:ext cx="0" cy="1452"/>
            </a:xfrm>
            <a:prstGeom prst="line">
              <a:avLst/>
            </a:prstGeom>
            <a:noFill/>
            <a:ln w="22225">
              <a:solidFill>
                <a:schemeClr val="tx1"/>
              </a:solidFill>
              <a:round/>
              <a:headEnd/>
              <a:tailEn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ext Box 20"/>
          <p:cNvSpPr txBox="1">
            <a:spLocks noChangeArrowheads="1"/>
          </p:cNvSpPr>
          <p:nvPr/>
        </p:nvSpPr>
        <p:spPr bwMode="auto">
          <a:xfrm>
            <a:off x="1527175" y="282575"/>
            <a:ext cx="7366000"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6-2 آتاماتای متناهی قطعی</a:t>
            </a:r>
            <a:r>
              <a:rPr lang="en-US" sz="2400"/>
              <a:t>(Finite-State Machine)</a:t>
            </a:r>
          </a:p>
        </p:txBody>
      </p:sp>
      <p:grpSp>
        <p:nvGrpSpPr>
          <p:cNvPr id="125955" name="Group 30"/>
          <p:cNvGrpSpPr>
            <a:grpSpLocks/>
          </p:cNvGrpSpPr>
          <p:nvPr/>
        </p:nvGrpSpPr>
        <p:grpSpPr bwMode="auto">
          <a:xfrm>
            <a:off x="468313" y="1214438"/>
            <a:ext cx="8280400" cy="4735512"/>
            <a:chOff x="295" y="610"/>
            <a:chExt cx="5216" cy="2983"/>
          </a:xfrm>
        </p:grpSpPr>
        <p:sp>
          <p:nvSpPr>
            <p:cNvPr id="125956" name="Text Box 21"/>
            <p:cNvSpPr txBox="1">
              <a:spLocks noChangeArrowheads="1"/>
            </p:cNvSpPr>
            <p:nvPr/>
          </p:nvSpPr>
          <p:spPr bwMode="auto">
            <a:xfrm>
              <a:off x="295" y="709"/>
              <a:ext cx="5216" cy="2884"/>
            </a:xfrm>
            <a:prstGeom prst="rect">
              <a:avLst/>
            </a:prstGeom>
            <a:noFill/>
            <a:ln w="22225" algn="ctr">
              <a:noFill/>
              <a:miter lim="800000"/>
              <a:headEnd/>
              <a:tailEnd/>
            </a:ln>
          </p:spPr>
          <p:txBody>
            <a:bodyPr lIns="90000" tIns="46800" rIns="90000" bIns="46800">
              <a:spAutoFit/>
            </a:bodyPr>
            <a:lstStyle/>
            <a:p>
              <a:pPr>
                <a:spcBef>
                  <a:spcPct val="50000"/>
                </a:spcBef>
              </a:pPr>
              <a:r>
                <a:rPr lang="fa-IR"/>
                <a:t>تابع گذر توسعه یافته </a:t>
              </a:r>
              <a:r>
                <a:rPr lang="en-US">
                  <a:cs typeface="Arial" charset="0"/>
                </a:rPr>
                <a:t>∂</a:t>
              </a:r>
              <a:r>
                <a:rPr lang="fa-IR"/>
                <a:t> از یک </a:t>
              </a:r>
              <a:r>
                <a:rPr lang="en-US"/>
                <a:t>DFA</a:t>
              </a:r>
              <a:r>
                <a:rPr lang="fa-IR"/>
                <a:t> با تابع گذر</a:t>
              </a:r>
              <a:r>
                <a:rPr lang="en-US"/>
                <a:t> </a:t>
              </a:r>
              <a:r>
                <a:rPr lang="en-US">
                  <a:cs typeface="Arial" charset="0"/>
                </a:rPr>
                <a:t>∂</a:t>
              </a:r>
              <a:r>
                <a:rPr lang="fa-IR"/>
                <a:t> تابعی است از </a:t>
              </a:r>
              <a:r>
                <a:rPr lang="en-US"/>
                <a:t>Q×</a:t>
              </a:r>
              <a:r>
                <a:rPr lang="en-US">
                  <a:cs typeface="Arial" charset="0"/>
                </a:rPr>
                <a:t>∑</a:t>
              </a:r>
              <a:r>
                <a:rPr lang="en-US"/>
                <a:t>*</a:t>
              </a:r>
              <a:r>
                <a:rPr lang="fa-IR"/>
                <a:t> به </a:t>
              </a:r>
              <a:r>
                <a:rPr lang="en-US"/>
                <a:t>Q</a:t>
              </a:r>
              <a:r>
                <a:rPr lang="fa-IR"/>
                <a:t> که به صورت بازگشتی زیر روی طول رشته ورودی تعریف می شود:</a:t>
              </a:r>
            </a:p>
            <a:p>
              <a:pPr>
                <a:spcBef>
                  <a:spcPct val="50000"/>
                </a:spcBef>
              </a:pPr>
              <a:r>
                <a:rPr lang="en-US">
                  <a:cs typeface="Arial" charset="0"/>
                </a:rPr>
                <a:t>(i</a:t>
              </a:r>
              <a:r>
                <a:rPr lang="fa-IR">
                  <a:cs typeface="Arial" charset="0"/>
                </a:rPr>
                <a:t> پایه: </a:t>
              </a:r>
              <a:r>
                <a:rPr lang="en-US">
                  <a:cs typeface="Arial" charset="0"/>
                </a:rPr>
                <a:t>length(w)=0</a:t>
              </a:r>
              <a:r>
                <a:rPr lang="fa-IR">
                  <a:cs typeface="Arial" charset="0"/>
                </a:rPr>
                <a:t> . در این صورت </a:t>
              </a:r>
              <a:r>
                <a:rPr lang="he-IL">
                  <a:cs typeface="Arial" charset="0"/>
                </a:rPr>
                <a:t>גּ</a:t>
              </a:r>
              <a:r>
                <a:rPr lang="fa-IR">
                  <a:cs typeface="Arial" charset="0"/>
                </a:rPr>
                <a:t> </a:t>
              </a:r>
              <a:r>
                <a:rPr lang="en-US">
                  <a:cs typeface="Arial" charset="0"/>
                </a:rPr>
                <a:t>w=</a:t>
              </a:r>
              <a:r>
                <a:rPr lang="fa-IR">
                  <a:cs typeface="Arial" charset="0"/>
                </a:rPr>
                <a:t> و </a:t>
              </a:r>
              <a:r>
                <a:rPr lang="en-US">
                  <a:cs typeface="Arial" charset="0"/>
                </a:rPr>
                <a:t>∂(q</a:t>
              </a:r>
              <a:r>
                <a:rPr lang="en-US" sz="1400">
                  <a:cs typeface="Arial" charset="0"/>
                </a:rPr>
                <a:t>i</a:t>
              </a:r>
              <a:r>
                <a:rPr lang="en-US">
                  <a:cs typeface="Arial" charset="0"/>
                </a:rPr>
                <a:t>, )=q</a:t>
              </a:r>
              <a:r>
                <a:rPr lang="en-US" sz="1400">
                  <a:cs typeface="Arial" charset="0"/>
                </a:rPr>
                <a:t>i</a:t>
              </a:r>
              <a:r>
                <a:rPr lang="fa-IR">
                  <a:cs typeface="Arial" charset="0"/>
                </a:rPr>
                <a:t> است. </a:t>
              </a:r>
              <a:r>
                <a:rPr lang="en-US">
                  <a:cs typeface="Arial" charset="0"/>
                </a:rPr>
                <a:t>length(w)=1</a:t>
              </a:r>
              <a:r>
                <a:rPr lang="fa-IR">
                  <a:cs typeface="Arial" charset="0"/>
                </a:rPr>
                <a:t> . در این صورت </a:t>
              </a:r>
              <a:r>
                <a:rPr lang="en-US">
                  <a:cs typeface="Arial" charset="0"/>
                </a:rPr>
                <a:t>a</a:t>
              </a:r>
              <a:r>
                <a:rPr lang="fa-IR">
                  <a:cs typeface="Arial" charset="0"/>
                </a:rPr>
                <a:t> </a:t>
              </a:r>
              <a:r>
                <a:rPr lang="en-US">
                  <a:cs typeface="Arial" charset="0"/>
                </a:rPr>
                <a:t>w=</a:t>
              </a:r>
              <a:r>
                <a:rPr lang="fa-IR">
                  <a:cs typeface="Arial" charset="0"/>
                </a:rPr>
                <a:t>(برای برخی </a:t>
              </a:r>
              <a:r>
                <a:rPr lang="en-US">
                  <a:cs typeface="Arial" charset="0"/>
                </a:rPr>
                <a:t>a</a:t>
              </a:r>
              <a:r>
                <a:rPr lang="ru-RU">
                  <a:cs typeface="Arial" charset="0"/>
                </a:rPr>
                <a:t>є∑</a:t>
              </a:r>
              <a:r>
                <a:rPr lang="fa-IR">
                  <a:cs typeface="Arial" charset="0"/>
                </a:rPr>
                <a:t>) و </a:t>
              </a:r>
              <a:r>
                <a:rPr lang="en-US">
                  <a:cs typeface="Arial" charset="0"/>
                </a:rPr>
                <a:t>∂(q</a:t>
              </a:r>
              <a:r>
                <a:rPr lang="en-US" sz="1400">
                  <a:cs typeface="Arial" charset="0"/>
                </a:rPr>
                <a:t>i</a:t>
              </a:r>
              <a:r>
                <a:rPr lang="en-US">
                  <a:cs typeface="Arial" charset="0"/>
                </a:rPr>
                <a:t>,a )= ∂ (q</a:t>
              </a:r>
              <a:r>
                <a:rPr lang="en-US" sz="1400">
                  <a:cs typeface="Arial" charset="0"/>
                </a:rPr>
                <a:t>i</a:t>
              </a:r>
              <a:r>
                <a:rPr lang="en-US">
                  <a:cs typeface="Arial" charset="0"/>
                </a:rPr>
                <a:t>,a)</a:t>
              </a:r>
              <a:r>
                <a:rPr lang="fa-IR">
                  <a:cs typeface="Arial" charset="0"/>
                </a:rPr>
                <a:t> است. </a:t>
              </a:r>
            </a:p>
            <a:p>
              <a:pPr>
                <a:spcBef>
                  <a:spcPct val="50000"/>
                </a:spcBef>
              </a:pPr>
              <a:r>
                <a:rPr lang="en-US">
                  <a:cs typeface="Arial" charset="0"/>
                </a:rPr>
                <a:t>(ii</a:t>
              </a:r>
              <a:r>
                <a:rPr lang="fa-IR">
                  <a:cs typeface="Arial" charset="0"/>
                </a:rPr>
                <a:t> مرحله بازگشت: فرض کنید </a:t>
              </a:r>
              <a:r>
                <a:rPr lang="en-US">
                  <a:cs typeface="Arial" charset="0"/>
                </a:rPr>
                <a:t>length(w)&gt;1</a:t>
              </a:r>
              <a:r>
                <a:rPr lang="fa-IR">
                  <a:cs typeface="Arial" charset="0"/>
                </a:rPr>
                <a:t> باشد.آنگاه</a:t>
              </a:r>
              <a:r>
                <a:rPr lang="en-US">
                  <a:cs typeface="Arial" charset="0"/>
                </a:rPr>
                <a:t>w=ua</a:t>
              </a:r>
              <a:r>
                <a:rPr lang="fa-IR">
                  <a:cs typeface="Arial" charset="0"/>
                </a:rPr>
                <a:t> و </a:t>
              </a:r>
              <a:r>
                <a:rPr lang="en-US">
                  <a:cs typeface="Arial" charset="0"/>
                </a:rPr>
                <a:t>∂ (∂(q</a:t>
              </a:r>
              <a:r>
                <a:rPr lang="en-US" sz="1400">
                  <a:cs typeface="Arial" charset="0"/>
                </a:rPr>
                <a:t>i</a:t>
              </a:r>
              <a:r>
                <a:rPr lang="en-US">
                  <a:cs typeface="Arial" charset="0"/>
                </a:rPr>
                <a:t>,u),a)</a:t>
              </a:r>
              <a:r>
                <a:rPr lang="fa-IR">
                  <a:cs typeface="Arial" charset="0"/>
                </a:rPr>
                <a:t> </a:t>
              </a:r>
              <a:r>
                <a:rPr lang="en-US">
                  <a:cs typeface="Arial" charset="0"/>
                </a:rPr>
                <a:t>(q</a:t>
              </a:r>
              <a:r>
                <a:rPr lang="en-US" sz="1400">
                  <a:cs typeface="Arial" charset="0"/>
                </a:rPr>
                <a:t>i</a:t>
              </a:r>
              <a:r>
                <a:rPr lang="en-US">
                  <a:cs typeface="Arial" charset="0"/>
                </a:rPr>
                <a:t>,ua)=</a:t>
              </a:r>
              <a:r>
                <a:rPr lang="fa-IR">
                  <a:cs typeface="Arial" charset="0"/>
                </a:rPr>
                <a:t> </a:t>
              </a:r>
              <a:r>
                <a:rPr lang="en-US">
                  <a:cs typeface="Arial" charset="0"/>
                </a:rPr>
                <a:t>∂</a:t>
              </a:r>
              <a:r>
                <a:rPr lang="fa-IR">
                  <a:cs typeface="Arial" charset="0"/>
                </a:rPr>
                <a:t> خواهد بود.</a:t>
              </a:r>
              <a:endParaRPr lang="en-US">
                <a:cs typeface="Arial" charset="0"/>
              </a:endParaRPr>
            </a:p>
            <a:p>
              <a:pPr>
                <a:spcBef>
                  <a:spcPct val="50000"/>
                </a:spcBef>
              </a:pPr>
              <a:endParaRPr lang="en-US">
                <a:cs typeface="Arial" charset="0"/>
              </a:endParaRPr>
            </a:p>
          </p:txBody>
        </p:sp>
        <p:sp>
          <p:nvSpPr>
            <p:cNvPr id="125957" name="Rectangle 22"/>
            <p:cNvSpPr>
              <a:spLocks noChangeArrowheads="1"/>
            </p:cNvSpPr>
            <p:nvPr/>
          </p:nvSpPr>
          <p:spPr bwMode="auto">
            <a:xfrm>
              <a:off x="3704" y="610"/>
              <a:ext cx="245" cy="327"/>
            </a:xfrm>
            <a:prstGeom prst="rect">
              <a:avLst/>
            </a:prstGeom>
            <a:noFill/>
            <a:ln w="22225" algn="ctr">
              <a:noFill/>
              <a:miter lim="800000"/>
              <a:headEnd/>
              <a:tailEnd/>
            </a:ln>
          </p:spPr>
          <p:txBody>
            <a:bodyPr wrap="none" lIns="90000" tIns="46800" rIns="90000" bIns="46800">
              <a:spAutoFit/>
            </a:bodyPr>
            <a:lstStyle/>
            <a:p>
              <a:r>
                <a:rPr lang="en-US">
                  <a:cs typeface="Arial" charset="0"/>
                </a:rPr>
                <a:t>^</a:t>
              </a:r>
            </a:p>
          </p:txBody>
        </p:sp>
        <p:sp>
          <p:nvSpPr>
            <p:cNvPr id="125958" name="Rectangle 23"/>
            <p:cNvSpPr>
              <a:spLocks noChangeArrowheads="1"/>
            </p:cNvSpPr>
            <p:nvPr/>
          </p:nvSpPr>
          <p:spPr bwMode="auto">
            <a:xfrm>
              <a:off x="1106" y="1661"/>
              <a:ext cx="216" cy="327"/>
            </a:xfrm>
            <a:prstGeom prst="rect">
              <a:avLst/>
            </a:prstGeom>
            <a:noFill/>
            <a:ln w="22225" algn="ctr">
              <a:noFill/>
              <a:miter lim="800000"/>
              <a:headEnd/>
              <a:tailEnd/>
            </a:ln>
          </p:spPr>
          <p:txBody>
            <a:bodyPr wrap="none" lIns="90000" tIns="46800" rIns="90000" bIns="46800">
              <a:spAutoFit/>
            </a:bodyPr>
            <a:lstStyle/>
            <a:p>
              <a:r>
                <a:rPr lang="he-IL">
                  <a:cs typeface="Arial" charset="0"/>
                </a:rPr>
                <a:t>גּ</a:t>
              </a:r>
              <a:endParaRPr lang="en-US">
                <a:cs typeface="Arial" charset="0"/>
              </a:endParaRPr>
            </a:p>
          </p:txBody>
        </p:sp>
        <p:sp>
          <p:nvSpPr>
            <p:cNvPr id="125959" name="Rectangle 24"/>
            <p:cNvSpPr>
              <a:spLocks noChangeArrowheads="1"/>
            </p:cNvSpPr>
            <p:nvPr/>
          </p:nvSpPr>
          <p:spPr bwMode="auto">
            <a:xfrm>
              <a:off x="645" y="1561"/>
              <a:ext cx="245" cy="327"/>
            </a:xfrm>
            <a:prstGeom prst="rect">
              <a:avLst/>
            </a:prstGeom>
            <a:noFill/>
            <a:ln w="22225" algn="ctr">
              <a:noFill/>
              <a:miter lim="800000"/>
              <a:headEnd/>
              <a:tailEnd/>
            </a:ln>
          </p:spPr>
          <p:txBody>
            <a:bodyPr wrap="none" lIns="90000" tIns="46800" rIns="90000" bIns="46800">
              <a:spAutoFit/>
            </a:bodyPr>
            <a:lstStyle/>
            <a:p>
              <a:r>
                <a:rPr lang="en-US">
                  <a:cs typeface="Arial" charset="0"/>
                </a:rPr>
                <a:t>^</a:t>
              </a:r>
            </a:p>
          </p:txBody>
        </p:sp>
        <p:sp>
          <p:nvSpPr>
            <p:cNvPr id="125960" name="Rectangle 25"/>
            <p:cNvSpPr>
              <a:spLocks noChangeArrowheads="1"/>
            </p:cNvSpPr>
            <p:nvPr/>
          </p:nvSpPr>
          <p:spPr bwMode="auto">
            <a:xfrm>
              <a:off x="3860" y="2108"/>
              <a:ext cx="245" cy="327"/>
            </a:xfrm>
            <a:prstGeom prst="rect">
              <a:avLst/>
            </a:prstGeom>
            <a:noFill/>
            <a:ln w="22225" algn="ctr">
              <a:noFill/>
              <a:miter lim="800000"/>
              <a:headEnd/>
              <a:tailEnd/>
            </a:ln>
          </p:spPr>
          <p:txBody>
            <a:bodyPr wrap="none" lIns="90000" tIns="46800" rIns="90000" bIns="46800">
              <a:spAutoFit/>
            </a:bodyPr>
            <a:lstStyle/>
            <a:p>
              <a:r>
                <a:rPr lang="en-US">
                  <a:cs typeface="Arial" charset="0"/>
                </a:rPr>
                <a:t>^</a:t>
              </a:r>
            </a:p>
          </p:txBody>
        </p:sp>
        <p:sp>
          <p:nvSpPr>
            <p:cNvPr id="125961" name="Rectangle 28"/>
            <p:cNvSpPr>
              <a:spLocks noChangeArrowheads="1"/>
            </p:cNvSpPr>
            <p:nvPr/>
          </p:nvSpPr>
          <p:spPr bwMode="auto">
            <a:xfrm>
              <a:off x="3262" y="2778"/>
              <a:ext cx="245" cy="327"/>
            </a:xfrm>
            <a:prstGeom prst="rect">
              <a:avLst/>
            </a:prstGeom>
            <a:noFill/>
            <a:ln w="22225" algn="ctr">
              <a:noFill/>
              <a:miter lim="800000"/>
              <a:headEnd/>
              <a:tailEnd/>
            </a:ln>
          </p:spPr>
          <p:txBody>
            <a:bodyPr wrap="none" lIns="90000" tIns="46800" rIns="90000" bIns="46800">
              <a:spAutoFit/>
            </a:bodyPr>
            <a:lstStyle/>
            <a:p>
              <a:r>
                <a:rPr lang="en-US">
                  <a:cs typeface="Arial" charset="0"/>
                </a:rPr>
                <a:t>^</a:t>
              </a:r>
            </a:p>
          </p:txBody>
        </p:sp>
        <p:sp>
          <p:nvSpPr>
            <p:cNvPr id="125962" name="Rectangle 29"/>
            <p:cNvSpPr>
              <a:spLocks noChangeArrowheads="1"/>
            </p:cNvSpPr>
            <p:nvPr/>
          </p:nvSpPr>
          <p:spPr bwMode="auto">
            <a:xfrm>
              <a:off x="4524" y="2782"/>
              <a:ext cx="245" cy="327"/>
            </a:xfrm>
            <a:prstGeom prst="rect">
              <a:avLst/>
            </a:prstGeom>
            <a:noFill/>
            <a:ln w="22225" algn="ctr">
              <a:noFill/>
              <a:miter lim="800000"/>
              <a:headEnd/>
              <a:tailEnd/>
            </a:ln>
          </p:spPr>
          <p:txBody>
            <a:bodyPr wrap="none" lIns="90000" tIns="46800" rIns="90000" bIns="46800">
              <a:spAutoFit/>
            </a:bodyPr>
            <a:lstStyle/>
            <a:p>
              <a:r>
                <a:rPr lang="en-US">
                  <a:cs typeface="Arial" charset="0"/>
                </a:rPr>
                <a:t>^</a:t>
              </a:r>
            </a:p>
          </p:txBody>
        </p:sp>
      </p:grpSp>
    </p:spTree>
  </p:cSld>
  <p:clrMapOvr>
    <a:masterClrMapping/>
  </p:clrMapOvr>
  <p:transition spd="med">
    <p:wheel/>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10"/>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6-3 دیاگرامهای حالت و مثالها</a:t>
            </a:r>
            <a:endParaRPr lang="en-US" sz="2400"/>
          </a:p>
        </p:txBody>
      </p:sp>
      <p:sp>
        <p:nvSpPr>
          <p:cNvPr id="126979" name="Text Box 11"/>
          <p:cNvSpPr txBox="1">
            <a:spLocks noChangeArrowheads="1"/>
          </p:cNvSpPr>
          <p:nvPr/>
        </p:nvSpPr>
        <p:spPr bwMode="auto">
          <a:xfrm>
            <a:off x="395288" y="1268413"/>
            <a:ext cx="8280400" cy="1373187"/>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دیاگرام حالت یک </a:t>
            </a:r>
            <a:r>
              <a:rPr lang="en-US">
                <a:solidFill>
                  <a:schemeClr val="accent1"/>
                </a:solidFill>
              </a:rPr>
              <a:t>DFA</a:t>
            </a:r>
            <a:r>
              <a:rPr lang="fa-IR"/>
              <a:t>، یک گراف جهت دار بر چسب شده است که گره های آن مبین حالات ماشین بوده و کمانهایش از تابع گذر بدست آمده است.</a:t>
            </a:r>
            <a:endParaRPr lang="en-US"/>
          </a:p>
        </p:txBody>
      </p:sp>
      <p:grpSp>
        <p:nvGrpSpPr>
          <p:cNvPr id="126980" name="Group 29"/>
          <p:cNvGrpSpPr>
            <a:grpSpLocks/>
          </p:cNvGrpSpPr>
          <p:nvPr/>
        </p:nvGrpSpPr>
        <p:grpSpPr bwMode="auto">
          <a:xfrm>
            <a:off x="1331913" y="2781300"/>
            <a:ext cx="7029450" cy="2097088"/>
            <a:chOff x="992" y="1842"/>
            <a:chExt cx="4428" cy="1321"/>
          </a:xfrm>
        </p:grpSpPr>
        <p:sp>
          <p:nvSpPr>
            <p:cNvPr id="126981" name="Text Box 12"/>
            <p:cNvSpPr txBox="1">
              <a:spLocks noChangeArrowheads="1"/>
            </p:cNvSpPr>
            <p:nvPr/>
          </p:nvSpPr>
          <p:spPr bwMode="auto">
            <a:xfrm>
              <a:off x="4876" y="1842"/>
              <a:ext cx="544" cy="327"/>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r>
                <a:rPr lang="fa-IR"/>
                <a:t>:</a:t>
              </a:r>
              <a:endParaRPr lang="en-US"/>
            </a:p>
          </p:txBody>
        </p:sp>
        <p:grpSp>
          <p:nvGrpSpPr>
            <p:cNvPr id="126982" name="Group 28"/>
            <p:cNvGrpSpPr>
              <a:grpSpLocks/>
            </p:cNvGrpSpPr>
            <p:nvPr/>
          </p:nvGrpSpPr>
          <p:grpSpPr bwMode="auto">
            <a:xfrm>
              <a:off x="992" y="2285"/>
              <a:ext cx="3158" cy="878"/>
              <a:chOff x="992" y="2285"/>
              <a:chExt cx="3158" cy="878"/>
            </a:xfrm>
          </p:grpSpPr>
          <p:sp>
            <p:nvSpPr>
              <p:cNvPr id="126983" name="AutoShape 13"/>
              <p:cNvSpPr>
                <a:spLocks noChangeArrowheads="1"/>
              </p:cNvSpPr>
              <p:nvPr/>
            </p:nvSpPr>
            <p:spPr bwMode="auto">
              <a:xfrm>
                <a:off x="1292" y="2614"/>
                <a:ext cx="273" cy="273"/>
              </a:xfrm>
              <a:prstGeom prst="flowChartConnector">
                <a:avLst/>
              </a:prstGeom>
              <a:noFill/>
              <a:ln w="22225" algn="ctr">
                <a:solidFill>
                  <a:schemeClr val="tx1"/>
                </a:solidFill>
                <a:round/>
                <a:headEnd/>
                <a:tailEnd/>
              </a:ln>
            </p:spPr>
            <p:txBody>
              <a:bodyPr wrap="none" lIns="90000" tIns="46800" rIns="90000" bIns="46800" anchor="ctr"/>
              <a:lstStyle/>
              <a:p>
                <a:pPr algn="ctr"/>
                <a:r>
                  <a:rPr lang="en-US" sz="1800"/>
                  <a:t>q</a:t>
                </a:r>
                <a:r>
                  <a:rPr lang="en-US" sz="900"/>
                  <a:t>0</a:t>
                </a:r>
                <a:endParaRPr lang="en-US" sz="1800"/>
              </a:p>
            </p:txBody>
          </p:sp>
          <p:sp>
            <p:nvSpPr>
              <p:cNvPr id="126984" name="AutoShape 14"/>
              <p:cNvSpPr>
                <a:spLocks noChangeArrowheads="1"/>
              </p:cNvSpPr>
              <p:nvPr/>
            </p:nvSpPr>
            <p:spPr bwMode="auto">
              <a:xfrm>
                <a:off x="2426" y="2614"/>
                <a:ext cx="273" cy="273"/>
              </a:xfrm>
              <a:prstGeom prst="flowChartConnector">
                <a:avLst/>
              </a:prstGeom>
              <a:noFill/>
              <a:ln w="22225" algn="ctr">
                <a:solidFill>
                  <a:schemeClr val="tx1"/>
                </a:solidFill>
                <a:round/>
                <a:headEnd/>
                <a:tailEnd/>
              </a:ln>
            </p:spPr>
            <p:txBody>
              <a:bodyPr wrap="none" lIns="90000" tIns="46800" rIns="90000" bIns="46800" anchor="ctr"/>
              <a:lstStyle/>
              <a:p>
                <a:pPr algn="ctr"/>
                <a:r>
                  <a:rPr lang="en-US" sz="2000"/>
                  <a:t>q</a:t>
                </a:r>
                <a:r>
                  <a:rPr lang="en-US" sz="900"/>
                  <a:t>1</a:t>
                </a:r>
                <a:endParaRPr lang="en-US" sz="2000"/>
              </a:p>
            </p:txBody>
          </p:sp>
          <p:sp>
            <p:nvSpPr>
              <p:cNvPr id="126985" name="AutoShape 15"/>
              <p:cNvSpPr>
                <a:spLocks noChangeArrowheads="1"/>
              </p:cNvSpPr>
              <p:nvPr/>
            </p:nvSpPr>
            <p:spPr bwMode="auto">
              <a:xfrm>
                <a:off x="3786" y="2614"/>
                <a:ext cx="273" cy="273"/>
              </a:xfrm>
              <a:prstGeom prst="flowChartConnector">
                <a:avLst/>
              </a:prstGeom>
              <a:noFill/>
              <a:ln w="22225" algn="ctr">
                <a:solidFill>
                  <a:schemeClr val="tx1"/>
                </a:solidFill>
                <a:round/>
                <a:headEnd/>
                <a:tailEnd/>
              </a:ln>
            </p:spPr>
            <p:txBody>
              <a:bodyPr wrap="none" lIns="90000" tIns="46800" rIns="90000" bIns="46800" anchor="ctr"/>
              <a:lstStyle/>
              <a:p>
                <a:pPr algn="ctr"/>
                <a:r>
                  <a:rPr lang="en-US" sz="2000"/>
                  <a:t>q</a:t>
                </a:r>
                <a:r>
                  <a:rPr lang="en-US" sz="900"/>
                  <a:t>2</a:t>
                </a:r>
                <a:endParaRPr lang="en-US" sz="2000"/>
              </a:p>
            </p:txBody>
          </p:sp>
          <p:sp>
            <p:nvSpPr>
              <p:cNvPr id="126986" name="AutoShape 16"/>
              <p:cNvSpPr>
                <a:spLocks noChangeArrowheads="1"/>
              </p:cNvSpPr>
              <p:nvPr/>
            </p:nvSpPr>
            <p:spPr bwMode="auto">
              <a:xfrm>
                <a:off x="3763" y="2590"/>
                <a:ext cx="318" cy="318"/>
              </a:xfrm>
              <a:prstGeom prst="flowChartConnector">
                <a:avLst/>
              </a:prstGeom>
              <a:noFill/>
              <a:ln w="22225" algn="ctr">
                <a:solidFill>
                  <a:schemeClr val="tx1"/>
                </a:solidFill>
                <a:round/>
                <a:headEnd/>
                <a:tailEnd/>
              </a:ln>
            </p:spPr>
            <p:txBody>
              <a:bodyPr wrap="none" lIns="90000" tIns="46800" rIns="90000" bIns="46800" anchor="ctr"/>
              <a:lstStyle/>
              <a:p>
                <a:endParaRPr lang="fa-IR"/>
              </a:p>
            </p:txBody>
          </p:sp>
          <p:cxnSp>
            <p:nvCxnSpPr>
              <p:cNvPr id="126987" name="AutoShape 17"/>
              <p:cNvCxnSpPr>
                <a:cxnSpLocks noChangeShapeType="1"/>
                <a:stCxn id="126983" idx="6"/>
                <a:endCxn id="126983" idx="1"/>
              </p:cNvCxnSpPr>
              <p:nvPr/>
            </p:nvCxnSpPr>
            <p:spPr bwMode="auto">
              <a:xfrm flipH="1" flipV="1">
                <a:off x="1332" y="2647"/>
                <a:ext cx="240" cy="104"/>
              </a:xfrm>
              <a:prstGeom prst="curvedConnector4">
                <a:avLst>
                  <a:gd name="adj1" fmla="val -57083"/>
                  <a:gd name="adj2" fmla="val 270194"/>
                </a:avLst>
              </a:prstGeom>
              <a:noFill/>
              <a:ln w="22225">
                <a:solidFill>
                  <a:schemeClr val="tx1"/>
                </a:solidFill>
                <a:round/>
                <a:headEnd/>
                <a:tailEnd type="triangle" w="med" len="med"/>
              </a:ln>
            </p:spPr>
          </p:cxnSp>
          <p:cxnSp>
            <p:nvCxnSpPr>
              <p:cNvPr id="126988" name="AutoShape 18"/>
              <p:cNvCxnSpPr>
                <a:cxnSpLocks noChangeShapeType="1"/>
                <a:stCxn id="126984" idx="4"/>
                <a:endCxn id="126983" idx="4"/>
              </p:cNvCxnSpPr>
              <p:nvPr/>
            </p:nvCxnSpPr>
            <p:spPr bwMode="auto">
              <a:xfrm rot="5400000">
                <a:off x="1995" y="2328"/>
                <a:ext cx="1" cy="1134"/>
              </a:xfrm>
              <a:prstGeom prst="curvedConnector3">
                <a:avLst>
                  <a:gd name="adj1" fmla="val 13700005"/>
                </a:avLst>
              </a:prstGeom>
              <a:noFill/>
              <a:ln w="22225">
                <a:solidFill>
                  <a:schemeClr val="tx1"/>
                </a:solidFill>
                <a:round/>
                <a:headEnd/>
                <a:tailEnd type="triangle" w="med" len="med"/>
              </a:ln>
            </p:spPr>
          </p:cxnSp>
          <p:cxnSp>
            <p:nvCxnSpPr>
              <p:cNvPr id="126989" name="AutoShape 19"/>
              <p:cNvCxnSpPr>
                <a:cxnSpLocks noChangeShapeType="1"/>
                <a:stCxn id="126986" idx="6"/>
                <a:endCxn id="126986" idx="1"/>
              </p:cNvCxnSpPr>
              <p:nvPr/>
            </p:nvCxnSpPr>
            <p:spPr bwMode="auto">
              <a:xfrm flipH="1" flipV="1">
                <a:off x="3810" y="2630"/>
                <a:ext cx="278" cy="119"/>
              </a:xfrm>
              <a:prstGeom prst="curvedConnector4">
                <a:avLst>
                  <a:gd name="adj1" fmla="val -49282"/>
                  <a:gd name="adj2" fmla="val 254620"/>
                </a:avLst>
              </a:prstGeom>
              <a:noFill/>
              <a:ln w="22225">
                <a:solidFill>
                  <a:schemeClr val="tx1"/>
                </a:solidFill>
                <a:round/>
                <a:headEnd/>
                <a:tailEnd type="triangle" w="med" len="med"/>
              </a:ln>
            </p:spPr>
          </p:cxnSp>
          <p:sp>
            <p:nvSpPr>
              <p:cNvPr id="126990" name="Line 20"/>
              <p:cNvSpPr>
                <a:spLocks noChangeShapeType="1"/>
              </p:cNvSpPr>
              <p:nvPr/>
            </p:nvSpPr>
            <p:spPr bwMode="auto">
              <a:xfrm>
                <a:off x="1565" y="2758"/>
                <a:ext cx="86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26991" name="Line 21"/>
              <p:cNvSpPr>
                <a:spLocks noChangeShapeType="1"/>
              </p:cNvSpPr>
              <p:nvPr/>
            </p:nvSpPr>
            <p:spPr bwMode="auto">
              <a:xfrm>
                <a:off x="2699" y="2750"/>
                <a:ext cx="1088"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26992" name="Text Box 22"/>
              <p:cNvSpPr txBox="1">
                <a:spLocks noChangeArrowheads="1"/>
              </p:cNvSpPr>
              <p:nvPr/>
            </p:nvSpPr>
            <p:spPr bwMode="auto">
              <a:xfrm>
                <a:off x="1383" y="2302"/>
                <a:ext cx="227" cy="192"/>
              </a:xfrm>
              <a:prstGeom prst="rect">
                <a:avLst/>
              </a:prstGeom>
              <a:noFill/>
              <a:ln w="22225" algn="ctr">
                <a:noFill/>
                <a:miter lim="800000"/>
                <a:headEnd/>
                <a:tailEnd/>
              </a:ln>
            </p:spPr>
            <p:txBody>
              <a:bodyPr lIns="90000" tIns="46800" rIns="90000" bIns="46800">
                <a:spAutoFit/>
              </a:bodyPr>
              <a:lstStyle/>
              <a:p>
                <a:pPr>
                  <a:spcBef>
                    <a:spcPct val="50000"/>
                  </a:spcBef>
                </a:pPr>
                <a:r>
                  <a:rPr lang="en-US" sz="1400"/>
                  <a:t>a</a:t>
                </a:r>
              </a:p>
            </p:txBody>
          </p:sp>
          <p:sp>
            <p:nvSpPr>
              <p:cNvPr id="126993" name="Text Box 23"/>
              <p:cNvSpPr txBox="1">
                <a:spLocks noChangeArrowheads="1"/>
              </p:cNvSpPr>
              <p:nvPr/>
            </p:nvSpPr>
            <p:spPr bwMode="auto">
              <a:xfrm>
                <a:off x="1829" y="2971"/>
                <a:ext cx="227" cy="192"/>
              </a:xfrm>
              <a:prstGeom prst="rect">
                <a:avLst/>
              </a:prstGeom>
              <a:noFill/>
              <a:ln w="22225" algn="ctr">
                <a:noFill/>
                <a:miter lim="800000"/>
                <a:headEnd/>
                <a:tailEnd/>
              </a:ln>
            </p:spPr>
            <p:txBody>
              <a:bodyPr lIns="90000" tIns="46800" rIns="90000" bIns="46800">
                <a:spAutoFit/>
              </a:bodyPr>
              <a:lstStyle/>
              <a:p>
                <a:pPr>
                  <a:spcBef>
                    <a:spcPct val="50000"/>
                  </a:spcBef>
                </a:pPr>
                <a:r>
                  <a:rPr lang="en-US" sz="1400"/>
                  <a:t>a</a:t>
                </a:r>
              </a:p>
            </p:txBody>
          </p:sp>
          <p:sp>
            <p:nvSpPr>
              <p:cNvPr id="126994" name="Text Box 24"/>
              <p:cNvSpPr txBox="1">
                <a:spLocks noChangeArrowheads="1"/>
              </p:cNvSpPr>
              <p:nvPr/>
            </p:nvSpPr>
            <p:spPr bwMode="auto">
              <a:xfrm>
                <a:off x="3833" y="2285"/>
                <a:ext cx="317" cy="192"/>
              </a:xfrm>
              <a:prstGeom prst="rect">
                <a:avLst/>
              </a:prstGeom>
              <a:noFill/>
              <a:ln w="22225" algn="ctr">
                <a:noFill/>
                <a:miter lim="800000"/>
                <a:headEnd/>
                <a:tailEnd/>
              </a:ln>
            </p:spPr>
            <p:txBody>
              <a:bodyPr lIns="90000" tIns="46800" rIns="90000" bIns="46800">
                <a:spAutoFit/>
              </a:bodyPr>
              <a:lstStyle/>
              <a:p>
                <a:pPr>
                  <a:spcBef>
                    <a:spcPct val="50000"/>
                  </a:spcBef>
                </a:pPr>
                <a:r>
                  <a:rPr lang="en-US" sz="1400"/>
                  <a:t>a,b</a:t>
                </a:r>
              </a:p>
            </p:txBody>
          </p:sp>
          <p:sp>
            <p:nvSpPr>
              <p:cNvPr id="126995" name="Text Box 25"/>
              <p:cNvSpPr txBox="1">
                <a:spLocks noChangeArrowheads="1"/>
              </p:cNvSpPr>
              <p:nvPr/>
            </p:nvSpPr>
            <p:spPr bwMode="auto">
              <a:xfrm>
                <a:off x="1837" y="2603"/>
                <a:ext cx="227" cy="192"/>
              </a:xfrm>
              <a:prstGeom prst="rect">
                <a:avLst/>
              </a:prstGeom>
              <a:noFill/>
              <a:ln w="22225" algn="ctr">
                <a:noFill/>
                <a:miter lim="800000"/>
                <a:headEnd/>
                <a:tailEnd/>
              </a:ln>
            </p:spPr>
            <p:txBody>
              <a:bodyPr lIns="90000" tIns="46800" rIns="90000" bIns="46800">
                <a:spAutoFit/>
              </a:bodyPr>
              <a:lstStyle/>
              <a:p>
                <a:pPr>
                  <a:spcBef>
                    <a:spcPct val="50000"/>
                  </a:spcBef>
                </a:pPr>
                <a:r>
                  <a:rPr lang="en-US" sz="1400"/>
                  <a:t>b</a:t>
                </a:r>
              </a:p>
            </p:txBody>
          </p:sp>
          <p:sp>
            <p:nvSpPr>
              <p:cNvPr id="126996" name="Text Box 26"/>
              <p:cNvSpPr txBox="1">
                <a:spLocks noChangeArrowheads="1"/>
              </p:cNvSpPr>
              <p:nvPr/>
            </p:nvSpPr>
            <p:spPr bwMode="auto">
              <a:xfrm>
                <a:off x="3077" y="2595"/>
                <a:ext cx="227" cy="192"/>
              </a:xfrm>
              <a:prstGeom prst="rect">
                <a:avLst/>
              </a:prstGeom>
              <a:noFill/>
              <a:ln w="22225" algn="ctr">
                <a:noFill/>
                <a:miter lim="800000"/>
                <a:headEnd/>
                <a:tailEnd/>
              </a:ln>
            </p:spPr>
            <p:txBody>
              <a:bodyPr lIns="90000" tIns="46800" rIns="90000" bIns="46800">
                <a:spAutoFit/>
              </a:bodyPr>
              <a:lstStyle/>
              <a:p>
                <a:pPr>
                  <a:spcBef>
                    <a:spcPct val="50000"/>
                  </a:spcBef>
                </a:pPr>
                <a:r>
                  <a:rPr lang="en-US" sz="1400"/>
                  <a:t>b</a:t>
                </a:r>
              </a:p>
            </p:txBody>
          </p:sp>
          <p:sp>
            <p:nvSpPr>
              <p:cNvPr id="126997" name="Text Box 27"/>
              <p:cNvSpPr txBox="1">
                <a:spLocks noChangeArrowheads="1"/>
              </p:cNvSpPr>
              <p:nvPr/>
            </p:nvSpPr>
            <p:spPr bwMode="auto">
              <a:xfrm>
                <a:off x="992" y="2592"/>
                <a:ext cx="362"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grpSp>
      </p:grpSp>
    </p:spTree>
  </p:cSld>
  <p:clrMapOvr>
    <a:masterClrMapping/>
  </p:clrMapOvr>
  <p:transition spd="med">
    <p:wheel/>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1"/>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6-3 دیاگرامهای حالت </a:t>
            </a:r>
            <a:endParaRPr lang="en-US" sz="2400"/>
          </a:p>
        </p:txBody>
      </p:sp>
      <p:grpSp>
        <p:nvGrpSpPr>
          <p:cNvPr id="128003" name="Group 27"/>
          <p:cNvGrpSpPr>
            <a:grpSpLocks/>
          </p:cNvGrpSpPr>
          <p:nvPr/>
        </p:nvGrpSpPr>
        <p:grpSpPr bwMode="auto">
          <a:xfrm>
            <a:off x="179388" y="1212850"/>
            <a:ext cx="8569325" cy="4232275"/>
            <a:chOff x="113" y="663"/>
            <a:chExt cx="5398" cy="2666"/>
          </a:xfrm>
        </p:grpSpPr>
        <p:sp>
          <p:nvSpPr>
            <p:cNvPr id="128004" name="Text Box 22"/>
            <p:cNvSpPr txBox="1">
              <a:spLocks noChangeArrowheads="1"/>
            </p:cNvSpPr>
            <p:nvPr/>
          </p:nvSpPr>
          <p:spPr bwMode="auto">
            <a:xfrm>
              <a:off x="113" y="663"/>
              <a:ext cx="5398" cy="2666"/>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دیاگرام حالت یک </a:t>
              </a:r>
              <a:r>
                <a:rPr lang="en-US">
                  <a:solidFill>
                    <a:schemeClr val="accent1"/>
                  </a:solidFill>
                </a:rPr>
                <a:t>M=(Q,</a:t>
              </a:r>
              <a:r>
                <a:rPr lang="en-US">
                  <a:solidFill>
                    <a:schemeClr val="accent1"/>
                  </a:solidFill>
                  <a:cs typeface="Arial" charset="0"/>
                </a:rPr>
                <a:t>∑</a:t>
              </a:r>
              <a:r>
                <a:rPr lang="en-US">
                  <a:solidFill>
                    <a:schemeClr val="accent1"/>
                  </a:solidFill>
                </a:rPr>
                <a:t>,</a:t>
              </a:r>
              <a:r>
                <a:rPr lang="en-US">
                  <a:solidFill>
                    <a:schemeClr val="accent1"/>
                  </a:solidFill>
                  <a:cs typeface="Arial" charset="0"/>
                </a:rPr>
                <a:t>∂</a:t>
              </a:r>
              <a:r>
                <a:rPr lang="en-US">
                  <a:solidFill>
                    <a:schemeClr val="accent1"/>
                  </a:solidFill>
                </a:rPr>
                <a:t>,q0,F)</a:t>
              </a:r>
              <a:r>
                <a:rPr lang="fa-IR">
                  <a:solidFill>
                    <a:schemeClr val="accent1"/>
                  </a:solidFill>
                </a:rPr>
                <a:t>   </a:t>
              </a:r>
              <a:r>
                <a:rPr lang="en-US">
                  <a:solidFill>
                    <a:schemeClr val="accent1"/>
                  </a:solidFill>
                </a:rPr>
                <a:t>DFA</a:t>
              </a:r>
              <a:r>
                <a:rPr lang="fa-IR"/>
                <a:t> یک گراف بر چسب دار </a:t>
              </a:r>
              <a:r>
                <a:rPr lang="en-US"/>
                <a:t>G</a:t>
              </a:r>
              <a:r>
                <a:rPr lang="fa-IR"/>
                <a:t> با شرایط زیر است:</a:t>
              </a:r>
            </a:p>
            <a:p>
              <a:pPr>
                <a:spcBef>
                  <a:spcPct val="50000"/>
                </a:spcBef>
              </a:pPr>
              <a:r>
                <a:rPr lang="en-US" sz="2400"/>
                <a:t>(i</a:t>
              </a:r>
              <a:r>
                <a:rPr lang="fa-IR" sz="2400"/>
                <a:t> گره های </a:t>
              </a:r>
              <a:r>
                <a:rPr lang="en-US" sz="2400"/>
                <a:t>G</a:t>
              </a:r>
              <a:r>
                <a:rPr lang="fa-IR" sz="2400"/>
                <a:t> عناصر </a:t>
              </a:r>
              <a:r>
                <a:rPr lang="en-US" sz="2400"/>
                <a:t>Q</a:t>
              </a:r>
              <a:r>
                <a:rPr lang="fa-IR" sz="2400"/>
                <a:t> هستند.</a:t>
              </a:r>
            </a:p>
            <a:p>
              <a:pPr>
                <a:spcBef>
                  <a:spcPct val="50000"/>
                </a:spcBef>
              </a:pPr>
              <a:r>
                <a:rPr lang="en-US" sz="2400"/>
                <a:t>(ii</a:t>
              </a:r>
              <a:r>
                <a:rPr lang="fa-IR" sz="2400"/>
                <a:t> برچسب کمانهای </a:t>
              </a:r>
              <a:r>
                <a:rPr lang="en-US" sz="2400"/>
                <a:t>G</a:t>
              </a:r>
              <a:r>
                <a:rPr lang="fa-IR" sz="2400"/>
                <a:t> عناصر</a:t>
              </a:r>
              <a:r>
                <a:rPr lang="en-US" sz="2400">
                  <a:cs typeface="Arial" charset="0"/>
                </a:rPr>
                <a:t>∑</a:t>
              </a:r>
              <a:r>
                <a:rPr lang="fa-IR" sz="2400"/>
                <a:t> هستند.</a:t>
              </a:r>
            </a:p>
            <a:p>
              <a:pPr>
                <a:spcBef>
                  <a:spcPct val="50000"/>
                </a:spcBef>
              </a:pPr>
              <a:r>
                <a:rPr lang="en-US" sz="2400"/>
                <a:t>(iii</a:t>
              </a:r>
              <a:r>
                <a:rPr lang="fa-IR" sz="2400"/>
                <a:t> </a:t>
              </a:r>
              <a:r>
                <a:rPr lang="en-US" sz="2400"/>
                <a:t>q0</a:t>
              </a:r>
              <a:r>
                <a:rPr lang="fa-IR" sz="2400"/>
                <a:t> گره ابتدایی با فرم نمایشی          است.</a:t>
              </a:r>
            </a:p>
            <a:p>
              <a:pPr>
                <a:spcBef>
                  <a:spcPct val="50000"/>
                </a:spcBef>
              </a:pPr>
              <a:r>
                <a:rPr lang="en-US" sz="2400"/>
                <a:t>(iv</a:t>
              </a:r>
              <a:r>
                <a:rPr lang="fa-IR" sz="2400"/>
                <a:t> </a:t>
              </a:r>
              <a:r>
                <a:rPr lang="en-US" sz="2400"/>
                <a:t>F</a:t>
              </a:r>
              <a:r>
                <a:rPr lang="fa-IR" sz="2400"/>
                <a:t> مجموعه گره های پذیرش است که هرگره پذیرش با     مشخص می شود.</a:t>
              </a:r>
            </a:p>
            <a:p>
              <a:pPr>
                <a:spcBef>
                  <a:spcPct val="50000"/>
                </a:spcBef>
              </a:pPr>
              <a:r>
                <a:rPr lang="en-US" sz="2400"/>
                <a:t>(v</a:t>
              </a:r>
              <a:r>
                <a:rPr lang="fa-IR" sz="2400"/>
                <a:t> یک کمان از گره </a:t>
              </a:r>
              <a:r>
                <a:rPr lang="en-US" sz="2400"/>
                <a:t>q</a:t>
              </a:r>
              <a:r>
                <a:rPr lang="en-US" sz="1400"/>
                <a:t>i</a:t>
              </a:r>
              <a:r>
                <a:rPr lang="fa-IR" sz="2400"/>
                <a:t>به</a:t>
              </a:r>
              <a:r>
                <a:rPr lang="en-US" sz="2400"/>
                <a:t>q</a:t>
              </a:r>
              <a:r>
                <a:rPr lang="en-US" sz="1400"/>
                <a:t>j</a:t>
              </a:r>
              <a:r>
                <a:rPr lang="fa-IR" sz="2400"/>
                <a:t> با برچسب </a:t>
              </a:r>
              <a:r>
                <a:rPr lang="en-US" sz="2400"/>
                <a:t>a</a:t>
              </a:r>
              <a:r>
                <a:rPr lang="fa-IR" sz="2400"/>
                <a:t> وجود دارد اگر </a:t>
              </a:r>
              <a:r>
                <a:rPr lang="en-US" sz="2400">
                  <a:cs typeface="Arial" charset="0"/>
                </a:rPr>
                <a:t>∂</a:t>
              </a:r>
              <a:r>
                <a:rPr lang="en-US" sz="2400"/>
                <a:t>(q</a:t>
              </a:r>
              <a:r>
                <a:rPr lang="en-US" sz="1400"/>
                <a:t>i</a:t>
              </a:r>
              <a:r>
                <a:rPr lang="en-US" sz="2400"/>
                <a:t>,a)=q</a:t>
              </a:r>
              <a:r>
                <a:rPr lang="en-US" sz="1400"/>
                <a:t>j</a:t>
              </a:r>
              <a:r>
                <a:rPr lang="fa-IR" sz="2400"/>
                <a:t> باشد.</a:t>
              </a:r>
            </a:p>
            <a:p>
              <a:pPr>
                <a:spcBef>
                  <a:spcPct val="50000"/>
                </a:spcBef>
              </a:pPr>
              <a:r>
                <a:rPr lang="en-US" sz="2400"/>
                <a:t>(vi</a:t>
              </a:r>
              <a:r>
                <a:rPr lang="fa-IR" sz="2400"/>
                <a:t> برای هر گره</a:t>
              </a:r>
              <a:r>
                <a:rPr lang="en-US" sz="2400"/>
                <a:t>q</a:t>
              </a:r>
              <a:r>
                <a:rPr lang="en-US" sz="1400"/>
                <a:t>i</a:t>
              </a:r>
              <a:r>
                <a:rPr lang="fa-IR" sz="2400"/>
                <a:t>وعنصر </a:t>
              </a:r>
              <a:r>
                <a:rPr lang="ru-RU" sz="2400">
                  <a:cs typeface="Arial" charset="0"/>
                </a:rPr>
                <a:t>є∑</a:t>
              </a:r>
              <a:r>
                <a:rPr lang="en-US" sz="2400"/>
                <a:t>a</a:t>
              </a:r>
              <a:r>
                <a:rPr lang="fa-IR" sz="2400"/>
                <a:t>دقیقاً یکی کمان با برچسب </a:t>
              </a:r>
              <a:r>
                <a:rPr lang="en-US" sz="2400"/>
                <a:t>a</a:t>
              </a:r>
              <a:r>
                <a:rPr lang="fa-IR" sz="2400"/>
                <a:t> از </a:t>
              </a:r>
              <a:r>
                <a:rPr lang="en-US" sz="2400"/>
                <a:t>q</a:t>
              </a:r>
              <a:r>
                <a:rPr lang="en-US" sz="1400"/>
                <a:t>i</a:t>
              </a:r>
              <a:r>
                <a:rPr lang="fa-IR" sz="2400"/>
                <a:t> خارج می شود.</a:t>
              </a:r>
              <a:endParaRPr lang="en-US" sz="2400"/>
            </a:p>
          </p:txBody>
        </p:sp>
        <p:sp>
          <p:nvSpPr>
            <p:cNvPr id="128005" name="Oval 23"/>
            <p:cNvSpPr>
              <a:spLocks noChangeArrowheads="1"/>
            </p:cNvSpPr>
            <p:nvPr/>
          </p:nvSpPr>
          <p:spPr bwMode="auto">
            <a:xfrm>
              <a:off x="3016" y="2069"/>
              <a:ext cx="227" cy="227"/>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28006" name="Text Box 24"/>
            <p:cNvSpPr txBox="1">
              <a:spLocks noChangeArrowheads="1"/>
            </p:cNvSpPr>
            <p:nvPr/>
          </p:nvSpPr>
          <p:spPr bwMode="auto">
            <a:xfrm>
              <a:off x="2955" y="2016"/>
              <a:ext cx="136"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sp>
          <p:nvSpPr>
            <p:cNvPr id="128007" name="Oval 25"/>
            <p:cNvSpPr>
              <a:spLocks noChangeArrowheads="1"/>
            </p:cNvSpPr>
            <p:nvPr/>
          </p:nvSpPr>
          <p:spPr bwMode="auto">
            <a:xfrm>
              <a:off x="1565" y="2438"/>
              <a:ext cx="136" cy="136"/>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28008" name="Oval 26"/>
            <p:cNvSpPr>
              <a:spLocks noChangeArrowheads="1"/>
            </p:cNvSpPr>
            <p:nvPr/>
          </p:nvSpPr>
          <p:spPr bwMode="auto">
            <a:xfrm>
              <a:off x="1541" y="2414"/>
              <a:ext cx="181" cy="181"/>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spTree>
  </p:cSld>
  <p:clrMapOvr>
    <a:masterClrMapping/>
  </p:clrMapOvr>
  <p:transition spd="med">
    <p:wheel/>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ext Box 12"/>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6-3 دیاگرامهای حالت و مثالها</a:t>
            </a:r>
            <a:endParaRPr lang="en-US" sz="2400"/>
          </a:p>
        </p:txBody>
      </p:sp>
      <p:grpSp>
        <p:nvGrpSpPr>
          <p:cNvPr id="129027" name="Group 25"/>
          <p:cNvGrpSpPr>
            <a:grpSpLocks/>
          </p:cNvGrpSpPr>
          <p:nvPr/>
        </p:nvGrpSpPr>
        <p:grpSpPr bwMode="auto">
          <a:xfrm>
            <a:off x="827088" y="1071563"/>
            <a:ext cx="7848600" cy="4157662"/>
            <a:chOff x="521" y="754"/>
            <a:chExt cx="4944" cy="2619"/>
          </a:xfrm>
        </p:grpSpPr>
        <p:sp>
          <p:nvSpPr>
            <p:cNvPr id="129029" name="Text Box 13"/>
            <p:cNvSpPr txBox="1">
              <a:spLocks noChangeArrowheads="1"/>
            </p:cNvSpPr>
            <p:nvPr/>
          </p:nvSpPr>
          <p:spPr bwMode="auto">
            <a:xfrm>
              <a:off x="521" y="754"/>
              <a:ext cx="4944" cy="1000"/>
            </a:xfrm>
            <a:prstGeom prst="rect">
              <a:avLst/>
            </a:prstGeom>
            <a:noFill/>
            <a:ln w="22225" algn="ctr">
              <a:noFill/>
              <a:miter lim="800000"/>
              <a:headEnd/>
              <a:tailEnd/>
            </a:ln>
          </p:spPr>
          <p:txBody>
            <a:bodyPr lIns="90000" tIns="46800" rIns="90000" bIns="46800">
              <a:spAutoFit/>
            </a:bodyPr>
            <a:lstStyle/>
            <a:p>
              <a:pPr>
                <a:spcBef>
                  <a:spcPct val="50000"/>
                </a:spcBef>
              </a:pPr>
              <a:r>
                <a:rPr lang="fa-IR"/>
                <a:t>محاسبه </a:t>
              </a:r>
              <a:r>
                <a:rPr lang="en-US"/>
                <a:t>DFA</a:t>
              </a:r>
              <a:r>
                <a:rPr lang="fa-IR"/>
                <a:t> با ورودی </a:t>
              </a:r>
              <a:r>
                <a:rPr lang="en-US"/>
                <a:t>ababb</a:t>
              </a:r>
              <a:r>
                <a:rPr lang="fa-IR"/>
                <a:t> و مسیر متناظر آن در دیاگرام به صورت زیر است:</a:t>
              </a:r>
            </a:p>
            <a:p>
              <a:pPr>
                <a:spcBef>
                  <a:spcPct val="50000"/>
                </a:spcBef>
              </a:pPr>
              <a:r>
                <a:rPr lang="fa-IR"/>
                <a:t>                     مسیر                     محاسبه</a:t>
              </a:r>
              <a:endParaRPr lang="en-US"/>
            </a:p>
          </p:txBody>
        </p:sp>
        <p:sp>
          <p:nvSpPr>
            <p:cNvPr id="129030" name="Line 14"/>
            <p:cNvSpPr>
              <a:spLocks noChangeShapeType="1"/>
            </p:cNvSpPr>
            <p:nvPr/>
          </p:nvSpPr>
          <p:spPr bwMode="auto">
            <a:xfrm>
              <a:off x="1791" y="1706"/>
              <a:ext cx="2404" cy="0"/>
            </a:xfrm>
            <a:prstGeom prst="line">
              <a:avLst/>
            </a:prstGeom>
            <a:noFill/>
            <a:ln w="22225">
              <a:solidFill>
                <a:schemeClr val="tx1"/>
              </a:solidFill>
              <a:round/>
              <a:headEnd/>
              <a:tailEnd/>
            </a:ln>
          </p:spPr>
          <p:txBody>
            <a:bodyPr lIns="90000" tIns="46800" rIns="90000" bIns="46800" anchor="ctr"/>
            <a:lstStyle/>
            <a:p>
              <a:endParaRPr lang="en-US"/>
            </a:p>
          </p:txBody>
        </p:sp>
        <p:sp>
          <p:nvSpPr>
            <p:cNvPr id="129031" name="Text Box 15"/>
            <p:cNvSpPr txBox="1">
              <a:spLocks noChangeArrowheads="1"/>
            </p:cNvSpPr>
            <p:nvPr/>
          </p:nvSpPr>
          <p:spPr bwMode="auto">
            <a:xfrm>
              <a:off x="1746" y="1797"/>
              <a:ext cx="1089" cy="1531"/>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800"/>
                <a:t>[ q</a:t>
              </a:r>
              <a:r>
                <a:rPr lang="en-US" sz="1000"/>
                <a:t>0</a:t>
              </a:r>
              <a:r>
                <a:rPr lang="en-US" sz="1800"/>
                <a:t>,ababb]</a:t>
              </a:r>
            </a:p>
            <a:p>
              <a:pPr algn="l">
                <a:spcBef>
                  <a:spcPct val="50000"/>
                </a:spcBef>
              </a:pPr>
              <a:r>
                <a:rPr lang="en-US" sz="1800"/>
                <a:t>[q</a:t>
              </a:r>
              <a:r>
                <a:rPr lang="en-US" sz="1000"/>
                <a:t>0</a:t>
              </a:r>
              <a:r>
                <a:rPr lang="en-US" sz="1800"/>
                <a:t>,babb]</a:t>
              </a:r>
            </a:p>
            <a:p>
              <a:pPr algn="l">
                <a:spcBef>
                  <a:spcPct val="50000"/>
                </a:spcBef>
              </a:pPr>
              <a:r>
                <a:rPr lang="en-US" sz="1800"/>
                <a:t>[q</a:t>
              </a:r>
              <a:r>
                <a:rPr lang="en-US" sz="1000"/>
                <a:t>1</a:t>
              </a:r>
              <a:r>
                <a:rPr lang="en-US" sz="1800"/>
                <a:t>,abb]</a:t>
              </a:r>
            </a:p>
            <a:p>
              <a:pPr algn="l">
                <a:spcBef>
                  <a:spcPct val="50000"/>
                </a:spcBef>
              </a:pPr>
              <a:r>
                <a:rPr lang="en-US" sz="1800"/>
                <a:t>[q</a:t>
              </a:r>
              <a:r>
                <a:rPr lang="en-US" sz="1000"/>
                <a:t>0</a:t>
              </a:r>
              <a:r>
                <a:rPr lang="en-US" sz="1800"/>
                <a:t>, bb]</a:t>
              </a:r>
            </a:p>
            <a:p>
              <a:pPr algn="l">
                <a:spcBef>
                  <a:spcPct val="50000"/>
                </a:spcBef>
              </a:pPr>
              <a:r>
                <a:rPr lang="en-US" sz="1800"/>
                <a:t>[q</a:t>
              </a:r>
              <a:r>
                <a:rPr lang="en-US" sz="1000"/>
                <a:t>1</a:t>
              </a:r>
              <a:r>
                <a:rPr lang="en-US" sz="1800"/>
                <a:t>,b]</a:t>
              </a:r>
            </a:p>
            <a:p>
              <a:pPr algn="l">
                <a:spcBef>
                  <a:spcPct val="50000"/>
                </a:spcBef>
              </a:pPr>
              <a:r>
                <a:rPr lang="en-US" sz="1800"/>
                <a:t>[q</a:t>
              </a:r>
              <a:r>
                <a:rPr lang="en-US" sz="1000"/>
                <a:t>2</a:t>
              </a:r>
              <a:r>
                <a:rPr lang="en-US" sz="1800"/>
                <a:t>,  ] </a:t>
              </a:r>
            </a:p>
          </p:txBody>
        </p:sp>
        <p:sp>
          <p:nvSpPr>
            <p:cNvPr id="129032" name="Text Box 16"/>
            <p:cNvSpPr txBox="1">
              <a:spLocks noChangeArrowheads="1"/>
            </p:cNvSpPr>
            <p:nvPr/>
          </p:nvSpPr>
          <p:spPr bwMode="auto">
            <a:xfrm>
              <a:off x="1837" y="3100"/>
              <a:ext cx="317" cy="231"/>
            </a:xfrm>
            <a:prstGeom prst="rect">
              <a:avLst/>
            </a:prstGeom>
            <a:noFill/>
            <a:ln w="22225" algn="ctr">
              <a:noFill/>
              <a:miter lim="800000"/>
              <a:headEnd/>
              <a:tailEnd/>
            </a:ln>
          </p:spPr>
          <p:txBody>
            <a:bodyPr lIns="90000" tIns="46800" rIns="90000" bIns="46800">
              <a:spAutoFit/>
            </a:bodyPr>
            <a:lstStyle/>
            <a:p>
              <a:pPr>
                <a:spcBef>
                  <a:spcPct val="50000"/>
                </a:spcBef>
              </a:pPr>
              <a:r>
                <a:rPr lang="he-IL" sz="1800"/>
                <a:t>גּ</a:t>
              </a:r>
            </a:p>
          </p:txBody>
        </p:sp>
        <p:sp>
          <p:nvSpPr>
            <p:cNvPr id="129033" name="Text Box 18"/>
            <p:cNvSpPr txBox="1">
              <a:spLocks noChangeArrowheads="1"/>
            </p:cNvSpPr>
            <p:nvPr/>
          </p:nvSpPr>
          <p:spPr bwMode="auto">
            <a:xfrm rot="5400000">
              <a:off x="1543" y="2040"/>
              <a:ext cx="256" cy="288"/>
            </a:xfrm>
            <a:prstGeom prst="rect">
              <a:avLst/>
            </a:prstGeom>
            <a:noFill/>
            <a:ln w="22225" algn="ctr">
              <a:noFill/>
              <a:miter lim="800000"/>
              <a:headEnd/>
              <a:tailEnd/>
            </a:ln>
          </p:spPr>
          <p:txBody>
            <a:bodyPr lIns="90000" tIns="46800" rIns="90000" bIns="46800">
              <a:spAutoFit/>
            </a:bodyPr>
            <a:lstStyle/>
            <a:p>
              <a:pPr>
                <a:spcBef>
                  <a:spcPct val="50000"/>
                </a:spcBef>
              </a:pPr>
              <a:r>
                <a:rPr lang="en-US" sz="2400">
                  <a:cs typeface="Arial" charset="0"/>
                </a:rPr>
                <a:t>┴</a:t>
              </a:r>
              <a:endParaRPr lang="en-US" sz="2400"/>
            </a:p>
          </p:txBody>
        </p:sp>
        <p:sp>
          <p:nvSpPr>
            <p:cNvPr id="129034" name="Text Box 19"/>
            <p:cNvSpPr txBox="1">
              <a:spLocks noChangeArrowheads="1"/>
            </p:cNvSpPr>
            <p:nvPr/>
          </p:nvSpPr>
          <p:spPr bwMode="auto">
            <a:xfrm rot="5400000">
              <a:off x="1543" y="2296"/>
              <a:ext cx="256" cy="288"/>
            </a:xfrm>
            <a:prstGeom prst="rect">
              <a:avLst/>
            </a:prstGeom>
            <a:noFill/>
            <a:ln w="22225" algn="ctr">
              <a:noFill/>
              <a:miter lim="800000"/>
              <a:headEnd/>
              <a:tailEnd/>
            </a:ln>
          </p:spPr>
          <p:txBody>
            <a:bodyPr lIns="90000" tIns="46800" rIns="90000" bIns="46800">
              <a:spAutoFit/>
            </a:bodyPr>
            <a:lstStyle/>
            <a:p>
              <a:pPr>
                <a:spcBef>
                  <a:spcPct val="50000"/>
                </a:spcBef>
              </a:pPr>
              <a:r>
                <a:rPr lang="en-US" sz="2400">
                  <a:cs typeface="Arial" charset="0"/>
                </a:rPr>
                <a:t>┴</a:t>
              </a:r>
              <a:endParaRPr lang="en-US" sz="2400"/>
            </a:p>
          </p:txBody>
        </p:sp>
        <p:sp>
          <p:nvSpPr>
            <p:cNvPr id="129035" name="Text Box 20"/>
            <p:cNvSpPr txBox="1">
              <a:spLocks noChangeArrowheads="1"/>
            </p:cNvSpPr>
            <p:nvPr/>
          </p:nvSpPr>
          <p:spPr bwMode="auto">
            <a:xfrm rot="5400000">
              <a:off x="1543" y="2552"/>
              <a:ext cx="256" cy="288"/>
            </a:xfrm>
            <a:prstGeom prst="rect">
              <a:avLst/>
            </a:prstGeom>
            <a:noFill/>
            <a:ln w="22225" algn="ctr">
              <a:noFill/>
              <a:miter lim="800000"/>
              <a:headEnd/>
              <a:tailEnd/>
            </a:ln>
          </p:spPr>
          <p:txBody>
            <a:bodyPr lIns="90000" tIns="46800" rIns="90000" bIns="46800">
              <a:spAutoFit/>
            </a:bodyPr>
            <a:lstStyle/>
            <a:p>
              <a:pPr>
                <a:spcBef>
                  <a:spcPct val="50000"/>
                </a:spcBef>
              </a:pPr>
              <a:r>
                <a:rPr lang="en-US" sz="2400">
                  <a:cs typeface="Arial" charset="0"/>
                </a:rPr>
                <a:t>┴</a:t>
              </a:r>
              <a:endParaRPr lang="en-US" sz="2400"/>
            </a:p>
          </p:txBody>
        </p:sp>
        <p:sp>
          <p:nvSpPr>
            <p:cNvPr id="129036" name="Text Box 21"/>
            <p:cNvSpPr txBox="1">
              <a:spLocks noChangeArrowheads="1"/>
            </p:cNvSpPr>
            <p:nvPr/>
          </p:nvSpPr>
          <p:spPr bwMode="auto">
            <a:xfrm rot="5400000">
              <a:off x="1541" y="2824"/>
              <a:ext cx="256" cy="288"/>
            </a:xfrm>
            <a:prstGeom prst="rect">
              <a:avLst/>
            </a:prstGeom>
            <a:noFill/>
            <a:ln w="22225" algn="ctr">
              <a:noFill/>
              <a:miter lim="800000"/>
              <a:headEnd/>
              <a:tailEnd/>
            </a:ln>
          </p:spPr>
          <p:txBody>
            <a:bodyPr lIns="90000" tIns="46800" rIns="90000" bIns="46800">
              <a:spAutoFit/>
            </a:bodyPr>
            <a:lstStyle/>
            <a:p>
              <a:pPr>
                <a:spcBef>
                  <a:spcPct val="50000"/>
                </a:spcBef>
              </a:pPr>
              <a:r>
                <a:rPr lang="en-US" sz="2400">
                  <a:cs typeface="Arial" charset="0"/>
                </a:rPr>
                <a:t>┴</a:t>
              </a:r>
              <a:endParaRPr lang="en-US" sz="2400"/>
            </a:p>
          </p:txBody>
        </p:sp>
        <p:sp>
          <p:nvSpPr>
            <p:cNvPr id="129037" name="Text Box 23"/>
            <p:cNvSpPr txBox="1">
              <a:spLocks noChangeArrowheads="1"/>
            </p:cNvSpPr>
            <p:nvPr/>
          </p:nvSpPr>
          <p:spPr bwMode="auto">
            <a:xfrm rot="5400000">
              <a:off x="1543" y="3067"/>
              <a:ext cx="256" cy="288"/>
            </a:xfrm>
            <a:prstGeom prst="rect">
              <a:avLst/>
            </a:prstGeom>
            <a:noFill/>
            <a:ln w="22225" algn="ctr">
              <a:noFill/>
              <a:miter lim="800000"/>
              <a:headEnd/>
              <a:tailEnd/>
            </a:ln>
          </p:spPr>
          <p:txBody>
            <a:bodyPr lIns="90000" tIns="46800" rIns="90000" bIns="46800">
              <a:spAutoFit/>
            </a:bodyPr>
            <a:lstStyle/>
            <a:p>
              <a:pPr>
                <a:spcBef>
                  <a:spcPct val="50000"/>
                </a:spcBef>
              </a:pPr>
              <a:r>
                <a:rPr lang="en-US" sz="2400">
                  <a:cs typeface="Arial" charset="0"/>
                </a:rPr>
                <a:t>┴</a:t>
              </a:r>
              <a:endParaRPr lang="en-US" sz="2400"/>
            </a:p>
          </p:txBody>
        </p:sp>
        <p:sp>
          <p:nvSpPr>
            <p:cNvPr id="129038" name="Text Box 24"/>
            <p:cNvSpPr txBox="1">
              <a:spLocks noChangeArrowheads="1"/>
            </p:cNvSpPr>
            <p:nvPr/>
          </p:nvSpPr>
          <p:spPr bwMode="auto">
            <a:xfrm>
              <a:off x="3742" y="1842"/>
              <a:ext cx="408" cy="1531"/>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800"/>
                <a:t>q</a:t>
              </a:r>
              <a:r>
                <a:rPr lang="en-US" sz="1000"/>
                <a:t>0</a:t>
              </a:r>
              <a:r>
                <a:rPr lang="en-US" sz="1800"/>
                <a:t>,</a:t>
              </a:r>
            </a:p>
            <a:p>
              <a:pPr algn="l">
                <a:spcBef>
                  <a:spcPct val="50000"/>
                </a:spcBef>
              </a:pPr>
              <a:r>
                <a:rPr lang="en-US" sz="1800"/>
                <a:t>q</a:t>
              </a:r>
              <a:r>
                <a:rPr lang="en-US" sz="1000"/>
                <a:t>0</a:t>
              </a:r>
              <a:r>
                <a:rPr lang="en-US" sz="1800"/>
                <a:t>,</a:t>
              </a:r>
            </a:p>
            <a:p>
              <a:pPr algn="l">
                <a:spcBef>
                  <a:spcPct val="50000"/>
                </a:spcBef>
              </a:pPr>
              <a:r>
                <a:rPr lang="en-US" sz="1800"/>
                <a:t>q</a:t>
              </a:r>
              <a:r>
                <a:rPr lang="en-US" sz="1000"/>
                <a:t>1</a:t>
              </a:r>
              <a:r>
                <a:rPr lang="en-US" sz="1800"/>
                <a:t>,</a:t>
              </a:r>
            </a:p>
            <a:p>
              <a:pPr algn="l">
                <a:spcBef>
                  <a:spcPct val="50000"/>
                </a:spcBef>
              </a:pPr>
              <a:r>
                <a:rPr lang="en-US" sz="1800"/>
                <a:t>q</a:t>
              </a:r>
              <a:r>
                <a:rPr lang="en-US" sz="1000"/>
                <a:t>0</a:t>
              </a:r>
              <a:r>
                <a:rPr lang="en-US" sz="1800"/>
                <a:t>,</a:t>
              </a:r>
            </a:p>
            <a:p>
              <a:pPr algn="l">
                <a:spcBef>
                  <a:spcPct val="50000"/>
                </a:spcBef>
              </a:pPr>
              <a:r>
                <a:rPr lang="en-US" sz="1800"/>
                <a:t>q</a:t>
              </a:r>
              <a:r>
                <a:rPr lang="en-US" sz="1000"/>
                <a:t>1</a:t>
              </a:r>
              <a:r>
                <a:rPr lang="en-US" sz="1800"/>
                <a:t>,</a:t>
              </a:r>
            </a:p>
            <a:p>
              <a:pPr algn="l">
                <a:spcBef>
                  <a:spcPct val="50000"/>
                </a:spcBef>
              </a:pPr>
              <a:r>
                <a:rPr lang="en-US" sz="1800"/>
                <a:t>q</a:t>
              </a:r>
              <a:r>
                <a:rPr lang="en-US" sz="1000"/>
                <a:t>2</a:t>
              </a:r>
            </a:p>
          </p:txBody>
        </p:sp>
      </p:grpSp>
      <p:sp>
        <p:nvSpPr>
          <p:cNvPr id="129028" name="Text Box 26"/>
          <p:cNvSpPr txBox="1">
            <a:spLocks noChangeArrowheads="1"/>
          </p:cNvSpPr>
          <p:nvPr/>
        </p:nvSpPr>
        <p:spPr bwMode="auto">
          <a:xfrm>
            <a:off x="539750" y="5445125"/>
            <a:ext cx="8208963" cy="45720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sz="2400"/>
              <a:t>رشته</a:t>
            </a:r>
            <a:r>
              <a:rPr lang="en-US" sz="2400"/>
              <a:t>ababb</a:t>
            </a:r>
            <a:r>
              <a:rPr lang="fa-IR" sz="2400"/>
              <a:t>قابل پذیرش است زیرا در حالت پایانی </a:t>
            </a:r>
            <a:r>
              <a:rPr lang="en-US" sz="2400"/>
              <a:t>q</a:t>
            </a:r>
            <a:r>
              <a:rPr lang="en-US" sz="1400"/>
              <a:t>2</a:t>
            </a:r>
            <a:r>
              <a:rPr lang="fa-IR" sz="2400"/>
              <a:t>متوقف شده است.</a:t>
            </a:r>
            <a:endParaRPr lang="en-US" sz="2400"/>
          </a:p>
        </p:txBody>
      </p:sp>
    </p:spTree>
  </p:cSld>
  <p:clrMapOvr>
    <a:masterClrMapping/>
  </p:clrMapOvr>
  <p:transition spd="med">
    <p:wheel/>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ext Box 21"/>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6-3 دیاگرامهای حالت و مثالها</a:t>
            </a:r>
            <a:endParaRPr lang="en-US" sz="2400"/>
          </a:p>
        </p:txBody>
      </p:sp>
      <p:sp>
        <p:nvSpPr>
          <p:cNvPr id="130051" name="Text Box 22"/>
          <p:cNvSpPr txBox="1">
            <a:spLocks noChangeArrowheads="1"/>
          </p:cNvSpPr>
          <p:nvPr/>
        </p:nvSpPr>
        <p:spPr bwMode="auto">
          <a:xfrm>
            <a:off x="468313" y="1052513"/>
            <a:ext cx="8280400" cy="1160462"/>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p>
          <a:p>
            <a:pPr>
              <a:spcBef>
                <a:spcPct val="50000"/>
              </a:spcBef>
            </a:pPr>
            <a:r>
              <a:rPr lang="fa-IR">
                <a:solidFill>
                  <a:schemeClr val="accent1"/>
                </a:solidFill>
              </a:rPr>
              <a:t>رشته هایی روی </a:t>
            </a:r>
            <a:r>
              <a:rPr lang="en-US">
                <a:solidFill>
                  <a:schemeClr val="accent1"/>
                </a:solidFill>
              </a:rPr>
              <a:t>{a,b}</a:t>
            </a:r>
            <a:r>
              <a:rPr lang="fa-IR">
                <a:solidFill>
                  <a:schemeClr val="accent1"/>
                </a:solidFill>
              </a:rPr>
              <a:t> که شامل زیر رشته </a:t>
            </a:r>
            <a:r>
              <a:rPr lang="en-US">
                <a:solidFill>
                  <a:schemeClr val="accent1"/>
                </a:solidFill>
              </a:rPr>
              <a:t>bb</a:t>
            </a:r>
            <a:r>
              <a:rPr lang="fa-IR">
                <a:solidFill>
                  <a:schemeClr val="accent1"/>
                </a:solidFill>
              </a:rPr>
              <a:t> نمی باشند.</a:t>
            </a:r>
            <a:endParaRPr lang="en-US">
              <a:solidFill>
                <a:schemeClr val="accent1"/>
              </a:solidFill>
            </a:endParaRPr>
          </a:p>
        </p:txBody>
      </p:sp>
      <p:grpSp>
        <p:nvGrpSpPr>
          <p:cNvPr id="130052" name="Group 60"/>
          <p:cNvGrpSpPr>
            <a:grpSpLocks/>
          </p:cNvGrpSpPr>
          <p:nvPr/>
        </p:nvGrpSpPr>
        <p:grpSpPr bwMode="auto">
          <a:xfrm>
            <a:off x="1644650" y="2254250"/>
            <a:ext cx="5737225" cy="3046413"/>
            <a:chOff x="1036" y="1394"/>
            <a:chExt cx="3614" cy="1919"/>
          </a:xfrm>
        </p:grpSpPr>
        <p:grpSp>
          <p:nvGrpSpPr>
            <p:cNvPr id="130053" name="Group 25"/>
            <p:cNvGrpSpPr>
              <a:grpSpLocks/>
            </p:cNvGrpSpPr>
            <p:nvPr/>
          </p:nvGrpSpPr>
          <p:grpSpPr bwMode="auto">
            <a:xfrm>
              <a:off x="1247" y="2205"/>
              <a:ext cx="363" cy="363"/>
              <a:chOff x="767" y="2408"/>
              <a:chExt cx="363" cy="363"/>
            </a:xfrm>
          </p:grpSpPr>
          <p:sp>
            <p:nvSpPr>
              <p:cNvPr id="130088" name="Oval 23"/>
              <p:cNvSpPr>
                <a:spLocks noChangeArrowheads="1"/>
              </p:cNvSpPr>
              <p:nvPr/>
            </p:nvSpPr>
            <p:spPr bwMode="auto">
              <a:xfrm>
                <a:off x="785" y="2432"/>
                <a:ext cx="318" cy="318"/>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130089" name="Oval 24"/>
              <p:cNvSpPr>
                <a:spLocks noChangeArrowheads="1"/>
              </p:cNvSpPr>
              <p:nvPr/>
            </p:nvSpPr>
            <p:spPr bwMode="auto">
              <a:xfrm>
                <a:off x="767" y="2408"/>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grpSp>
          <p:nvGrpSpPr>
            <p:cNvPr id="130054" name="Group 26"/>
            <p:cNvGrpSpPr>
              <a:grpSpLocks/>
            </p:cNvGrpSpPr>
            <p:nvPr/>
          </p:nvGrpSpPr>
          <p:grpSpPr bwMode="auto">
            <a:xfrm>
              <a:off x="2018" y="1706"/>
              <a:ext cx="363" cy="363"/>
              <a:chOff x="767" y="2408"/>
              <a:chExt cx="363" cy="363"/>
            </a:xfrm>
          </p:grpSpPr>
          <p:sp>
            <p:nvSpPr>
              <p:cNvPr id="130086" name="Oval 27"/>
              <p:cNvSpPr>
                <a:spLocks noChangeArrowheads="1"/>
              </p:cNvSpPr>
              <p:nvPr/>
            </p:nvSpPr>
            <p:spPr bwMode="auto">
              <a:xfrm>
                <a:off x="785" y="2432"/>
                <a:ext cx="318" cy="318"/>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30087" name="Oval 28"/>
              <p:cNvSpPr>
                <a:spLocks noChangeArrowheads="1"/>
              </p:cNvSpPr>
              <p:nvPr/>
            </p:nvSpPr>
            <p:spPr bwMode="auto">
              <a:xfrm>
                <a:off x="767" y="2408"/>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grpSp>
          <p:nvGrpSpPr>
            <p:cNvPr id="130055" name="Group 29"/>
            <p:cNvGrpSpPr>
              <a:grpSpLocks/>
            </p:cNvGrpSpPr>
            <p:nvPr/>
          </p:nvGrpSpPr>
          <p:grpSpPr bwMode="auto">
            <a:xfrm>
              <a:off x="2063" y="2680"/>
              <a:ext cx="363" cy="363"/>
              <a:chOff x="767" y="2408"/>
              <a:chExt cx="363" cy="363"/>
            </a:xfrm>
          </p:grpSpPr>
          <p:sp>
            <p:nvSpPr>
              <p:cNvPr id="130084" name="Oval 30"/>
              <p:cNvSpPr>
                <a:spLocks noChangeArrowheads="1"/>
              </p:cNvSpPr>
              <p:nvPr/>
            </p:nvSpPr>
            <p:spPr bwMode="auto">
              <a:xfrm>
                <a:off x="785" y="2432"/>
                <a:ext cx="318" cy="318"/>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4</a:t>
                </a:r>
                <a:endParaRPr lang="en-US" sz="2000"/>
              </a:p>
            </p:txBody>
          </p:sp>
          <p:sp>
            <p:nvSpPr>
              <p:cNvPr id="130085" name="Oval 31"/>
              <p:cNvSpPr>
                <a:spLocks noChangeArrowheads="1"/>
              </p:cNvSpPr>
              <p:nvPr/>
            </p:nvSpPr>
            <p:spPr bwMode="auto">
              <a:xfrm>
                <a:off x="767" y="2408"/>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grpSp>
          <p:nvGrpSpPr>
            <p:cNvPr id="130056" name="Group 32"/>
            <p:cNvGrpSpPr>
              <a:grpSpLocks/>
            </p:cNvGrpSpPr>
            <p:nvPr/>
          </p:nvGrpSpPr>
          <p:grpSpPr bwMode="auto">
            <a:xfrm>
              <a:off x="3243" y="2659"/>
              <a:ext cx="363" cy="363"/>
              <a:chOff x="767" y="2408"/>
              <a:chExt cx="363" cy="363"/>
            </a:xfrm>
          </p:grpSpPr>
          <p:sp>
            <p:nvSpPr>
              <p:cNvPr id="130082" name="Oval 33"/>
              <p:cNvSpPr>
                <a:spLocks noChangeArrowheads="1"/>
              </p:cNvSpPr>
              <p:nvPr/>
            </p:nvSpPr>
            <p:spPr bwMode="auto">
              <a:xfrm>
                <a:off x="785" y="2432"/>
                <a:ext cx="318" cy="318"/>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5</a:t>
                </a:r>
                <a:endParaRPr lang="en-US" sz="2000"/>
              </a:p>
            </p:txBody>
          </p:sp>
          <p:sp>
            <p:nvSpPr>
              <p:cNvPr id="130083" name="Oval 34"/>
              <p:cNvSpPr>
                <a:spLocks noChangeArrowheads="1"/>
              </p:cNvSpPr>
              <p:nvPr/>
            </p:nvSpPr>
            <p:spPr bwMode="auto">
              <a:xfrm>
                <a:off x="767" y="2408"/>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sp>
          <p:nvSpPr>
            <p:cNvPr id="130057" name="Oval 35"/>
            <p:cNvSpPr>
              <a:spLocks noChangeArrowheads="1"/>
            </p:cNvSpPr>
            <p:nvPr/>
          </p:nvSpPr>
          <p:spPr bwMode="auto">
            <a:xfrm>
              <a:off x="3242" y="1706"/>
              <a:ext cx="318" cy="318"/>
            </a:xfrm>
            <a:prstGeom prst="ellipse">
              <a:avLst/>
            </a:prstGeom>
            <a:noFill/>
            <a:ln w="22225" algn="ctr">
              <a:solidFill>
                <a:schemeClr val="tx1"/>
              </a:solidFill>
              <a:round/>
              <a:headEnd/>
              <a:tailEnd/>
            </a:ln>
          </p:spPr>
          <p:txBody>
            <a:bodyPr wrap="none" lIns="90000" tIns="46800" rIns="90000" bIns="46800" anchor="ctr"/>
            <a:lstStyle/>
            <a:p>
              <a:pPr algn="ctr" rtl="0"/>
              <a:r>
                <a:rPr lang="en-US" sz="2000"/>
                <a:t>q</a:t>
              </a:r>
              <a:r>
                <a:rPr lang="en-US" sz="1000"/>
                <a:t>2</a:t>
              </a:r>
              <a:endParaRPr lang="en-US" sz="2000"/>
            </a:p>
          </p:txBody>
        </p:sp>
        <p:sp>
          <p:nvSpPr>
            <p:cNvPr id="130058" name="Oval 36"/>
            <p:cNvSpPr>
              <a:spLocks noChangeArrowheads="1"/>
            </p:cNvSpPr>
            <p:nvPr/>
          </p:nvSpPr>
          <p:spPr bwMode="auto">
            <a:xfrm>
              <a:off x="4332" y="1706"/>
              <a:ext cx="318" cy="318"/>
            </a:xfrm>
            <a:prstGeom prst="ellipse">
              <a:avLst/>
            </a:prstGeom>
            <a:noFill/>
            <a:ln w="22225" algn="ctr">
              <a:solidFill>
                <a:schemeClr val="tx1"/>
              </a:solidFill>
              <a:round/>
              <a:headEnd/>
              <a:tailEnd/>
            </a:ln>
          </p:spPr>
          <p:txBody>
            <a:bodyPr wrap="none" lIns="90000" tIns="46800" rIns="90000" bIns="46800" anchor="ctr"/>
            <a:lstStyle/>
            <a:p>
              <a:pPr algn="ctr" rtl="0"/>
              <a:r>
                <a:rPr lang="en-US" sz="2000"/>
                <a:t>q</a:t>
              </a:r>
              <a:r>
                <a:rPr lang="en-US" sz="1000"/>
                <a:t>3</a:t>
              </a:r>
              <a:endParaRPr lang="en-US" sz="2000"/>
            </a:p>
          </p:txBody>
        </p:sp>
        <p:cxnSp>
          <p:nvCxnSpPr>
            <p:cNvPr id="130059" name="AutoShape 37"/>
            <p:cNvCxnSpPr>
              <a:cxnSpLocks noChangeShapeType="1"/>
              <a:stCxn id="130089" idx="7"/>
              <a:endCxn id="130087" idx="2"/>
            </p:cNvCxnSpPr>
            <p:nvPr/>
          </p:nvCxnSpPr>
          <p:spPr bwMode="auto">
            <a:xfrm flipV="1">
              <a:off x="1557" y="1888"/>
              <a:ext cx="454" cy="363"/>
            </a:xfrm>
            <a:prstGeom prst="straightConnector1">
              <a:avLst/>
            </a:prstGeom>
            <a:noFill/>
            <a:ln w="22225">
              <a:solidFill>
                <a:schemeClr val="tx1"/>
              </a:solidFill>
              <a:round/>
              <a:headEnd/>
              <a:tailEnd type="triangle" w="med" len="med"/>
            </a:ln>
          </p:spPr>
        </p:cxnSp>
        <p:cxnSp>
          <p:nvCxnSpPr>
            <p:cNvPr id="130060" name="AutoShape 38"/>
            <p:cNvCxnSpPr>
              <a:cxnSpLocks noChangeShapeType="1"/>
              <a:stCxn id="130089" idx="5"/>
              <a:endCxn id="130085" idx="2"/>
            </p:cNvCxnSpPr>
            <p:nvPr/>
          </p:nvCxnSpPr>
          <p:spPr bwMode="auto">
            <a:xfrm>
              <a:off x="1557" y="2522"/>
              <a:ext cx="499" cy="340"/>
            </a:xfrm>
            <a:prstGeom prst="straightConnector1">
              <a:avLst/>
            </a:prstGeom>
            <a:noFill/>
            <a:ln w="22225">
              <a:solidFill>
                <a:schemeClr val="tx1"/>
              </a:solidFill>
              <a:round/>
              <a:headEnd/>
              <a:tailEnd type="triangle" w="med" len="med"/>
            </a:ln>
          </p:spPr>
        </p:cxnSp>
        <p:cxnSp>
          <p:nvCxnSpPr>
            <p:cNvPr id="130061" name="AutoShape 39"/>
            <p:cNvCxnSpPr>
              <a:cxnSpLocks noChangeShapeType="1"/>
              <a:stCxn id="130085" idx="1"/>
              <a:endCxn id="130087" idx="3"/>
            </p:cNvCxnSpPr>
            <p:nvPr/>
          </p:nvCxnSpPr>
          <p:spPr bwMode="auto">
            <a:xfrm flipH="1" flipV="1">
              <a:off x="2071" y="2023"/>
              <a:ext cx="45" cy="703"/>
            </a:xfrm>
            <a:prstGeom prst="straightConnector1">
              <a:avLst/>
            </a:prstGeom>
            <a:noFill/>
            <a:ln w="22225">
              <a:solidFill>
                <a:schemeClr val="tx1"/>
              </a:solidFill>
              <a:round/>
              <a:headEnd/>
              <a:tailEnd type="triangle" w="med" len="med"/>
            </a:ln>
          </p:spPr>
        </p:cxnSp>
        <p:cxnSp>
          <p:nvCxnSpPr>
            <p:cNvPr id="130062" name="AutoShape 40"/>
            <p:cNvCxnSpPr>
              <a:cxnSpLocks noChangeShapeType="1"/>
              <a:stCxn id="130087" idx="5"/>
              <a:endCxn id="130085" idx="7"/>
            </p:cNvCxnSpPr>
            <p:nvPr/>
          </p:nvCxnSpPr>
          <p:spPr bwMode="auto">
            <a:xfrm>
              <a:off x="2328" y="2023"/>
              <a:ext cx="45" cy="703"/>
            </a:xfrm>
            <a:prstGeom prst="straightConnector1">
              <a:avLst/>
            </a:prstGeom>
            <a:noFill/>
            <a:ln w="22225">
              <a:solidFill>
                <a:schemeClr val="tx1"/>
              </a:solidFill>
              <a:round/>
              <a:headEnd/>
              <a:tailEnd type="triangle" w="med" len="med"/>
            </a:ln>
          </p:spPr>
        </p:cxnSp>
        <p:cxnSp>
          <p:nvCxnSpPr>
            <p:cNvPr id="130063" name="AutoShape 41"/>
            <p:cNvCxnSpPr>
              <a:cxnSpLocks noChangeShapeType="1"/>
              <a:stCxn id="130085" idx="6"/>
              <a:endCxn id="130083" idx="2"/>
            </p:cNvCxnSpPr>
            <p:nvPr/>
          </p:nvCxnSpPr>
          <p:spPr bwMode="auto">
            <a:xfrm flipV="1">
              <a:off x="2433" y="2841"/>
              <a:ext cx="803" cy="21"/>
            </a:xfrm>
            <a:prstGeom prst="straightConnector1">
              <a:avLst/>
            </a:prstGeom>
            <a:noFill/>
            <a:ln w="22225">
              <a:solidFill>
                <a:schemeClr val="tx1"/>
              </a:solidFill>
              <a:round/>
              <a:headEnd/>
              <a:tailEnd type="triangle" w="med" len="med"/>
            </a:ln>
          </p:spPr>
        </p:cxnSp>
        <p:cxnSp>
          <p:nvCxnSpPr>
            <p:cNvPr id="130064" name="AutoShape 42"/>
            <p:cNvCxnSpPr>
              <a:cxnSpLocks noChangeShapeType="1"/>
              <a:stCxn id="130087" idx="6"/>
              <a:endCxn id="130057" idx="2"/>
            </p:cNvCxnSpPr>
            <p:nvPr/>
          </p:nvCxnSpPr>
          <p:spPr bwMode="auto">
            <a:xfrm flipV="1">
              <a:off x="2388" y="1865"/>
              <a:ext cx="847" cy="23"/>
            </a:xfrm>
            <a:prstGeom prst="straightConnector1">
              <a:avLst/>
            </a:prstGeom>
            <a:noFill/>
            <a:ln w="22225">
              <a:solidFill>
                <a:schemeClr val="tx1"/>
              </a:solidFill>
              <a:round/>
              <a:headEnd/>
              <a:tailEnd type="triangle" w="med" len="med"/>
            </a:ln>
          </p:spPr>
        </p:cxnSp>
        <p:cxnSp>
          <p:nvCxnSpPr>
            <p:cNvPr id="130065" name="AutoShape 43"/>
            <p:cNvCxnSpPr>
              <a:cxnSpLocks noChangeShapeType="1"/>
              <a:stCxn id="130057" idx="6"/>
              <a:endCxn id="130058" idx="2"/>
            </p:cNvCxnSpPr>
            <p:nvPr/>
          </p:nvCxnSpPr>
          <p:spPr bwMode="auto">
            <a:xfrm>
              <a:off x="3567" y="1865"/>
              <a:ext cx="758" cy="0"/>
            </a:xfrm>
            <a:prstGeom prst="straightConnector1">
              <a:avLst/>
            </a:prstGeom>
            <a:noFill/>
            <a:ln w="22225">
              <a:solidFill>
                <a:schemeClr val="tx1"/>
              </a:solidFill>
              <a:round/>
              <a:headEnd/>
              <a:tailEnd type="triangle" w="med" len="med"/>
            </a:ln>
          </p:spPr>
        </p:cxnSp>
        <p:cxnSp>
          <p:nvCxnSpPr>
            <p:cNvPr id="130066" name="AutoShape 44"/>
            <p:cNvCxnSpPr>
              <a:cxnSpLocks noChangeShapeType="1"/>
              <a:stCxn id="130058" idx="3"/>
              <a:endCxn id="130083" idx="7"/>
            </p:cNvCxnSpPr>
            <p:nvPr/>
          </p:nvCxnSpPr>
          <p:spPr bwMode="auto">
            <a:xfrm flipH="1">
              <a:off x="3553" y="1984"/>
              <a:ext cx="826" cy="721"/>
            </a:xfrm>
            <a:prstGeom prst="straightConnector1">
              <a:avLst/>
            </a:prstGeom>
            <a:noFill/>
            <a:ln w="22225">
              <a:solidFill>
                <a:schemeClr val="tx1"/>
              </a:solidFill>
              <a:round/>
              <a:headEnd/>
              <a:tailEnd type="triangle" w="med" len="med"/>
            </a:ln>
          </p:spPr>
        </p:cxnSp>
        <p:cxnSp>
          <p:nvCxnSpPr>
            <p:cNvPr id="130067" name="AutoShape 45"/>
            <p:cNvCxnSpPr>
              <a:cxnSpLocks noChangeShapeType="1"/>
              <a:stCxn id="130083" idx="3"/>
              <a:endCxn id="130083" idx="6"/>
            </p:cNvCxnSpPr>
            <p:nvPr/>
          </p:nvCxnSpPr>
          <p:spPr bwMode="auto">
            <a:xfrm rot="5400000" flipH="1" flipV="1">
              <a:off x="3387" y="2750"/>
              <a:ext cx="135" cy="317"/>
            </a:xfrm>
            <a:prstGeom prst="curvedConnector4">
              <a:avLst>
                <a:gd name="adj1" fmla="val -140741"/>
                <a:gd name="adj2" fmla="val 143218"/>
              </a:avLst>
            </a:prstGeom>
            <a:noFill/>
            <a:ln w="22225">
              <a:solidFill>
                <a:schemeClr val="tx1"/>
              </a:solidFill>
              <a:round/>
              <a:headEnd/>
              <a:tailEnd type="triangle" w="med" len="med"/>
            </a:ln>
          </p:spPr>
        </p:cxnSp>
        <p:cxnSp>
          <p:nvCxnSpPr>
            <p:cNvPr id="130068" name="AutoShape 46"/>
            <p:cNvCxnSpPr>
              <a:cxnSpLocks noChangeShapeType="1"/>
              <a:stCxn id="130058" idx="0"/>
              <a:endCxn id="130057" idx="7"/>
            </p:cNvCxnSpPr>
            <p:nvPr/>
          </p:nvCxnSpPr>
          <p:spPr bwMode="auto">
            <a:xfrm rot="-5400000" flipH="1" flipV="1">
              <a:off x="3978" y="1234"/>
              <a:ext cx="47" cy="978"/>
            </a:xfrm>
            <a:prstGeom prst="curvedConnector3">
              <a:avLst>
                <a:gd name="adj1" fmla="val -291491"/>
              </a:avLst>
            </a:prstGeom>
            <a:noFill/>
            <a:ln w="22225">
              <a:solidFill>
                <a:schemeClr val="tx1"/>
              </a:solidFill>
              <a:round/>
              <a:headEnd/>
              <a:tailEnd type="triangle" w="med" len="med"/>
            </a:ln>
          </p:spPr>
        </p:cxnSp>
        <p:cxnSp>
          <p:nvCxnSpPr>
            <p:cNvPr id="130069" name="AutoShape 47"/>
            <p:cNvCxnSpPr>
              <a:cxnSpLocks noChangeShapeType="1"/>
              <a:stCxn id="130057" idx="3"/>
              <a:endCxn id="130057" idx="6"/>
            </p:cNvCxnSpPr>
            <p:nvPr/>
          </p:nvCxnSpPr>
          <p:spPr bwMode="auto">
            <a:xfrm rot="5400000" flipH="1" flipV="1">
              <a:off x="3368" y="1786"/>
              <a:ext cx="119" cy="278"/>
            </a:xfrm>
            <a:prstGeom prst="curvedConnector4">
              <a:avLst>
                <a:gd name="adj1" fmla="val -154620"/>
                <a:gd name="adj2" fmla="val 149282"/>
              </a:avLst>
            </a:prstGeom>
            <a:noFill/>
            <a:ln w="22225">
              <a:solidFill>
                <a:schemeClr val="tx1"/>
              </a:solidFill>
              <a:round/>
              <a:headEnd/>
              <a:tailEnd type="triangle" w="med" len="med"/>
            </a:ln>
          </p:spPr>
        </p:cxnSp>
        <p:sp>
          <p:nvSpPr>
            <p:cNvPr id="130070" name="Text Box 48"/>
            <p:cNvSpPr txBox="1">
              <a:spLocks noChangeArrowheads="1"/>
            </p:cNvSpPr>
            <p:nvPr/>
          </p:nvSpPr>
          <p:spPr bwMode="auto">
            <a:xfrm>
              <a:off x="1036" y="2229"/>
              <a:ext cx="272"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sp>
          <p:nvSpPr>
            <p:cNvPr id="130071" name="Text Box 49"/>
            <p:cNvSpPr txBox="1">
              <a:spLocks noChangeArrowheads="1"/>
            </p:cNvSpPr>
            <p:nvPr/>
          </p:nvSpPr>
          <p:spPr bwMode="auto">
            <a:xfrm>
              <a:off x="1525" y="1933"/>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0072" name="Text Box 50"/>
            <p:cNvSpPr txBox="1">
              <a:spLocks noChangeArrowheads="1"/>
            </p:cNvSpPr>
            <p:nvPr/>
          </p:nvSpPr>
          <p:spPr bwMode="auto">
            <a:xfrm>
              <a:off x="2586" y="1706"/>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0073" name="Text Box 51"/>
            <p:cNvSpPr txBox="1">
              <a:spLocks noChangeArrowheads="1"/>
            </p:cNvSpPr>
            <p:nvPr/>
          </p:nvSpPr>
          <p:spPr bwMode="auto">
            <a:xfrm>
              <a:off x="3827" y="1394"/>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0074" name="Text Box 52"/>
            <p:cNvSpPr txBox="1">
              <a:spLocks noChangeArrowheads="1"/>
            </p:cNvSpPr>
            <p:nvPr/>
          </p:nvSpPr>
          <p:spPr bwMode="auto">
            <a:xfrm>
              <a:off x="1837" y="2251"/>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0075" name="Text Box 53"/>
            <p:cNvSpPr txBox="1">
              <a:spLocks noChangeArrowheads="1"/>
            </p:cNvSpPr>
            <p:nvPr/>
          </p:nvSpPr>
          <p:spPr bwMode="auto">
            <a:xfrm>
              <a:off x="3334" y="2113"/>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0076" name="Text Box 54"/>
            <p:cNvSpPr txBox="1">
              <a:spLocks noChangeArrowheads="1"/>
            </p:cNvSpPr>
            <p:nvPr/>
          </p:nvSpPr>
          <p:spPr bwMode="auto">
            <a:xfrm>
              <a:off x="1573" y="2580"/>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0077" name="Text Box 55"/>
            <p:cNvSpPr txBox="1">
              <a:spLocks noChangeArrowheads="1"/>
            </p:cNvSpPr>
            <p:nvPr/>
          </p:nvSpPr>
          <p:spPr bwMode="auto">
            <a:xfrm>
              <a:off x="2266" y="2251"/>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0078" name="Text Box 56"/>
            <p:cNvSpPr txBox="1">
              <a:spLocks noChangeArrowheads="1"/>
            </p:cNvSpPr>
            <p:nvPr/>
          </p:nvSpPr>
          <p:spPr bwMode="auto">
            <a:xfrm>
              <a:off x="2653" y="2819"/>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0079" name="Text Box 57"/>
            <p:cNvSpPr txBox="1">
              <a:spLocks noChangeArrowheads="1"/>
            </p:cNvSpPr>
            <p:nvPr/>
          </p:nvSpPr>
          <p:spPr bwMode="auto">
            <a:xfrm>
              <a:off x="3878" y="2296"/>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0080" name="Text Box 58"/>
            <p:cNvSpPr txBox="1">
              <a:spLocks noChangeArrowheads="1"/>
            </p:cNvSpPr>
            <p:nvPr/>
          </p:nvSpPr>
          <p:spPr bwMode="auto">
            <a:xfrm>
              <a:off x="3795" y="1698"/>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0081" name="Text Box 59"/>
            <p:cNvSpPr txBox="1">
              <a:spLocks noChangeArrowheads="1"/>
            </p:cNvSpPr>
            <p:nvPr/>
          </p:nvSpPr>
          <p:spPr bwMode="auto">
            <a:xfrm>
              <a:off x="3320" y="3121"/>
              <a:ext cx="363" cy="192"/>
            </a:xfrm>
            <a:prstGeom prst="rect">
              <a:avLst/>
            </a:prstGeom>
            <a:noFill/>
            <a:ln w="22225" algn="ctr">
              <a:noFill/>
              <a:miter lim="800000"/>
              <a:headEnd/>
              <a:tailEnd/>
            </a:ln>
          </p:spPr>
          <p:txBody>
            <a:bodyPr lIns="90000" tIns="46800" rIns="90000" bIns="46800">
              <a:spAutoFit/>
            </a:bodyPr>
            <a:lstStyle/>
            <a:p>
              <a:pPr>
                <a:spcBef>
                  <a:spcPct val="50000"/>
                </a:spcBef>
              </a:pPr>
              <a:r>
                <a:rPr lang="en-US" sz="1400"/>
                <a:t>a,b</a:t>
              </a:r>
            </a:p>
          </p:txBody>
        </p:sp>
      </p:grpSp>
    </p:spTree>
  </p:cSld>
  <p:clrMapOvr>
    <a:masterClrMapping/>
  </p:clrMapOvr>
  <p:transition spd="med">
    <p:wheel/>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Text Box 52"/>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6-3 دیاگرامهای حالت و مثالها</a:t>
            </a:r>
            <a:endParaRPr lang="en-US" sz="2400"/>
          </a:p>
        </p:txBody>
      </p:sp>
      <p:sp>
        <p:nvSpPr>
          <p:cNvPr id="131075" name="Text Box 53"/>
          <p:cNvSpPr txBox="1">
            <a:spLocks noChangeArrowheads="1"/>
          </p:cNvSpPr>
          <p:nvPr/>
        </p:nvSpPr>
        <p:spPr bwMode="auto">
          <a:xfrm>
            <a:off x="755650" y="1196975"/>
            <a:ext cx="7920038" cy="158750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p>
          <a:p>
            <a:pPr>
              <a:spcBef>
                <a:spcPct val="50000"/>
              </a:spcBef>
            </a:pPr>
            <a:r>
              <a:rPr lang="en-US"/>
              <a:t>DFA M</a:t>
            </a:r>
            <a:r>
              <a:rPr lang="fa-IR"/>
              <a:t> زبانی شامل رشته ها روی </a:t>
            </a:r>
            <a:r>
              <a:rPr lang="en-US"/>
              <a:t>{a,b}</a:t>
            </a:r>
            <a:r>
              <a:rPr lang="fa-IR"/>
              <a:t> با تعداد زوجی </a:t>
            </a:r>
            <a:r>
              <a:rPr lang="en-US"/>
              <a:t>a</a:t>
            </a:r>
            <a:r>
              <a:rPr lang="fa-IR"/>
              <a:t>و تعداد فردی </a:t>
            </a:r>
            <a:r>
              <a:rPr lang="en-US"/>
              <a:t>b</a:t>
            </a:r>
            <a:r>
              <a:rPr lang="fa-IR"/>
              <a:t> را می پذیرد.</a:t>
            </a:r>
            <a:endParaRPr lang="en-US"/>
          </a:p>
        </p:txBody>
      </p:sp>
      <p:grpSp>
        <p:nvGrpSpPr>
          <p:cNvPr id="131076" name="Group 84"/>
          <p:cNvGrpSpPr>
            <a:grpSpLocks/>
          </p:cNvGrpSpPr>
          <p:nvPr/>
        </p:nvGrpSpPr>
        <p:grpSpPr bwMode="auto">
          <a:xfrm>
            <a:off x="1209675" y="3141663"/>
            <a:ext cx="5738813" cy="2233612"/>
            <a:chOff x="567" y="2160"/>
            <a:chExt cx="3615" cy="1407"/>
          </a:xfrm>
        </p:grpSpPr>
        <p:grpSp>
          <p:nvGrpSpPr>
            <p:cNvPr id="131077" name="Group 56"/>
            <p:cNvGrpSpPr>
              <a:grpSpLocks/>
            </p:cNvGrpSpPr>
            <p:nvPr/>
          </p:nvGrpSpPr>
          <p:grpSpPr bwMode="auto">
            <a:xfrm>
              <a:off x="1338" y="2296"/>
              <a:ext cx="635" cy="317"/>
              <a:chOff x="521" y="2438"/>
              <a:chExt cx="635" cy="317"/>
            </a:xfrm>
          </p:grpSpPr>
          <p:sp>
            <p:nvSpPr>
              <p:cNvPr id="131105" name="Oval 54"/>
              <p:cNvSpPr>
                <a:spLocks noChangeArrowheads="1"/>
              </p:cNvSpPr>
              <p:nvPr/>
            </p:nvSpPr>
            <p:spPr bwMode="auto">
              <a:xfrm>
                <a:off x="567" y="2478"/>
                <a:ext cx="544" cy="226"/>
              </a:xfrm>
              <a:prstGeom prst="ellipse">
                <a:avLst/>
              </a:prstGeom>
              <a:noFill/>
              <a:ln w="22225" algn="ctr">
                <a:solidFill>
                  <a:schemeClr val="tx1"/>
                </a:solidFill>
                <a:round/>
                <a:headEnd/>
                <a:tailEnd/>
              </a:ln>
            </p:spPr>
            <p:txBody>
              <a:bodyPr wrap="none" lIns="90000" tIns="46800" rIns="90000" bIns="46800" anchor="ctr"/>
              <a:lstStyle/>
              <a:p>
                <a:pPr algn="ctr"/>
                <a:r>
                  <a:rPr lang="en-US" sz="2000"/>
                  <a:t>[e</a:t>
                </a:r>
                <a:r>
                  <a:rPr lang="en-US" sz="1000"/>
                  <a:t>a</a:t>
                </a:r>
                <a:r>
                  <a:rPr lang="en-US" sz="2000"/>
                  <a:t>,e</a:t>
                </a:r>
                <a:r>
                  <a:rPr lang="en-US" sz="1000"/>
                  <a:t>b</a:t>
                </a:r>
                <a:r>
                  <a:rPr lang="en-US" sz="2000"/>
                  <a:t>]</a:t>
                </a:r>
              </a:p>
            </p:txBody>
          </p:sp>
          <p:sp>
            <p:nvSpPr>
              <p:cNvPr id="131106" name="Oval 55"/>
              <p:cNvSpPr>
                <a:spLocks noChangeArrowheads="1"/>
              </p:cNvSpPr>
              <p:nvPr/>
            </p:nvSpPr>
            <p:spPr bwMode="auto">
              <a:xfrm>
                <a:off x="521" y="2438"/>
                <a:ext cx="635" cy="317"/>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grpSp>
          <p:nvGrpSpPr>
            <p:cNvPr id="131078" name="Group 57"/>
            <p:cNvGrpSpPr>
              <a:grpSpLocks/>
            </p:cNvGrpSpPr>
            <p:nvPr/>
          </p:nvGrpSpPr>
          <p:grpSpPr bwMode="auto">
            <a:xfrm>
              <a:off x="3515" y="2297"/>
              <a:ext cx="635" cy="317"/>
              <a:chOff x="521" y="2438"/>
              <a:chExt cx="635" cy="317"/>
            </a:xfrm>
          </p:grpSpPr>
          <p:sp>
            <p:nvSpPr>
              <p:cNvPr id="131103" name="Oval 58"/>
              <p:cNvSpPr>
                <a:spLocks noChangeArrowheads="1"/>
              </p:cNvSpPr>
              <p:nvPr/>
            </p:nvSpPr>
            <p:spPr bwMode="auto">
              <a:xfrm>
                <a:off x="567" y="2478"/>
                <a:ext cx="544" cy="226"/>
              </a:xfrm>
              <a:prstGeom prst="ellipse">
                <a:avLst/>
              </a:prstGeom>
              <a:noFill/>
              <a:ln w="22225" algn="ctr">
                <a:solidFill>
                  <a:schemeClr val="tx1"/>
                </a:solidFill>
                <a:round/>
                <a:headEnd/>
                <a:tailEnd/>
              </a:ln>
            </p:spPr>
            <p:txBody>
              <a:bodyPr wrap="none" lIns="90000" tIns="46800" rIns="90000" bIns="46800" anchor="ctr"/>
              <a:lstStyle/>
              <a:p>
                <a:pPr algn="ctr"/>
                <a:r>
                  <a:rPr lang="en-US" sz="2000"/>
                  <a:t>[e</a:t>
                </a:r>
                <a:r>
                  <a:rPr lang="en-US" sz="1000"/>
                  <a:t>a</a:t>
                </a:r>
                <a:r>
                  <a:rPr lang="en-US" sz="2000"/>
                  <a:t>,o</a:t>
                </a:r>
                <a:r>
                  <a:rPr lang="en-US" sz="1000"/>
                  <a:t>b</a:t>
                </a:r>
                <a:r>
                  <a:rPr lang="en-US" sz="2000"/>
                  <a:t>]</a:t>
                </a:r>
              </a:p>
            </p:txBody>
          </p:sp>
          <p:sp>
            <p:nvSpPr>
              <p:cNvPr id="131104" name="Oval 59"/>
              <p:cNvSpPr>
                <a:spLocks noChangeArrowheads="1"/>
              </p:cNvSpPr>
              <p:nvPr/>
            </p:nvSpPr>
            <p:spPr bwMode="auto">
              <a:xfrm>
                <a:off x="521" y="2438"/>
                <a:ext cx="635" cy="317"/>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grpSp>
          <p:nvGrpSpPr>
            <p:cNvPr id="131079" name="Group 60"/>
            <p:cNvGrpSpPr>
              <a:grpSpLocks/>
            </p:cNvGrpSpPr>
            <p:nvPr/>
          </p:nvGrpSpPr>
          <p:grpSpPr bwMode="auto">
            <a:xfrm>
              <a:off x="1338" y="3113"/>
              <a:ext cx="635" cy="317"/>
              <a:chOff x="521" y="2438"/>
              <a:chExt cx="635" cy="317"/>
            </a:xfrm>
          </p:grpSpPr>
          <p:sp>
            <p:nvSpPr>
              <p:cNvPr id="131101" name="Oval 61"/>
              <p:cNvSpPr>
                <a:spLocks noChangeArrowheads="1"/>
              </p:cNvSpPr>
              <p:nvPr/>
            </p:nvSpPr>
            <p:spPr bwMode="auto">
              <a:xfrm>
                <a:off x="567" y="2478"/>
                <a:ext cx="544" cy="226"/>
              </a:xfrm>
              <a:prstGeom prst="ellipse">
                <a:avLst/>
              </a:prstGeom>
              <a:noFill/>
              <a:ln w="22225" algn="ctr">
                <a:solidFill>
                  <a:schemeClr val="tx1"/>
                </a:solidFill>
                <a:round/>
                <a:headEnd/>
                <a:tailEnd/>
              </a:ln>
            </p:spPr>
            <p:txBody>
              <a:bodyPr wrap="none" lIns="90000" tIns="46800" rIns="90000" bIns="46800" anchor="ctr"/>
              <a:lstStyle/>
              <a:p>
                <a:pPr algn="ctr"/>
                <a:r>
                  <a:rPr lang="en-US" sz="2000"/>
                  <a:t>[o</a:t>
                </a:r>
                <a:r>
                  <a:rPr lang="en-US" sz="1000"/>
                  <a:t>a</a:t>
                </a:r>
                <a:r>
                  <a:rPr lang="en-US" sz="2000"/>
                  <a:t>,e</a:t>
                </a:r>
                <a:r>
                  <a:rPr lang="en-US" sz="1000"/>
                  <a:t>b</a:t>
                </a:r>
                <a:r>
                  <a:rPr lang="en-US" sz="2000"/>
                  <a:t>]</a:t>
                </a:r>
              </a:p>
            </p:txBody>
          </p:sp>
          <p:sp>
            <p:nvSpPr>
              <p:cNvPr id="131102" name="Oval 62"/>
              <p:cNvSpPr>
                <a:spLocks noChangeArrowheads="1"/>
              </p:cNvSpPr>
              <p:nvPr/>
            </p:nvSpPr>
            <p:spPr bwMode="auto">
              <a:xfrm>
                <a:off x="521" y="2438"/>
                <a:ext cx="635" cy="317"/>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grpSp>
          <p:nvGrpSpPr>
            <p:cNvPr id="131080" name="Group 63"/>
            <p:cNvGrpSpPr>
              <a:grpSpLocks/>
            </p:cNvGrpSpPr>
            <p:nvPr/>
          </p:nvGrpSpPr>
          <p:grpSpPr bwMode="auto">
            <a:xfrm>
              <a:off x="3515" y="3113"/>
              <a:ext cx="635" cy="317"/>
              <a:chOff x="521" y="2438"/>
              <a:chExt cx="635" cy="317"/>
            </a:xfrm>
          </p:grpSpPr>
          <p:sp>
            <p:nvSpPr>
              <p:cNvPr id="131099" name="Oval 64"/>
              <p:cNvSpPr>
                <a:spLocks noChangeArrowheads="1"/>
              </p:cNvSpPr>
              <p:nvPr/>
            </p:nvSpPr>
            <p:spPr bwMode="auto">
              <a:xfrm>
                <a:off x="567" y="2478"/>
                <a:ext cx="544" cy="226"/>
              </a:xfrm>
              <a:prstGeom prst="ellipse">
                <a:avLst/>
              </a:prstGeom>
              <a:noFill/>
              <a:ln w="22225" algn="ctr">
                <a:solidFill>
                  <a:schemeClr val="tx1"/>
                </a:solidFill>
                <a:round/>
                <a:headEnd/>
                <a:tailEnd/>
              </a:ln>
            </p:spPr>
            <p:txBody>
              <a:bodyPr wrap="none" lIns="90000" tIns="46800" rIns="90000" bIns="46800" anchor="ctr"/>
              <a:lstStyle/>
              <a:p>
                <a:pPr algn="ctr"/>
                <a:r>
                  <a:rPr lang="en-US" sz="2000"/>
                  <a:t>[o</a:t>
                </a:r>
                <a:r>
                  <a:rPr lang="en-US" sz="1000"/>
                  <a:t>a</a:t>
                </a:r>
                <a:r>
                  <a:rPr lang="en-US" sz="2000"/>
                  <a:t>,o</a:t>
                </a:r>
                <a:r>
                  <a:rPr lang="en-US" sz="1000"/>
                  <a:t>b</a:t>
                </a:r>
                <a:r>
                  <a:rPr lang="en-US" sz="2000"/>
                  <a:t>]</a:t>
                </a:r>
              </a:p>
            </p:txBody>
          </p:sp>
          <p:sp>
            <p:nvSpPr>
              <p:cNvPr id="131100" name="Oval 65"/>
              <p:cNvSpPr>
                <a:spLocks noChangeArrowheads="1"/>
              </p:cNvSpPr>
              <p:nvPr/>
            </p:nvSpPr>
            <p:spPr bwMode="auto">
              <a:xfrm>
                <a:off x="521" y="2438"/>
                <a:ext cx="635" cy="317"/>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sp>
          <p:nvSpPr>
            <p:cNvPr id="131081" name="Text Box 66"/>
            <p:cNvSpPr txBox="1">
              <a:spLocks noChangeArrowheads="1"/>
            </p:cNvSpPr>
            <p:nvPr/>
          </p:nvSpPr>
          <p:spPr bwMode="auto">
            <a:xfrm>
              <a:off x="1082" y="2288"/>
              <a:ext cx="318"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cxnSp>
          <p:nvCxnSpPr>
            <p:cNvPr id="131082" name="AutoShape 67"/>
            <p:cNvCxnSpPr>
              <a:cxnSpLocks noChangeShapeType="1"/>
              <a:stCxn id="131106" idx="7"/>
              <a:endCxn id="131104" idx="1"/>
            </p:cNvCxnSpPr>
            <p:nvPr/>
          </p:nvCxnSpPr>
          <p:spPr bwMode="auto">
            <a:xfrm>
              <a:off x="1880" y="2335"/>
              <a:ext cx="1728" cy="1"/>
            </a:xfrm>
            <a:prstGeom prst="straightConnector1">
              <a:avLst/>
            </a:prstGeom>
            <a:noFill/>
            <a:ln w="22225">
              <a:solidFill>
                <a:schemeClr val="tx1"/>
              </a:solidFill>
              <a:round/>
              <a:headEnd/>
              <a:tailEnd type="triangle" w="med" len="med"/>
            </a:ln>
          </p:spPr>
        </p:cxnSp>
        <p:cxnSp>
          <p:nvCxnSpPr>
            <p:cNvPr id="131083" name="AutoShape 68"/>
            <p:cNvCxnSpPr>
              <a:cxnSpLocks noChangeShapeType="1"/>
              <a:stCxn id="131104" idx="3"/>
              <a:endCxn id="131106" idx="5"/>
            </p:cNvCxnSpPr>
            <p:nvPr/>
          </p:nvCxnSpPr>
          <p:spPr bwMode="auto">
            <a:xfrm flipH="1" flipV="1">
              <a:off x="1880" y="2574"/>
              <a:ext cx="1728" cy="1"/>
            </a:xfrm>
            <a:prstGeom prst="straightConnector1">
              <a:avLst/>
            </a:prstGeom>
            <a:noFill/>
            <a:ln w="22225">
              <a:solidFill>
                <a:schemeClr val="tx1"/>
              </a:solidFill>
              <a:round/>
              <a:headEnd/>
              <a:tailEnd type="triangle" w="med" len="med"/>
            </a:ln>
          </p:spPr>
        </p:cxnSp>
        <p:cxnSp>
          <p:nvCxnSpPr>
            <p:cNvPr id="131084" name="AutoShape 69"/>
            <p:cNvCxnSpPr>
              <a:cxnSpLocks noChangeShapeType="1"/>
              <a:stCxn id="131106" idx="4"/>
              <a:endCxn id="131102" idx="0"/>
            </p:cNvCxnSpPr>
            <p:nvPr/>
          </p:nvCxnSpPr>
          <p:spPr bwMode="auto">
            <a:xfrm>
              <a:off x="1656" y="2620"/>
              <a:ext cx="0" cy="486"/>
            </a:xfrm>
            <a:prstGeom prst="straightConnector1">
              <a:avLst/>
            </a:prstGeom>
            <a:noFill/>
            <a:ln w="22225">
              <a:solidFill>
                <a:schemeClr val="tx1"/>
              </a:solidFill>
              <a:round/>
              <a:headEnd/>
              <a:tailEnd type="triangle" w="med" len="med"/>
            </a:ln>
          </p:spPr>
        </p:cxnSp>
        <p:cxnSp>
          <p:nvCxnSpPr>
            <p:cNvPr id="131085" name="AutoShape 70"/>
            <p:cNvCxnSpPr>
              <a:cxnSpLocks noChangeShapeType="1"/>
              <a:stCxn id="131102" idx="1"/>
              <a:endCxn id="131106" idx="3"/>
            </p:cNvCxnSpPr>
            <p:nvPr/>
          </p:nvCxnSpPr>
          <p:spPr bwMode="auto">
            <a:xfrm flipV="1">
              <a:off x="1431" y="2574"/>
              <a:ext cx="0" cy="578"/>
            </a:xfrm>
            <a:prstGeom prst="straightConnector1">
              <a:avLst/>
            </a:prstGeom>
            <a:noFill/>
            <a:ln w="22225">
              <a:solidFill>
                <a:schemeClr val="tx1"/>
              </a:solidFill>
              <a:round/>
              <a:headEnd/>
              <a:tailEnd type="triangle" w="med" len="med"/>
            </a:ln>
          </p:spPr>
        </p:cxnSp>
        <p:cxnSp>
          <p:nvCxnSpPr>
            <p:cNvPr id="131086" name="AutoShape 71"/>
            <p:cNvCxnSpPr>
              <a:cxnSpLocks noChangeShapeType="1"/>
              <a:stCxn id="131100" idx="0"/>
              <a:endCxn id="131104" idx="4"/>
            </p:cNvCxnSpPr>
            <p:nvPr/>
          </p:nvCxnSpPr>
          <p:spPr bwMode="auto">
            <a:xfrm flipV="1">
              <a:off x="3833" y="2621"/>
              <a:ext cx="0" cy="485"/>
            </a:xfrm>
            <a:prstGeom prst="straightConnector1">
              <a:avLst/>
            </a:prstGeom>
            <a:noFill/>
            <a:ln w="22225">
              <a:solidFill>
                <a:schemeClr val="tx1"/>
              </a:solidFill>
              <a:round/>
              <a:headEnd/>
              <a:tailEnd type="triangle" w="med" len="med"/>
            </a:ln>
          </p:spPr>
        </p:cxnSp>
        <p:cxnSp>
          <p:nvCxnSpPr>
            <p:cNvPr id="131087" name="AutoShape 72"/>
            <p:cNvCxnSpPr>
              <a:cxnSpLocks noChangeShapeType="1"/>
              <a:stCxn id="131100" idx="7"/>
              <a:endCxn id="131104" idx="5"/>
            </p:cNvCxnSpPr>
            <p:nvPr/>
          </p:nvCxnSpPr>
          <p:spPr bwMode="auto">
            <a:xfrm flipV="1">
              <a:off x="4057" y="2575"/>
              <a:ext cx="0" cy="577"/>
            </a:xfrm>
            <a:prstGeom prst="straightConnector1">
              <a:avLst/>
            </a:prstGeom>
            <a:noFill/>
            <a:ln w="22225">
              <a:solidFill>
                <a:schemeClr val="tx1"/>
              </a:solidFill>
              <a:round/>
              <a:headEnd/>
              <a:tailEnd type="triangle" w="med" len="med"/>
            </a:ln>
          </p:spPr>
        </p:cxnSp>
        <p:cxnSp>
          <p:nvCxnSpPr>
            <p:cNvPr id="131088" name="AutoShape 73"/>
            <p:cNvCxnSpPr>
              <a:cxnSpLocks noChangeShapeType="1"/>
              <a:stCxn id="131102" idx="7"/>
              <a:endCxn id="131100" idx="1"/>
            </p:cNvCxnSpPr>
            <p:nvPr/>
          </p:nvCxnSpPr>
          <p:spPr bwMode="auto">
            <a:xfrm>
              <a:off x="1880" y="3152"/>
              <a:ext cx="1728" cy="0"/>
            </a:xfrm>
            <a:prstGeom prst="straightConnector1">
              <a:avLst/>
            </a:prstGeom>
            <a:noFill/>
            <a:ln w="22225">
              <a:solidFill>
                <a:schemeClr val="tx1"/>
              </a:solidFill>
              <a:round/>
              <a:headEnd/>
              <a:tailEnd type="triangle" w="med" len="med"/>
            </a:ln>
          </p:spPr>
        </p:cxnSp>
        <p:cxnSp>
          <p:nvCxnSpPr>
            <p:cNvPr id="131089" name="AutoShape 74"/>
            <p:cNvCxnSpPr>
              <a:cxnSpLocks noChangeShapeType="1"/>
              <a:stCxn id="131100" idx="3"/>
              <a:endCxn id="131102" idx="5"/>
            </p:cNvCxnSpPr>
            <p:nvPr/>
          </p:nvCxnSpPr>
          <p:spPr bwMode="auto">
            <a:xfrm flipH="1">
              <a:off x="1880" y="3391"/>
              <a:ext cx="1728" cy="0"/>
            </a:xfrm>
            <a:prstGeom prst="straightConnector1">
              <a:avLst/>
            </a:prstGeom>
            <a:noFill/>
            <a:ln w="22225">
              <a:solidFill>
                <a:schemeClr val="tx1"/>
              </a:solidFill>
              <a:round/>
              <a:headEnd/>
              <a:tailEnd type="triangle" w="med" len="med"/>
            </a:ln>
          </p:spPr>
        </p:cxnSp>
        <p:sp>
          <p:nvSpPr>
            <p:cNvPr id="131090" name="Text Box 75"/>
            <p:cNvSpPr txBox="1">
              <a:spLocks noChangeArrowheads="1"/>
            </p:cNvSpPr>
            <p:nvPr/>
          </p:nvSpPr>
          <p:spPr bwMode="auto">
            <a:xfrm>
              <a:off x="1232" y="2712"/>
              <a:ext cx="226"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1091" name="Text Box 76"/>
            <p:cNvSpPr txBox="1">
              <a:spLocks noChangeArrowheads="1"/>
            </p:cNvSpPr>
            <p:nvPr/>
          </p:nvSpPr>
          <p:spPr bwMode="auto">
            <a:xfrm>
              <a:off x="1562" y="2719"/>
              <a:ext cx="226"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1092" name="Text Box 77"/>
            <p:cNvSpPr txBox="1">
              <a:spLocks noChangeArrowheads="1"/>
            </p:cNvSpPr>
            <p:nvPr/>
          </p:nvSpPr>
          <p:spPr bwMode="auto">
            <a:xfrm>
              <a:off x="3652" y="2750"/>
              <a:ext cx="226"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1093" name="Text Box 78"/>
            <p:cNvSpPr txBox="1">
              <a:spLocks noChangeArrowheads="1"/>
            </p:cNvSpPr>
            <p:nvPr/>
          </p:nvSpPr>
          <p:spPr bwMode="auto">
            <a:xfrm>
              <a:off x="3956" y="2750"/>
              <a:ext cx="226"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1094" name="Text Box 79"/>
            <p:cNvSpPr txBox="1">
              <a:spLocks noChangeArrowheads="1"/>
            </p:cNvSpPr>
            <p:nvPr/>
          </p:nvSpPr>
          <p:spPr bwMode="auto">
            <a:xfrm>
              <a:off x="2426" y="2160"/>
              <a:ext cx="363"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1095" name="Text Box 80"/>
            <p:cNvSpPr txBox="1">
              <a:spLocks noChangeArrowheads="1"/>
            </p:cNvSpPr>
            <p:nvPr/>
          </p:nvSpPr>
          <p:spPr bwMode="auto">
            <a:xfrm>
              <a:off x="2426" y="2538"/>
              <a:ext cx="363"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1096" name="Text Box 81"/>
            <p:cNvSpPr txBox="1">
              <a:spLocks noChangeArrowheads="1"/>
            </p:cNvSpPr>
            <p:nvPr/>
          </p:nvSpPr>
          <p:spPr bwMode="auto">
            <a:xfrm>
              <a:off x="2426" y="2976"/>
              <a:ext cx="363"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1097" name="Text Box 82"/>
            <p:cNvSpPr txBox="1">
              <a:spLocks noChangeArrowheads="1"/>
            </p:cNvSpPr>
            <p:nvPr/>
          </p:nvSpPr>
          <p:spPr bwMode="auto">
            <a:xfrm>
              <a:off x="2426" y="3355"/>
              <a:ext cx="363"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1098" name="Text Box 83"/>
            <p:cNvSpPr txBox="1">
              <a:spLocks noChangeArrowheads="1"/>
            </p:cNvSpPr>
            <p:nvPr/>
          </p:nvSpPr>
          <p:spPr bwMode="auto">
            <a:xfrm>
              <a:off x="567" y="2318"/>
              <a:ext cx="545"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M':</a:t>
              </a:r>
            </a:p>
          </p:txBody>
        </p:sp>
      </p:grpSp>
    </p:spTree>
  </p:cSld>
  <p:clrMapOvr>
    <a:masterClrMapping/>
  </p:clrMapOvr>
  <p:transition spd="med">
    <p:wheel/>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ext Box 39"/>
          <p:cNvSpPr txBox="1">
            <a:spLocks noChangeArrowheads="1"/>
          </p:cNvSpPr>
          <p:nvPr/>
        </p:nvSpPr>
        <p:spPr bwMode="auto">
          <a:xfrm>
            <a:off x="539750" y="292100"/>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6-3 دیاگرامهای حالت و مثالها</a:t>
            </a:r>
            <a:endParaRPr lang="en-US" sz="2400"/>
          </a:p>
        </p:txBody>
      </p:sp>
      <p:sp>
        <p:nvSpPr>
          <p:cNvPr id="132099" name="Text Box 40"/>
          <p:cNvSpPr txBox="1">
            <a:spLocks noChangeArrowheads="1"/>
          </p:cNvSpPr>
          <p:nvPr/>
        </p:nvSpPr>
        <p:spPr bwMode="auto">
          <a:xfrm>
            <a:off x="827088" y="1628775"/>
            <a:ext cx="7631112"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دیاگرام حالت زیر </a:t>
            </a:r>
            <a:r>
              <a:rPr lang="en-US"/>
              <a:t>DFA</a:t>
            </a:r>
            <a:r>
              <a:rPr lang="fa-IR"/>
              <a:t> غیر کاملی را تعریف می کند که عبارت </a:t>
            </a:r>
            <a:r>
              <a:rPr lang="en-US"/>
              <a:t>(ab)*c</a:t>
            </a:r>
            <a:r>
              <a:rPr lang="fa-IR"/>
              <a:t> را می پذیرد.</a:t>
            </a:r>
            <a:endParaRPr lang="en-US"/>
          </a:p>
        </p:txBody>
      </p:sp>
      <p:grpSp>
        <p:nvGrpSpPr>
          <p:cNvPr id="132100" name="Group 53"/>
          <p:cNvGrpSpPr>
            <a:grpSpLocks/>
          </p:cNvGrpSpPr>
          <p:nvPr/>
        </p:nvGrpSpPr>
        <p:grpSpPr bwMode="auto">
          <a:xfrm>
            <a:off x="3011488" y="2790825"/>
            <a:ext cx="2784475" cy="2181225"/>
            <a:chOff x="1625" y="2011"/>
            <a:chExt cx="1754" cy="1374"/>
          </a:xfrm>
        </p:grpSpPr>
        <p:sp>
          <p:nvSpPr>
            <p:cNvPr id="132101" name="Oval 42"/>
            <p:cNvSpPr>
              <a:spLocks noChangeArrowheads="1"/>
            </p:cNvSpPr>
            <p:nvPr/>
          </p:nvSpPr>
          <p:spPr bwMode="auto">
            <a:xfrm>
              <a:off x="3062" y="2160"/>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32102" name="Oval 43"/>
            <p:cNvSpPr>
              <a:spLocks noChangeArrowheads="1"/>
            </p:cNvSpPr>
            <p:nvPr/>
          </p:nvSpPr>
          <p:spPr bwMode="auto">
            <a:xfrm>
              <a:off x="1792" y="3068"/>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132103" name="Text Box 44"/>
            <p:cNvSpPr txBox="1">
              <a:spLocks noChangeArrowheads="1"/>
            </p:cNvSpPr>
            <p:nvPr/>
          </p:nvSpPr>
          <p:spPr bwMode="auto">
            <a:xfrm>
              <a:off x="2426" y="2011"/>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2104" name="Rectangle 45"/>
            <p:cNvSpPr>
              <a:spLocks noChangeArrowheads="1"/>
            </p:cNvSpPr>
            <p:nvPr/>
          </p:nvSpPr>
          <p:spPr bwMode="auto">
            <a:xfrm>
              <a:off x="2499" y="2419"/>
              <a:ext cx="192" cy="212"/>
            </a:xfrm>
            <a:prstGeom prst="rect">
              <a:avLst/>
            </a:prstGeom>
            <a:noFill/>
            <a:ln w="22225" algn="ctr">
              <a:noFill/>
              <a:miter lim="800000"/>
              <a:headEnd/>
              <a:tailEnd/>
            </a:ln>
          </p:spPr>
          <p:txBody>
            <a:bodyPr wrap="none" lIns="90000" tIns="46800" rIns="90000" bIns="46800">
              <a:spAutoFit/>
            </a:bodyPr>
            <a:lstStyle/>
            <a:p>
              <a:r>
                <a:rPr lang="en-US" sz="1600"/>
                <a:t>b</a:t>
              </a:r>
            </a:p>
          </p:txBody>
        </p:sp>
        <p:sp>
          <p:nvSpPr>
            <p:cNvPr id="132105" name="Rectangle 46"/>
            <p:cNvSpPr>
              <a:spLocks noChangeArrowheads="1"/>
            </p:cNvSpPr>
            <p:nvPr/>
          </p:nvSpPr>
          <p:spPr bwMode="auto">
            <a:xfrm>
              <a:off x="1898" y="2659"/>
              <a:ext cx="185" cy="212"/>
            </a:xfrm>
            <a:prstGeom prst="rect">
              <a:avLst/>
            </a:prstGeom>
            <a:noFill/>
            <a:ln w="22225" algn="ctr">
              <a:noFill/>
              <a:miter lim="800000"/>
              <a:headEnd/>
              <a:tailEnd/>
            </a:ln>
          </p:spPr>
          <p:txBody>
            <a:bodyPr wrap="none" lIns="90000" tIns="46800" rIns="90000" bIns="46800">
              <a:spAutoFit/>
            </a:bodyPr>
            <a:lstStyle/>
            <a:p>
              <a:r>
                <a:rPr lang="en-US" sz="1600"/>
                <a:t>c</a:t>
              </a:r>
            </a:p>
          </p:txBody>
        </p:sp>
        <p:grpSp>
          <p:nvGrpSpPr>
            <p:cNvPr id="132106" name="Group 48"/>
            <p:cNvGrpSpPr>
              <a:grpSpLocks/>
            </p:cNvGrpSpPr>
            <p:nvPr/>
          </p:nvGrpSpPr>
          <p:grpSpPr bwMode="auto">
            <a:xfrm>
              <a:off x="1746" y="2115"/>
              <a:ext cx="408" cy="408"/>
              <a:chOff x="1746" y="2115"/>
              <a:chExt cx="408" cy="408"/>
            </a:xfrm>
          </p:grpSpPr>
          <p:sp>
            <p:nvSpPr>
              <p:cNvPr id="132111" name="Oval 41"/>
              <p:cNvSpPr>
                <a:spLocks noChangeArrowheads="1"/>
              </p:cNvSpPr>
              <p:nvPr/>
            </p:nvSpPr>
            <p:spPr bwMode="auto">
              <a:xfrm>
                <a:off x="1792" y="2161"/>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132112" name="Oval 47"/>
              <p:cNvSpPr>
                <a:spLocks noChangeArrowheads="1"/>
              </p:cNvSpPr>
              <p:nvPr/>
            </p:nvSpPr>
            <p:spPr bwMode="auto">
              <a:xfrm>
                <a:off x="1746" y="2115"/>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cxnSp>
          <p:nvCxnSpPr>
            <p:cNvPr id="132107" name="AutoShape 49"/>
            <p:cNvCxnSpPr>
              <a:cxnSpLocks noChangeShapeType="1"/>
              <a:stCxn id="132112" idx="7"/>
              <a:endCxn id="132101" idx="1"/>
            </p:cNvCxnSpPr>
            <p:nvPr/>
          </p:nvCxnSpPr>
          <p:spPr bwMode="auto">
            <a:xfrm>
              <a:off x="2094" y="2168"/>
              <a:ext cx="1014" cy="31"/>
            </a:xfrm>
            <a:prstGeom prst="straightConnector1">
              <a:avLst/>
            </a:prstGeom>
            <a:noFill/>
            <a:ln w="22225">
              <a:solidFill>
                <a:schemeClr val="tx1"/>
              </a:solidFill>
              <a:round/>
              <a:headEnd/>
              <a:tailEnd type="triangle" w="med" len="med"/>
            </a:ln>
          </p:spPr>
        </p:cxnSp>
        <p:cxnSp>
          <p:nvCxnSpPr>
            <p:cNvPr id="132108" name="AutoShape 50"/>
            <p:cNvCxnSpPr>
              <a:cxnSpLocks noChangeShapeType="1"/>
              <a:stCxn id="132101" idx="3"/>
              <a:endCxn id="132112" idx="5"/>
            </p:cNvCxnSpPr>
            <p:nvPr/>
          </p:nvCxnSpPr>
          <p:spPr bwMode="auto">
            <a:xfrm flipH="1">
              <a:off x="2094" y="2438"/>
              <a:ext cx="1014" cy="32"/>
            </a:xfrm>
            <a:prstGeom prst="straightConnector1">
              <a:avLst/>
            </a:prstGeom>
            <a:noFill/>
            <a:ln w="22225">
              <a:solidFill>
                <a:schemeClr val="tx1"/>
              </a:solidFill>
              <a:round/>
              <a:headEnd/>
              <a:tailEnd type="triangle" w="med" len="med"/>
            </a:ln>
          </p:spPr>
        </p:cxnSp>
        <p:cxnSp>
          <p:nvCxnSpPr>
            <p:cNvPr id="132109" name="AutoShape 51"/>
            <p:cNvCxnSpPr>
              <a:cxnSpLocks noChangeShapeType="1"/>
              <a:stCxn id="132112" idx="4"/>
              <a:endCxn id="132102" idx="0"/>
            </p:cNvCxnSpPr>
            <p:nvPr/>
          </p:nvCxnSpPr>
          <p:spPr bwMode="auto">
            <a:xfrm>
              <a:off x="1950" y="2530"/>
              <a:ext cx="1" cy="531"/>
            </a:xfrm>
            <a:prstGeom prst="straightConnector1">
              <a:avLst/>
            </a:prstGeom>
            <a:noFill/>
            <a:ln w="22225">
              <a:solidFill>
                <a:schemeClr val="tx1"/>
              </a:solidFill>
              <a:round/>
              <a:headEnd/>
              <a:tailEnd type="triangle" w="med" len="med"/>
            </a:ln>
          </p:spPr>
        </p:cxnSp>
        <p:sp>
          <p:nvSpPr>
            <p:cNvPr id="132110" name="Text Box 52"/>
            <p:cNvSpPr txBox="1">
              <a:spLocks noChangeArrowheads="1"/>
            </p:cNvSpPr>
            <p:nvPr/>
          </p:nvSpPr>
          <p:spPr bwMode="auto">
            <a:xfrm>
              <a:off x="1625" y="2161"/>
              <a:ext cx="182"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grpSp>
    </p:spTree>
  </p:cSld>
  <p:clrMapOvr>
    <a:masterClrMapping/>
  </p:clrMapOvr>
  <p:transition spd="med">
    <p:wheel/>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ext Box 42"/>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sz="3200"/>
              <a:t>6-4 آتاماتای متناهی غیر قطعی</a:t>
            </a:r>
            <a:endParaRPr lang="en-US" sz="2400"/>
          </a:p>
        </p:txBody>
      </p:sp>
      <p:sp>
        <p:nvSpPr>
          <p:cNvPr id="133123" name="Text Box 43"/>
          <p:cNvSpPr txBox="1">
            <a:spLocks noChangeArrowheads="1"/>
          </p:cNvSpPr>
          <p:nvPr/>
        </p:nvSpPr>
        <p:spPr bwMode="auto">
          <a:xfrm>
            <a:off x="323850" y="1706563"/>
            <a:ext cx="8424863" cy="2227262"/>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یک آتاماتای متناهی غیر قطعی</a:t>
            </a:r>
            <a:r>
              <a:rPr lang="fa-IR"/>
              <a:t> یک پنچ تایی </a:t>
            </a:r>
            <a:r>
              <a:rPr lang="en-US"/>
              <a:t>M=(Q,</a:t>
            </a:r>
            <a:r>
              <a:rPr lang="en-US">
                <a:cs typeface="Arial" charset="0"/>
              </a:rPr>
              <a:t>∑</a:t>
            </a:r>
            <a:r>
              <a:rPr lang="en-US"/>
              <a:t>,</a:t>
            </a:r>
            <a:r>
              <a:rPr lang="en-US">
                <a:cs typeface="Arial" charset="0"/>
              </a:rPr>
              <a:t>∂</a:t>
            </a:r>
            <a:r>
              <a:rPr lang="en-US"/>
              <a:t>,q0,F)</a:t>
            </a:r>
            <a:r>
              <a:rPr lang="fa-IR"/>
              <a:t> است که در آن </a:t>
            </a:r>
            <a:r>
              <a:rPr lang="en-US"/>
              <a:t>Q</a:t>
            </a:r>
            <a:r>
              <a:rPr lang="fa-IR"/>
              <a:t> یک مجموعه متناهی از حالات،</a:t>
            </a:r>
            <a:r>
              <a:rPr lang="en-US">
                <a:cs typeface="Arial" charset="0"/>
              </a:rPr>
              <a:t>∑</a:t>
            </a:r>
            <a:r>
              <a:rPr lang="fa-IR"/>
              <a:t> یک مجموعه متناهی موسوم به الفبا،</a:t>
            </a:r>
            <a:r>
              <a:rPr lang="en-US"/>
              <a:t>q</a:t>
            </a:r>
            <a:r>
              <a:rPr lang="en-US" sz="1600"/>
              <a:t>0</a:t>
            </a:r>
            <a:r>
              <a:rPr lang="ru-RU">
                <a:cs typeface="Arial" charset="0"/>
              </a:rPr>
              <a:t>є</a:t>
            </a:r>
            <a:r>
              <a:rPr lang="en-US"/>
              <a:t>Q</a:t>
            </a:r>
            <a:r>
              <a:rPr lang="fa-IR"/>
              <a:t> مبین حالت ابتدایی،</a:t>
            </a:r>
            <a:r>
              <a:rPr lang="en-US"/>
              <a:t>F</a:t>
            </a:r>
            <a:r>
              <a:rPr lang="fa-IR"/>
              <a:t> زیرمجموعه ای از </a:t>
            </a:r>
            <a:r>
              <a:rPr lang="en-US"/>
              <a:t>Q</a:t>
            </a:r>
            <a:r>
              <a:rPr lang="fa-IR"/>
              <a:t> شامل حالات نهایی یا حالات پذیرش، و</a:t>
            </a:r>
            <a:r>
              <a:rPr lang="en-US">
                <a:cs typeface="Arial" charset="0"/>
              </a:rPr>
              <a:t>∂</a:t>
            </a:r>
            <a:r>
              <a:rPr lang="fa-IR"/>
              <a:t> یک تابع جامع از </a:t>
            </a:r>
            <a:r>
              <a:rPr lang="en-US"/>
              <a:t>Q×</a:t>
            </a:r>
            <a:r>
              <a:rPr lang="en-US">
                <a:cs typeface="Arial" charset="0"/>
              </a:rPr>
              <a:t>∑</a:t>
            </a:r>
            <a:r>
              <a:rPr lang="fa-IR"/>
              <a:t> به </a:t>
            </a:r>
            <a:r>
              <a:rPr lang="en-US"/>
              <a:t>P(Q)</a:t>
            </a:r>
            <a:r>
              <a:rPr lang="fa-IR"/>
              <a:t> می باشد. </a:t>
            </a:r>
            <a:endParaRPr lang="en-US"/>
          </a:p>
        </p:txBody>
      </p:sp>
    </p:spTree>
  </p:cSld>
  <p:clrMapOvr>
    <a:masterClrMapping/>
  </p:clrMapOvr>
  <p:transition spd="med">
    <p:wheel/>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ext Box 19"/>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6-4 آتاماتای متناهی غیر قطعی</a:t>
            </a:r>
            <a:endParaRPr lang="en-US" sz="2400"/>
          </a:p>
        </p:txBody>
      </p:sp>
      <p:grpSp>
        <p:nvGrpSpPr>
          <p:cNvPr id="134147" name="Group 23"/>
          <p:cNvGrpSpPr>
            <a:grpSpLocks/>
          </p:cNvGrpSpPr>
          <p:nvPr/>
        </p:nvGrpSpPr>
        <p:grpSpPr bwMode="auto">
          <a:xfrm>
            <a:off x="323850" y="1844675"/>
            <a:ext cx="8424863" cy="1493838"/>
            <a:chOff x="204" y="663"/>
            <a:chExt cx="5307" cy="941"/>
          </a:xfrm>
        </p:grpSpPr>
        <p:sp>
          <p:nvSpPr>
            <p:cNvPr id="134148" name="Text Box 20"/>
            <p:cNvSpPr txBox="1">
              <a:spLocks noChangeArrowheads="1"/>
            </p:cNvSpPr>
            <p:nvPr/>
          </p:nvSpPr>
          <p:spPr bwMode="auto">
            <a:xfrm>
              <a:off x="204" y="663"/>
              <a:ext cx="5307" cy="941"/>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زبان </a:t>
              </a:r>
              <a:r>
                <a:rPr lang="en-US">
                  <a:solidFill>
                    <a:schemeClr val="accent1"/>
                  </a:solidFill>
                </a:rPr>
                <a:t>NFA  M</a:t>
              </a:r>
              <a:r>
                <a:rPr lang="fa-IR">
                  <a:solidFill>
                    <a:schemeClr val="accent1"/>
                  </a:solidFill>
                </a:rPr>
                <a:t> که با </a:t>
              </a:r>
              <a:r>
                <a:rPr lang="en-US">
                  <a:solidFill>
                    <a:schemeClr val="accent1"/>
                  </a:solidFill>
                </a:rPr>
                <a:t>L(M)</a:t>
              </a:r>
              <a:r>
                <a:rPr lang="fa-IR">
                  <a:solidFill>
                    <a:schemeClr val="accent1"/>
                  </a:solidFill>
                </a:rPr>
                <a:t> نشان داده می شود</a:t>
              </a:r>
              <a:r>
                <a:rPr lang="fa-IR"/>
                <a:t>، مجموعه ای از رشته های پذیرفته شده به وسیله </a:t>
              </a:r>
              <a:r>
                <a:rPr lang="en-US"/>
                <a:t>M</a:t>
              </a:r>
              <a:r>
                <a:rPr lang="fa-IR"/>
                <a:t> است. بدین صورت که</a:t>
              </a:r>
            </a:p>
            <a:p>
              <a:pPr algn="l">
                <a:spcBef>
                  <a:spcPct val="50000"/>
                </a:spcBef>
              </a:pPr>
              <a:r>
                <a:rPr lang="en-US" sz="2400"/>
                <a:t>L(M)={w l </a:t>
              </a:r>
              <a:r>
                <a:rPr lang="en-US" sz="2400" b="0"/>
                <a:t>there is a comutation</a:t>
              </a:r>
              <a:r>
                <a:rPr lang="en-US" sz="2400"/>
                <a:t> [q</a:t>
              </a:r>
              <a:r>
                <a:rPr lang="en-US" sz="1400"/>
                <a:t>0</a:t>
              </a:r>
              <a:r>
                <a:rPr lang="en-US" sz="2400"/>
                <a:t>,w] *[q</a:t>
              </a:r>
              <a:r>
                <a:rPr lang="en-US" sz="1400"/>
                <a:t>i</a:t>
              </a:r>
              <a:r>
                <a:rPr lang="en-US" sz="2400"/>
                <a:t>, ] with q</a:t>
              </a:r>
              <a:r>
                <a:rPr lang="en-US" sz="1400"/>
                <a:t>i</a:t>
              </a:r>
              <a:r>
                <a:rPr lang="ru-RU" sz="2400">
                  <a:cs typeface="Arial" charset="0"/>
                </a:rPr>
                <a:t>є</a:t>
              </a:r>
              <a:r>
                <a:rPr lang="en-US" sz="2400"/>
                <a:t>F}</a:t>
              </a:r>
            </a:p>
          </p:txBody>
        </p:sp>
        <p:sp>
          <p:nvSpPr>
            <p:cNvPr id="134149" name="Rectangle 21"/>
            <p:cNvSpPr>
              <a:spLocks noChangeArrowheads="1"/>
            </p:cNvSpPr>
            <p:nvPr/>
          </p:nvSpPr>
          <p:spPr bwMode="auto">
            <a:xfrm rot="5400000">
              <a:off x="3442" y="1386"/>
              <a:ext cx="205" cy="212"/>
            </a:xfrm>
            <a:prstGeom prst="rect">
              <a:avLst/>
            </a:prstGeom>
            <a:noFill/>
            <a:ln w="22225" algn="ctr">
              <a:noFill/>
              <a:miter lim="800000"/>
              <a:headEnd/>
              <a:tailEnd/>
            </a:ln>
          </p:spPr>
          <p:txBody>
            <a:bodyPr wrap="none" lIns="90000" tIns="46800" rIns="90000" bIns="46800">
              <a:spAutoFit/>
            </a:bodyPr>
            <a:lstStyle/>
            <a:p>
              <a:r>
                <a:rPr lang="en-US" sz="1600">
                  <a:cs typeface="Arial" charset="0"/>
                </a:rPr>
                <a:t>┴</a:t>
              </a:r>
              <a:endParaRPr lang="en-US" sz="1600"/>
            </a:p>
          </p:txBody>
        </p:sp>
        <p:sp>
          <p:nvSpPr>
            <p:cNvPr id="134150" name="Rectangle 22"/>
            <p:cNvSpPr>
              <a:spLocks noChangeArrowheads="1"/>
            </p:cNvSpPr>
            <p:nvPr/>
          </p:nvSpPr>
          <p:spPr bwMode="auto">
            <a:xfrm>
              <a:off x="3827" y="1345"/>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grpSp>
    </p:spTree>
  </p:cSld>
  <p:clrMapOvr>
    <a:masterClrMapping/>
  </p:clrMapOvr>
  <p:transition spd="med">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26" name="Rectangle 266"/>
          <p:cNvSpPr>
            <a:spLocks noGrp="1" noChangeArrowheads="1"/>
          </p:cNvSpPr>
          <p:nvPr>
            <p:ph type="title"/>
          </p:nvPr>
        </p:nvSpPr>
        <p:spPr/>
        <p:txBody>
          <a:bodyPr/>
          <a:lstStyle/>
          <a:p>
            <a:pPr eaLnBrk="1" hangingPunct="1">
              <a:defRPr/>
            </a:pPr>
            <a:r>
              <a:rPr lang="fa-IR" sz="3200" smtClean="0">
                <a:cs typeface="B Roya" pitchFamily="2" charset="-78"/>
              </a:rPr>
              <a:t>1-4 استقراء ریاضی</a:t>
            </a:r>
            <a:endParaRPr lang="en-US" sz="3200" smtClean="0">
              <a:cs typeface="B Roya" pitchFamily="2" charset="-78"/>
            </a:endParaRPr>
          </a:p>
        </p:txBody>
      </p:sp>
      <p:sp>
        <p:nvSpPr>
          <p:cNvPr id="66827" name="Text Box 267"/>
          <p:cNvSpPr txBox="1">
            <a:spLocks noChangeArrowheads="1"/>
          </p:cNvSpPr>
          <p:nvPr/>
        </p:nvSpPr>
        <p:spPr bwMode="auto">
          <a:xfrm>
            <a:off x="5938838" y="955675"/>
            <a:ext cx="2736850" cy="457200"/>
          </a:xfrm>
          <a:prstGeom prst="rect">
            <a:avLst/>
          </a:prstGeom>
          <a:noFill/>
          <a:ln w="9525" algn="ctr">
            <a:noFill/>
            <a:miter lim="800000"/>
            <a:headEnd/>
            <a:tailEnd/>
          </a:ln>
        </p:spPr>
        <p:txBody>
          <a:bodyPr>
            <a:spAutoFit/>
          </a:bodyPr>
          <a:lstStyle/>
          <a:p>
            <a:pPr>
              <a:spcBef>
                <a:spcPct val="50000"/>
              </a:spcBef>
            </a:pPr>
            <a:r>
              <a:rPr lang="fa-IR" sz="2400"/>
              <a:t>مثال:</a:t>
            </a:r>
            <a:endParaRPr lang="en-US" sz="2400"/>
          </a:p>
        </p:txBody>
      </p:sp>
      <p:sp>
        <p:nvSpPr>
          <p:cNvPr id="2056" name="Text Box 268"/>
          <p:cNvSpPr txBox="1">
            <a:spLocks noChangeArrowheads="1"/>
          </p:cNvSpPr>
          <p:nvPr/>
        </p:nvSpPr>
        <p:spPr bwMode="auto">
          <a:xfrm>
            <a:off x="900113" y="1323975"/>
            <a:ext cx="7848600" cy="519113"/>
          </a:xfrm>
          <a:prstGeom prst="rect">
            <a:avLst/>
          </a:prstGeom>
          <a:noFill/>
          <a:ln w="9525" algn="ctr">
            <a:noFill/>
            <a:miter lim="800000"/>
            <a:headEnd/>
            <a:tailEnd/>
          </a:ln>
        </p:spPr>
        <p:txBody>
          <a:bodyPr>
            <a:spAutoFit/>
          </a:bodyPr>
          <a:lstStyle/>
          <a:p>
            <a:pPr>
              <a:spcBef>
                <a:spcPct val="50000"/>
              </a:spcBef>
            </a:pPr>
            <a:r>
              <a:rPr lang="fa-IR"/>
              <a:t>برای کلیه اعداد صحیح مثبت نشان می دهیم که</a:t>
            </a:r>
            <a:endParaRPr lang="en-US" sz="2400"/>
          </a:p>
        </p:txBody>
      </p:sp>
      <p:sp>
        <p:nvSpPr>
          <p:cNvPr id="2057" name="Text Box 274"/>
          <p:cNvSpPr txBox="1">
            <a:spLocks noChangeArrowheads="1"/>
          </p:cNvSpPr>
          <p:nvPr/>
        </p:nvSpPr>
        <p:spPr bwMode="auto">
          <a:xfrm>
            <a:off x="4716463" y="2720975"/>
            <a:ext cx="3959225" cy="519113"/>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پایه استقراء</a:t>
            </a:r>
            <a:r>
              <a:rPr lang="fa-IR"/>
              <a:t>: برای </a:t>
            </a:r>
            <a:r>
              <a:rPr lang="en-US"/>
              <a:t>n=1</a:t>
            </a:r>
            <a:r>
              <a:rPr lang="fa-IR"/>
              <a:t>داریم:</a:t>
            </a:r>
            <a:endParaRPr lang="en-US" sz="2400"/>
          </a:p>
        </p:txBody>
      </p:sp>
      <p:sp>
        <p:nvSpPr>
          <p:cNvPr id="2058" name="Text Box 284"/>
          <p:cNvSpPr txBox="1">
            <a:spLocks noChangeArrowheads="1"/>
          </p:cNvSpPr>
          <p:nvPr/>
        </p:nvSpPr>
        <p:spPr bwMode="auto">
          <a:xfrm>
            <a:off x="395288" y="3500438"/>
            <a:ext cx="8424862"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فرض استقراء</a:t>
            </a:r>
            <a:r>
              <a:rPr lang="fa-IR"/>
              <a:t>:فرض کنید که برای یک عدد صحیح مثبت دلخواه </a:t>
            </a:r>
            <a:r>
              <a:rPr lang="en-US"/>
              <a:t>n</a:t>
            </a:r>
            <a:r>
              <a:rPr lang="fa-IR"/>
              <a:t> داریم:</a:t>
            </a:r>
            <a:endParaRPr lang="en-US" sz="2400"/>
          </a:p>
        </p:txBody>
      </p:sp>
      <p:sp>
        <p:nvSpPr>
          <p:cNvPr id="2059" name="Text Box 293"/>
          <p:cNvSpPr txBox="1">
            <a:spLocks noChangeArrowheads="1"/>
          </p:cNvSpPr>
          <p:nvPr/>
        </p:nvSpPr>
        <p:spPr bwMode="auto">
          <a:xfrm>
            <a:off x="395288" y="4730750"/>
            <a:ext cx="8424862" cy="519113"/>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گام استقراء:</a:t>
            </a:r>
            <a:r>
              <a:rPr lang="fa-IR"/>
              <a:t>لازم است که نشان دهیم:</a:t>
            </a:r>
            <a:endParaRPr lang="en-US" sz="2400"/>
          </a:p>
        </p:txBody>
      </p:sp>
      <p:sp>
        <p:nvSpPr>
          <p:cNvPr id="2060" name="Rectangle 304"/>
          <p:cNvSpPr>
            <a:spLocks noChangeArrowheads="1"/>
          </p:cNvSpPr>
          <p:nvPr/>
        </p:nvSpPr>
        <p:spPr bwMode="auto">
          <a:xfrm>
            <a:off x="0" y="309562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2050" name="Object 303"/>
          <p:cNvGraphicFramePr>
            <a:graphicFrameLocks noChangeAspect="1"/>
          </p:cNvGraphicFramePr>
          <p:nvPr/>
        </p:nvGraphicFramePr>
        <p:xfrm>
          <a:off x="1042988" y="1773238"/>
          <a:ext cx="3024187" cy="666750"/>
        </p:xfrm>
        <a:graphic>
          <a:graphicData uri="http://schemas.openxmlformats.org/presentationml/2006/ole">
            <p:oleObj spid="_x0000_s2050" name="Equation" r:id="rId3" imgW="1409088" imgH="393529" progId="Equation.3">
              <p:embed/>
            </p:oleObj>
          </a:graphicData>
        </a:graphic>
      </p:graphicFrame>
      <p:sp>
        <p:nvSpPr>
          <p:cNvPr id="2061" name="Rectangle 305"/>
          <p:cNvSpPr>
            <a:spLocks noChangeArrowheads="1"/>
          </p:cNvSpPr>
          <p:nvPr/>
        </p:nvSpPr>
        <p:spPr bwMode="auto">
          <a:xfrm>
            <a:off x="0" y="376237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2062" name="Rectangle 307"/>
          <p:cNvSpPr>
            <a:spLocks noChangeArrowheads="1"/>
          </p:cNvSpPr>
          <p:nvPr/>
        </p:nvSpPr>
        <p:spPr bwMode="auto">
          <a:xfrm>
            <a:off x="0" y="309562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2051" name="Object 306"/>
          <p:cNvGraphicFramePr>
            <a:graphicFrameLocks noChangeAspect="1"/>
          </p:cNvGraphicFramePr>
          <p:nvPr/>
        </p:nvGraphicFramePr>
        <p:xfrm>
          <a:off x="1403350" y="2708275"/>
          <a:ext cx="1944688" cy="666750"/>
        </p:xfrm>
        <a:graphic>
          <a:graphicData uri="http://schemas.openxmlformats.org/presentationml/2006/ole">
            <p:oleObj spid="_x0000_s2051" name="Equation" r:id="rId4" imgW="672808" imgH="393529" progId="Equation.3">
              <p:embed/>
            </p:oleObj>
          </a:graphicData>
        </a:graphic>
      </p:graphicFrame>
      <p:sp>
        <p:nvSpPr>
          <p:cNvPr id="2063" name="Rectangle 308"/>
          <p:cNvSpPr>
            <a:spLocks noChangeArrowheads="1"/>
          </p:cNvSpPr>
          <p:nvPr/>
        </p:nvSpPr>
        <p:spPr bwMode="auto">
          <a:xfrm>
            <a:off x="0" y="376237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2064" name="Rectangle 310"/>
          <p:cNvSpPr>
            <a:spLocks noChangeArrowheads="1"/>
          </p:cNvSpPr>
          <p:nvPr/>
        </p:nvSpPr>
        <p:spPr bwMode="auto">
          <a:xfrm>
            <a:off x="0" y="309562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2052" name="Object 309"/>
          <p:cNvGraphicFramePr>
            <a:graphicFrameLocks noChangeAspect="1"/>
          </p:cNvGraphicFramePr>
          <p:nvPr/>
        </p:nvGraphicFramePr>
        <p:xfrm>
          <a:off x="1116013" y="4005263"/>
          <a:ext cx="3527425" cy="666750"/>
        </p:xfrm>
        <a:graphic>
          <a:graphicData uri="http://schemas.openxmlformats.org/presentationml/2006/ole">
            <p:oleObj spid="_x0000_s2052" name="Equation" r:id="rId5" imgW="1409088" imgH="393529" progId="Equation.3">
              <p:embed/>
            </p:oleObj>
          </a:graphicData>
        </a:graphic>
      </p:graphicFrame>
      <p:sp>
        <p:nvSpPr>
          <p:cNvPr id="2065" name="Rectangle 311"/>
          <p:cNvSpPr>
            <a:spLocks noChangeArrowheads="1"/>
          </p:cNvSpPr>
          <p:nvPr/>
        </p:nvSpPr>
        <p:spPr bwMode="auto">
          <a:xfrm>
            <a:off x="0" y="376237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2066" name="Rectangle 313"/>
          <p:cNvSpPr>
            <a:spLocks noChangeArrowheads="1"/>
          </p:cNvSpPr>
          <p:nvPr/>
        </p:nvSpPr>
        <p:spPr bwMode="auto">
          <a:xfrm>
            <a:off x="0" y="309562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2053" name="Object 312"/>
          <p:cNvGraphicFramePr>
            <a:graphicFrameLocks noChangeAspect="1"/>
          </p:cNvGraphicFramePr>
          <p:nvPr/>
        </p:nvGraphicFramePr>
        <p:xfrm>
          <a:off x="755650" y="5229225"/>
          <a:ext cx="3800475" cy="666750"/>
        </p:xfrm>
        <a:graphic>
          <a:graphicData uri="http://schemas.openxmlformats.org/presentationml/2006/ole">
            <p:oleObj spid="_x0000_s2053" name="Equation" r:id="rId6" imgW="2222500" imgH="393700" progId="Equation.3">
              <p:embed/>
            </p:oleObj>
          </a:graphicData>
        </a:graphic>
      </p:graphicFrame>
      <p:sp>
        <p:nvSpPr>
          <p:cNvPr id="2067" name="Rectangle 314"/>
          <p:cNvSpPr>
            <a:spLocks noChangeArrowheads="1"/>
          </p:cNvSpPr>
          <p:nvPr/>
        </p:nvSpPr>
        <p:spPr bwMode="auto">
          <a:xfrm>
            <a:off x="0" y="376237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6826"/>
                                        </p:tgtEl>
                                        <p:attrNameLst>
                                          <p:attrName>style.visibility</p:attrName>
                                        </p:attrNameLst>
                                      </p:cBhvr>
                                      <p:to>
                                        <p:strVal val="visible"/>
                                      </p:to>
                                    </p:set>
                                    <p:animEffect transition="in" filter="blinds(horizontal)">
                                      <p:cBhvr>
                                        <p:cTn id="7" dur="500"/>
                                        <p:tgtEl>
                                          <p:spTgt spid="66826"/>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66827"/>
                                        </p:tgtEl>
                                        <p:attrNameLst>
                                          <p:attrName>style.visibility</p:attrName>
                                        </p:attrNameLst>
                                      </p:cBhvr>
                                      <p:to>
                                        <p:strVal val="visible"/>
                                      </p:to>
                                    </p:set>
                                    <p:anim calcmode="lin" valueType="num">
                                      <p:cBhvr>
                                        <p:cTn id="11" dur="1000" fill="hold"/>
                                        <p:tgtEl>
                                          <p:spTgt spid="66827"/>
                                        </p:tgtEl>
                                        <p:attrNameLst>
                                          <p:attrName>ppt_w</p:attrName>
                                        </p:attrNameLst>
                                      </p:cBhvr>
                                      <p:tavLst>
                                        <p:tav tm="0">
                                          <p:val>
                                            <p:strVal val="#ppt_w*0.70"/>
                                          </p:val>
                                        </p:tav>
                                        <p:tav tm="100000">
                                          <p:val>
                                            <p:strVal val="#ppt_w"/>
                                          </p:val>
                                        </p:tav>
                                      </p:tavLst>
                                    </p:anim>
                                    <p:anim calcmode="lin" valueType="num">
                                      <p:cBhvr>
                                        <p:cTn id="12" dur="1000" fill="hold"/>
                                        <p:tgtEl>
                                          <p:spTgt spid="66827"/>
                                        </p:tgtEl>
                                        <p:attrNameLst>
                                          <p:attrName>ppt_h</p:attrName>
                                        </p:attrNameLst>
                                      </p:cBhvr>
                                      <p:tavLst>
                                        <p:tav tm="0">
                                          <p:val>
                                            <p:strVal val="#ppt_h"/>
                                          </p:val>
                                        </p:tav>
                                        <p:tav tm="100000">
                                          <p:val>
                                            <p:strVal val="#ppt_h"/>
                                          </p:val>
                                        </p:tav>
                                      </p:tavLst>
                                    </p:anim>
                                    <p:animEffect transition="in" filter="fade">
                                      <p:cBhvr>
                                        <p:cTn id="13" dur="1000"/>
                                        <p:tgtEl>
                                          <p:spTgt spid="668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826" grpId="0"/>
      <p:bldP spid="66827"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ext Box 79"/>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6-4 آتاماتای متناهی غیر قطعی</a:t>
            </a:r>
            <a:endParaRPr lang="en-US" sz="2400"/>
          </a:p>
        </p:txBody>
      </p:sp>
      <p:sp>
        <p:nvSpPr>
          <p:cNvPr id="135171" name="Text Box 80"/>
          <p:cNvSpPr txBox="1">
            <a:spLocks noChangeArrowheads="1"/>
          </p:cNvSpPr>
          <p:nvPr/>
        </p:nvSpPr>
        <p:spPr bwMode="auto">
          <a:xfrm>
            <a:off x="323850" y="1196975"/>
            <a:ext cx="8351838" cy="4579938"/>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دیاگرام حالت یک </a:t>
            </a:r>
            <a:r>
              <a:rPr lang="en-US">
                <a:solidFill>
                  <a:schemeClr val="accent1"/>
                </a:solidFill>
              </a:rPr>
              <a:t>M=(Q,</a:t>
            </a:r>
            <a:r>
              <a:rPr lang="en-US">
                <a:solidFill>
                  <a:schemeClr val="accent1"/>
                </a:solidFill>
                <a:cs typeface="Arial" charset="0"/>
              </a:rPr>
              <a:t>∑</a:t>
            </a:r>
            <a:r>
              <a:rPr lang="en-US">
                <a:solidFill>
                  <a:schemeClr val="accent1"/>
                </a:solidFill>
              </a:rPr>
              <a:t>,</a:t>
            </a:r>
            <a:r>
              <a:rPr lang="en-US">
                <a:solidFill>
                  <a:schemeClr val="accent1"/>
                </a:solidFill>
                <a:cs typeface="Arial" charset="0"/>
              </a:rPr>
              <a:t>∂</a:t>
            </a:r>
            <a:r>
              <a:rPr lang="en-US">
                <a:solidFill>
                  <a:schemeClr val="accent1"/>
                </a:solidFill>
              </a:rPr>
              <a:t>,q0,F)</a:t>
            </a:r>
            <a:r>
              <a:rPr lang="fa-IR">
                <a:solidFill>
                  <a:schemeClr val="accent1"/>
                </a:solidFill>
              </a:rPr>
              <a:t> </a:t>
            </a:r>
            <a:r>
              <a:rPr lang="en-US">
                <a:solidFill>
                  <a:schemeClr val="accent1"/>
                </a:solidFill>
              </a:rPr>
              <a:t>NFA</a:t>
            </a:r>
            <a:r>
              <a:rPr lang="fa-IR"/>
              <a:t> یک گراف جهت دار </a:t>
            </a:r>
            <a:r>
              <a:rPr lang="en-US"/>
              <a:t>G</a:t>
            </a:r>
            <a:r>
              <a:rPr lang="fa-IR"/>
              <a:t> با شرایط زیر است:</a:t>
            </a:r>
          </a:p>
          <a:p>
            <a:pPr>
              <a:spcBef>
                <a:spcPct val="50000"/>
              </a:spcBef>
            </a:pPr>
            <a:r>
              <a:rPr lang="en-US"/>
              <a:t>(i</a:t>
            </a:r>
            <a:r>
              <a:rPr lang="fa-IR"/>
              <a:t> گره های </a:t>
            </a:r>
            <a:r>
              <a:rPr lang="en-US"/>
              <a:t>G</a:t>
            </a:r>
            <a:r>
              <a:rPr lang="fa-IR"/>
              <a:t> عناصر</a:t>
            </a:r>
            <a:r>
              <a:rPr lang="en-US"/>
              <a:t>Q</a:t>
            </a:r>
            <a:r>
              <a:rPr lang="fa-IR"/>
              <a:t> هستند.</a:t>
            </a:r>
          </a:p>
          <a:p>
            <a:pPr>
              <a:spcBef>
                <a:spcPct val="50000"/>
              </a:spcBef>
            </a:pPr>
            <a:r>
              <a:rPr lang="en-US"/>
              <a:t>(ii</a:t>
            </a:r>
            <a:r>
              <a:rPr lang="fa-IR"/>
              <a:t> برچسب کمانهای </a:t>
            </a:r>
            <a:r>
              <a:rPr lang="en-US"/>
              <a:t>G</a:t>
            </a:r>
            <a:r>
              <a:rPr lang="fa-IR"/>
              <a:t> عناصر </a:t>
            </a:r>
            <a:r>
              <a:rPr lang="en-US">
                <a:cs typeface="Arial" charset="0"/>
              </a:rPr>
              <a:t>∑</a:t>
            </a:r>
            <a:r>
              <a:rPr lang="fa-IR"/>
              <a:t> هستند.</a:t>
            </a:r>
          </a:p>
          <a:p>
            <a:pPr>
              <a:spcBef>
                <a:spcPct val="50000"/>
              </a:spcBef>
            </a:pPr>
            <a:r>
              <a:rPr lang="en-US"/>
              <a:t>(iii</a:t>
            </a:r>
            <a:r>
              <a:rPr lang="fa-IR"/>
              <a:t> </a:t>
            </a:r>
            <a:r>
              <a:rPr lang="en-US"/>
              <a:t>q</a:t>
            </a:r>
            <a:r>
              <a:rPr lang="en-US" sz="1400"/>
              <a:t>0</a:t>
            </a:r>
            <a:r>
              <a:rPr lang="fa-IR"/>
              <a:t> گره ابتدایی است.</a:t>
            </a:r>
          </a:p>
          <a:p>
            <a:pPr>
              <a:spcBef>
                <a:spcPct val="50000"/>
              </a:spcBef>
            </a:pPr>
            <a:r>
              <a:rPr lang="en-US"/>
              <a:t>(iv</a:t>
            </a:r>
            <a:r>
              <a:rPr lang="fa-IR"/>
              <a:t> </a:t>
            </a:r>
            <a:r>
              <a:rPr lang="en-US"/>
              <a:t>f</a:t>
            </a:r>
            <a:r>
              <a:rPr lang="fa-IR"/>
              <a:t> مجموعه گره های پذیش است.</a:t>
            </a:r>
          </a:p>
          <a:p>
            <a:pPr>
              <a:spcBef>
                <a:spcPct val="50000"/>
              </a:spcBef>
            </a:pPr>
            <a:r>
              <a:rPr lang="en-US"/>
              <a:t>(v</a:t>
            </a:r>
            <a:r>
              <a:rPr lang="fa-IR"/>
              <a:t> یک کمان از گره </a:t>
            </a:r>
            <a:r>
              <a:rPr lang="en-US"/>
              <a:t>q</a:t>
            </a:r>
            <a:r>
              <a:rPr lang="en-US" sz="1400"/>
              <a:t>i</a:t>
            </a:r>
            <a:r>
              <a:rPr lang="fa-IR"/>
              <a:t> به </a:t>
            </a:r>
            <a:r>
              <a:rPr lang="en-US"/>
              <a:t>q</a:t>
            </a:r>
            <a:r>
              <a:rPr lang="en-US" sz="1400"/>
              <a:t>j</a:t>
            </a:r>
            <a:r>
              <a:rPr lang="fa-IR"/>
              <a:t> با برچسب </a:t>
            </a:r>
            <a:r>
              <a:rPr lang="en-US"/>
              <a:t>a</a:t>
            </a:r>
            <a:r>
              <a:rPr lang="fa-IR"/>
              <a:t> وجود دارداگر</a:t>
            </a:r>
            <a:r>
              <a:rPr lang="en-US"/>
              <a:t> </a:t>
            </a:r>
            <a:r>
              <a:rPr lang="en-US">
                <a:cs typeface="Arial" charset="0"/>
              </a:rPr>
              <a:t>∂</a:t>
            </a:r>
            <a:r>
              <a:rPr lang="en-US"/>
              <a:t>(q</a:t>
            </a:r>
            <a:r>
              <a:rPr lang="en-US" sz="1400"/>
              <a:t>i</a:t>
            </a:r>
            <a:r>
              <a:rPr lang="en-US"/>
              <a:t>,a)=q</a:t>
            </a:r>
            <a:r>
              <a:rPr lang="en-US" sz="1400"/>
              <a:t>j</a:t>
            </a:r>
            <a:r>
              <a:rPr lang="fa-IR"/>
              <a:t> باشد.</a:t>
            </a:r>
            <a:endParaRPr lang="en-US"/>
          </a:p>
        </p:txBody>
      </p:sp>
    </p:spTree>
  </p:cSld>
  <p:clrMapOvr>
    <a:masterClrMapping/>
  </p:clrMapOvr>
  <p:transition spd="med">
    <p:wheel/>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ext Box 10"/>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6-4 آتاماتای متناهی غیر قطعی</a:t>
            </a:r>
            <a:endParaRPr lang="en-US" sz="2400"/>
          </a:p>
        </p:txBody>
      </p:sp>
      <p:sp>
        <p:nvSpPr>
          <p:cNvPr id="136195" name="Text Box 11"/>
          <p:cNvSpPr txBox="1">
            <a:spLocks noChangeArrowheads="1"/>
          </p:cNvSpPr>
          <p:nvPr/>
        </p:nvSpPr>
        <p:spPr bwMode="auto">
          <a:xfrm>
            <a:off x="539750" y="1052513"/>
            <a:ext cx="8208963" cy="158750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p>
          <a:p>
            <a:pPr>
              <a:spcBef>
                <a:spcPct val="50000"/>
              </a:spcBef>
            </a:pPr>
            <a:r>
              <a:rPr lang="fa-IR"/>
              <a:t>دیاگرامهای حالت </a:t>
            </a:r>
            <a:r>
              <a:rPr lang="en-US"/>
              <a:t>M1</a:t>
            </a:r>
            <a:r>
              <a:rPr lang="fa-IR"/>
              <a:t>و</a:t>
            </a:r>
            <a:r>
              <a:rPr lang="en-US"/>
              <a:t>M2</a:t>
            </a:r>
            <a:r>
              <a:rPr lang="fa-IR"/>
              <a:t> آتاماتای متناهی را تعریف می کنند که </a:t>
            </a:r>
            <a:r>
              <a:rPr lang="en-US"/>
              <a:t>(a</a:t>
            </a:r>
            <a:r>
              <a:rPr lang="el-GR">
                <a:cs typeface="Arial" charset="0"/>
              </a:rPr>
              <a:t>υ</a:t>
            </a:r>
            <a:r>
              <a:rPr lang="en-US"/>
              <a:t>b)*bb(a</a:t>
            </a:r>
            <a:r>
              <a:rPr lang="el-GR">
                <a:cs typeface="Arial" charset="0"/>
              </a:rPr>
              <a:t>υ</a:t>
            </a:r>
            <a:r>
              <a:rPr lang="en-US"/>
              <a:t>b)*</a:t>
            </a:r>
            <a:r>
              <a:rPr lang="fa-IR"/>
              <a:t> را می پذیرند.</a:t>
            </a:r>
            <a:endParaRPr lang="en-US"/>
          </a:p>
        </p:txBody>
      </p:sp>
      <p:grpSp>
        <p:nvGrpSpPr>
          <p:cNvPr id="136196" name="Group 47"/>
          <p:cNvGrpSpPr>
            <a:grpSpLocks/>
          </p:cNvGrpSpPr>
          <p:nvPr/>
        </p:nvGrpSpPr>
        <p:grpSpPr bwMode="auto">
          <a:xfrm>
            <a:off x="900113" y="2913063"/>
            <a:ext cx="4246562" cy="1452562"/>
            <a:chOff x="567" y="1570"/>
            <a:chExt cx="2675" cy="915"/>
          </a:xfrm>
        </p:grpSpPr>
        <p:sp>
          <p:nvSpPr>
            <p:cNvPr id="136211" name="Text Box 25"/>
            <p:cNvSpPr txBox="1">
              <a:spLocks noChangeArrowheads="1"/>
            </p:cNvSpPr>
            <p:nvPr/>
          </p:nvSpPr>
          <p:spPr bwMode="auto">
            <a:xfrm>
              <a:off x="1237" y="1594"/>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grpSp>
          <p:nvGrpSpPr>
            <p:cNvPr id="136212" name="Group 30"/>
            <p:cNvGrpSpPr>
              <a:grpSpLocks/>
            </p:cNvGrpSpPr>
            <p:nvPr/>
          </p:nvGrpSpPr>
          <p:grpSpPr bwMode="auto">
            <a:xfrm>
              <a:off x="567" y="1570"/>
              <a:ext cx="2675" cy="915"/>
              <a:chOff x="749" y="1548"/>
              <a:chExt cx="2675" cy="915"/>
            </a:xfrm>
          </p:grpSpPr>
          <p:sp>
            <p:nvSpPr>
              <p:cNvPr id="136213" name="Oval 12"/>
              <p:cNvSpPr>
                <a:spLocks noChangeArrowheads="1"/>
              </p:cNvSpPr>
              <p:nvPr/>
            </p:nvSpPr>
            <p:spPr bwMode="auto">
              <a:xfrm>
                <a:off x="1383" y="1888"/>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1800"/>
                  <a:t>q</a:t>
                </a:r>
                <a:r>
                  <a:rPr lang="en-US" sz="900"/>
                  <a:t>0</a:t>
                </a:r>
                <a:endParaRPr lang="en-US" sz="1800"/>
              </a:p>
            </p:txBody>
          </p:sp>
          <p:sp>
            <p:nvSpPr>
              <p:cNvPr id="136214" name="Oval 13"/>
              <p:cNvSpPr>
                <a:spLocks noChangeArrowheads="1"/>
              </p:cNvSpPr>
              <p:nvPr/>
            </p:nvSpPr>
            <p:spPr bwMode="auto">
              <a:xfrm>
                <a:off x="2200" y="1888"/>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36215" name="Oval 14"/>
              <p:cNvSpPr>
                <a:spLocks noChangeArrowheads="1"/>
              </p:cNvSpPr>
              <p:nvPr/>
            </p:nvSpPr>
            <p:spPr bwMode="auto">
              <a:xfrm>
                <a:off x="3016" y="1888"/>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136216" name="Oval 16"/>
              <p:cNvSpPr>
                <a:spLocks noChangeArrowheads="1"/>
              </p:cNvSpPr>
              <p:nvPr/>
            </p:nvSpPr>
            <p:spPr bwMode="auto">
              <a:xfrm>
                <a:off x="2995" y="1864"/>
                <a:ext cx="317" cy="317"/>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36217" name="Text Box 17"/>
              <p:cNvSpPr txBox="1">
                <a:spLocks noChangeArrowheads="1"/>
              </p:cNvSpPr>
              <p:nvPr/>
            </p:nvSpPr>
            <p:spPr bwMode="auto">
              <a:xfrm>
                <a:off x="749" y="1842"/>
                <a:ext cx="680" cy="327"/>
              </a:xfrm>
              <a:prstGeom prst="rect">
                <a:avLst/>
              </a:prstGeom>
              <a:noFill/>
              <a:ln w="22225" algn="ctr">
                <a:noFill/>
                <a:miter lim="800000"/>
                <a:headEnd/>
                <a:tailEnd/>
              </a:ln>
            </p:spPr>
            <p:txBody>
              <a:bodyPr lIns="90000" tIns="46800" rIns="90000" bIns="46800">
                <a:spAutoFit/>
              </a:bodyPr>
              <a:lstStyle/>
              <a:p>
                <a:pPr>
                  <a:spcBef>
                    <a:spcPct val="50000"/>
                  </a:spcBef>
                </a:pPr>
                <a:r>
                  <a:rPr lang="en-US"/>
                  <a:t>M</a:t>
                </a:r>
                <a:r>
                  <a:rPr lang="en-US" sz="1200"/>
                  <a:t>1</a:t>
                </a:r>
                <a:r>
                  <a:rPr lang="en-US"/>
                  <a:t>: &gt;</a:t>
                </a:r>
              </a:p>
            </p:txBody>
          </p:sp>
          <p:cxnSp>
            <p:nvCxnSpPr>
              <p:cNvPr id="136218" name="AutoShape 20"/>
              <p:cNvCxnSpPr>
                <a:cxnSpLocks noChangeShapeType="1"/>
                <a:stCxn id="136213" idx="6"/>
                <a:endCxn id="136213" idx="1"/>
              </p:cNvCxnSpPr>
              <p:nvPr/>
            </p:nvCxnSpPr>
            <p:spPr bwMode="auto">
              <a:xfrm flipH="1" flipV="1">
                <a:off x="1423" y="1921"/>
                <a:ext cx="239" cy="103"/>
              </a:xfrm>
              <a:prstGeom prst="curvedConnector4">
                <a:avLst>
                  <a:gd name="adj1" fmla="val -57324"/>
                  <a:gd name="adj2" fmla="val 271843"/>
                </a:avLst>
              </a:prstGeom>
              <a:noFill/>
              <a:ln w="22225">
                <a:solidFill>
                  <a:schemeClr val="tx1"/>
                </a:solidFill>
                <a:round/>
                <a:headEnd/>
                <a:tailEnd type="triangle" w="med" len="med"/>
              </a:ln>
            </p:spPr>
          </p:cxnSp>
          <p:cxnSp>
            <p:nvCxnSpPr>
              <p:cNvPr id="136219" name="AutoShape 21"/>
              <p:cNvCxnSpPr>
                <a:cxnSpLocks noChangeShapeType="1"/>
                <a:stCxn id="136213" idx="6"/>
                <a:endCxn id="136214" idx="2"/>
              </p:cNvCxnSpPr>
              <p:nvPr/>
            </p:nvCxnSpPr>
            <p:spPr bwMode="auto">
              <a:xfrm>
                <a:off x="1662" y="2024"/>
                <a:ext cx="531" cy="0"/>
              </a:xfrm>
              <a:prstGeom prst="straightConnector1">
                <a:avLst/>
              </a:prstGeom>
              <a:noFill/>
              <a:ln w="22225">
                <a:solidFill>
                  <a:schemeClr val="tx1"/>
                </a:solidFill>
                <a:round/>
                <a:headEnd/>
                <a:tailEnd type="triangle" w="med" len="med"/>
              </a:ln>
            </p:spPr>
          </p:cxnSp>
          <p:cxnSp>
            <p:nvCxnSpPr>
              <p:cNvPr id="136220" name="AutoShape 22"/>
              <p:cNvCxnSpPr>
                <a:cxnSpLocks noChangeShapeType="1"/>
                <a:stCxn id="136214" idx="6"/>
                <a:endCxn id="136216" idx="2"/>
              </p:cNvCxnSpPr>
              <p:nvPr/>
            </p:nvCxnSpPr>
            <p:spPr bwMode="auto">
              <a:xfrm flipV="1">
                <a:off x="2479" y="2023"/>
                <a:ext cx="509" cy="1"/>
              </a:xfrm>
              <a:prstGeom prst="curvedConnector3">
                <a:avLst>
                  <a:gd name="adj1" fmla="val 49903"/>
                </a:avLst>
              </a:prstGeom>
              <a:noFill/>
              <a:ln w="22225">
                <a:solidFill>
                  <a:schemeClr val="tx1"/>
                </a:solidFill>
                <a:round/>
                <a:headEnd/>
                <a:tailEnd type="triangle" w="med" len="med"/>
              </a:ln>
            </p:spPr>
          </p:cxnSp>
          <p:cxnSp>
            <p:nvCxnSpPr>
              <p:cNvPr id="136221" name="AutoShape 23"/>
              <p:cNvCxnSpPr>
                <a:cxnSpLocks noChangeShapeType="1"/>
                <a:stCxn id="136216" idx="6"/>
                <a:endCxn id="136216" idx="1"/>
              </p:cNvCxnSpPr>
              <p:nvPr/>
            </p:nvCxnSpPr>
            <p:spPr bwMode="auto">
              <a:xfrm flipH="1" flipV="1">
                <a:off x="3041" y="1903"/>
                <a:ext cx="278" cy="120"/>
              </a:xfrm>
              <a:prstGeom prst="curvedConnector4">
                <a:avLst>
                  <a:gd name="adj1" fmla="val -49282"/>
                  <a:gd name="adj2" fmla="val 252500"/>
                </a:avLst>
              </a:prstGeom>
              <a:noFill/>
              <a:ln w="22225">
                <a:solidFill>
                  <a:schemeClr val="tx1"/>
                </a:solidFill>
                <a:round/>
                <a:headEnd/>
                <a:tailEnd type="triangle" w="med" len="med"/>
              </a:ln>
            </p:spPr>
          </p:cxnSp>
          <p:cxnSp>
            <p:nvCxnSpPr>
              <p:cNvPr id="136222" name="AutoShape 24"/>
              <p:cNvCxnSpPr>
                <a:cxnSpLocks noChangeShapeType="1"/>
                <a:stCxn id="136214" idx="4"/>
                <a:endCxn id="136213" idx="4"/>
              </p:cNvCxnSpPr>
              <p:nvPr/>
            </p:nvCxnSpPr>
            <p:spPr bwMode="auto">
              <a:xfrm rot="5400000">
                <a:off x="1927" y="1759"/>
                <a:ext cx="1" cy="817"/>
              </a:xfrm>
              <a:prstGeom prst="curvedConnector3">
                <a:avLst>
                  <a:gd name="adj1" fmla="val 13700005"/>
                </a:avLst>
              </a:prstGeom>
              <a:noFill/>
              <a:ln w="22225">
                <a:solidFill>
                  <a:schemeClr val="tx1"/>
                </a:solidFill>
                <a:round/>
                <a:headEnd/>
                <a:tailEnd type="triangle" w="med" len="med"/>
              </a:ln>
            </p:spPr>
          </p:cxnSp>
          <p:sp>
            <p:nvSpPr>
              <p:cNvPr id="136223" name="Text Box 26"/>
              <p:cNvSpPr txBox="1">
                <a:spLocks noChangeArrowheads="1"/>
              </p:cNvSpPr>
              <p:nvPr/>
            </p:nvSpPr>
            <p:spPr bwMode="auto">
              <a:xfrm>
                <a:off x="1746" y="2251"/>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6224" name="Text Box 27"/>
              <p:cNvSpPr txBox="1">
                <a:spLocks noChangeArrowheads="1"/>
              </p:cNvSpPr>
              <p:nvPr/>
            </p:nvSpPr>
            <p:spPr bwMode="auto">
              <a:xfrm>
                <a:off x="1746" y="1857"/>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6225" name="Text Box 28"/>
              <p:cNvSpPr txBox="1">
                <a:spLocks noChangeArrowheads="1"/>
              </p:cNvSpPr>
              <p:nvPr/>
            </p:nvSpPr>
            <p:spPr bwMode="auto">
              <a:xfrm>
                <a:off x="2517" y="1858"/>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6226" name="Text Box 29"/>
              <p:cNvSpPr txBox="1">
                <a:spLocks noChangeArrowheads="1"/>
              </p:cNvSpPr>
              <p:nvPr/>
            </p:nvSpPr>
            <p:spPr bwMode="auto">
              <a:xfrm>
                <a:off x="3016" y="1548"/>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a,b</a:t>
                </a:r>
              </a:p>
            </p:txBody>
          </p:sp>
        </p:grpSp>
      </p:grpSp>
      <p:grpSp>
        <p:nvGrpSpPr>
          <p:cNvPr id="136197" name="Group 48"/>
          <p:cNvGrpSpPr>
            <a:grpSpLocks/>
          </p:cNvGrpSpPr>
          <p:nvPr/>
        </p:nvGrpSpPr>
        <p:grpSpPr bwMode="auto">
          <a:xfrm>
            <a:off x="900113" y="4365625"/>
            <a:ext cx="4246562" cy="1004888"/>
            <a:chOff x="476" y="2515"/>
            <a:chExt cx="2675" cy="633"/>
          </a:xfrm>
        </p:grpSpPr>
        <p:sp>
          <p:nvSpPr>
            <p:cNvPr id="136198" name="Text Box 31"/>
            <p:cNvSpPr txBox="1">
              <a:spLocks noChangeArrowheads="1"/>
            </p:cNvSpPr>
            <p:nvPr/>
          </p:nvSpPr>
          <p:spPr bwMode="auto">
            <a:xfrm>
              <a:off x="1066" y="2539"/>
              <a:ext cx="419"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a,b</a:t>
              </a:r>
            </a:p>
          </p:txBody>
        </p:sp>
        <p:sp>
          <p:nvSpPr>
            <p:cNvPr id="136199" name="Oval 33"/>
            <p:cNvSpPr>
              <a:spLocks noChangeArrowheads="1"/>
            </p:cNvSpPr>
            <p:nvPr/>
          </p:nvSpPr>
          <p:spPr bwMode="auto">
            <a:xfrm>
              <a:off x="1110" y="2855"/>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1800"/>
                <a:t>q</a:t>
              </a:r>
              <a:r>
                <a:rPr lang="en-US" sz="900"/>
                <a:t>0</a:t>
              </a:r>
              <a:endParaRPr lang="en-US" sz="1800"/>
            </a:p>
          </p:txBody>
        </p:sp>
        <p:sp>
          <p:nvSpPr>
            <p:cNvPr id="136200" name="Oval 34"/>
            <p:cNvSpPr>
              <a:spLocks noChangeArrowheads="1"/>
            </p:cNvSpPr>
            <p:nvPr/>
          </p:nvSpPr>
          <p:spPr bwMode="auto">
            <a:xfrm>
              <a:off x="1927" y="2855"/>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36201" name="Oval 35"/>
            <p:cNvSpPr>
              <a:spLocks noChangeArrowheads="1"/>
            </p:cNvSpPr>
            <p:nvPr/>
          </p:nvSpPr>
          <p:spPr bwMode="auto">
            <a:xfrm>
              <a:off x="2743" y="2855"/>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136202" name="Oval 36"/>
            <p:cNvSpPr>
              <a:spLocks noChangeArrowheads="1"/>
            </p:cNvSpPr>
            <p:nvPr/>
          </p:nvSpPr>
          <p:spPr bwMode="auto">
            <a:xfrm>
              <a:off x="2722" y="2831"/>
              <a:ext cx="317" cy="317"/>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36203" name="Text Box 37"/>
            <p:cNvSpPr txBox="1">
              <a:spLocks noChangeArrowheads="1"/>
            </p:cNvSpPr>
            <p:nvPr/>
          </p:nvSpPr>
          <p:spPr bwMode="auto">
            <a:xfrm>
              <a:off x="476" y="2809"/>
              <a:ext cx="680" cy="327"/>
            </a:xfrm>
            <a:prstGeom prst="rect">
              <a:avLst/>
            </a:prstGeom>
            <a:noFill/>
            <a:ln w="22225" algn="ctr">
              <a:noFill/>
              <a:miter lim="800000"/>
              <a:headEnd/>
              <a:tailEnd/>
            </a:ln>
          </p:spPr>
          <p:txBody>
            <a:bodyPr lIns="90000" tIns="46800" rIns="90000" bIns="46800">
              <a:spAutoFit/>
            </a:bodyPr>
            <a:lstStyle/>
            <a:p>
              <a:pPr>
                <a:spcBef>
                  <a:spcPct val="50000"/>
                </a:spcBef>
              </a:pPr>
              <a:r>
                <a:rPr lang="en-US"/>
                <a:t>M</a:t>
              </a:r>
              <a:r>
                <a:rPr lang="en-US" sz="1200"/>
                <a:t>2</a:t>
              </a:r>
              <a:r>
                <a:rPr lang="en-US"/>
                <a:t>: &gt;</a:t>
              </a:r>
            </a:p>
          </p:txBody>
        </p:sp>
        <p:cxnSp>
          <p:nvCxnSpPr>
            <p:cNvPr id="136204" name="AutoShape 38"/>
            <p:cNvCxnSpPr>
              <a:cxnSpLocks noChangeShapeType="1"/>
              <a:stCxn id="136199" idx="6"/>
              <a:endCxn id="136199" idx="1"/>
            </p:cNvCxnSpPr>
            <p:nvPr/>
          </p:nvCxnSpPr>
          <p:spPr bwMode="auto">
            <a:xfrm flipH="1" flipV="1">
              <a:off x="1150" y="2888"/>
              <a:ext cx="239" cy="103"/>
            </a:xfrm>
            <a:prstGeom prst="curvedConnector4">
              <a:avLst>
                <a:gd name="adj1" fmla="val -57324"/>
                <a:gd name="adj2" fmla="val 271843"/>
              </a:avLst>
            </a:prstGeom>
            <a:noFill/>
            <a:ln w="22225">
              <a:solidFill>
                <a:schemeClr val="tx1"/>
              </a:solidFill>
              <a:round/>
              <a:headEnd/>
              <a:tailEnd type="triangle" w="med" len="med"/>
            </a:ln>
          </p:spPr>
        </p:cxnSp>
        <p:cxnSp>
          <p:nvCxnSpPr>
            <p:cNvPr id="136205" name="AutoShape 39"/>
            <p:cNvCxnSpPr>
              <a:cxnSpLocks noChangeShapeType="1"/>
              <a:stCxn id="136199" idx="6"/>
              <a:endCxn id="136200" idx="2"/>
            </p:cNvCxnSpPr>
            <p:nvPr/>
          </p:nvCxnSpPr>
          <p:spPr bwMode="auto">
            <a:xfrm>
              <a:off x="1389" y="2991"/>
              <a:ext cx="531" cy="0"/>
            </a:xfrm>
            <a:prstGeom prst="straightConnector1">
              <a:avLst/>
            </a:prstGeom>
            <a:noFill/>
            <a:ln w="22225">
              <a:solidFill>
                <a:schemeClr val="tx1"/>
              </a:solidFill>
              <a:round/>
              <a:headEnd/>
              <a:tailEnd type="triangle" w="med" len="med"/>
            </a:ln>
          </p:spPr>
        </p:cxnSp>
        <p:cxnSp>
          <p:nvCxnSpPr>
            <p:cNvPr id="136206" name="AutoShape 40"/>
            <p:cNvCxnSpPr>
              <a:cxnSpLocks noChangeShapeType="1"/>
              <a:stCxn id="136200" idx="6"/>
              <a:endCxn id="136202" idx="2"/>
            </p:cNvCxnSpPr>
            <p:nvPr/>
          </p:nvCxnSpPr>
          <p:spPr bwMode="auto">
            <a:xfrm flipV="1">
              <a:off x="2206" y="2990"/>
              <a:ext cx="509" cy="1"/>
            </a:xfrm>
            <a:prstGeom prst="curvedConnector3">
              <a:avLst>
                <a:gd name="adj1" fmla="val 49903"/>
              </a:avLst>
            </a:prstGeom>
            <a:noFill/>
            <a:ln w="22225">
              <a:solidFill>
                <a:schemeClr val="tx1"/>
              </a:solidFill>
              <a:round/>
              <a:headEnd/>
              <a:tailEnd type="triangle" w="med" len="med"/>
            </a:ln>
          </p:spPr>
        </p:cxnSp>
        <p:cxnSp>
          <p:nvCxnSpPr>
            <p:cNvPr id="136207" name="AutoShape 41"/>
            <p:cNvCxnSpPr>
              <a:cxnSpLocks noChangeShapeType="1"/>
              <a:stCxn id="136202" idx="6"/>
              <a:endCxn id="136202" idx="1"/>
            </p:cNvCxnSpPr>
            <p:nvPr/>
          </p:nvCxnSpPr>
          <p:spPr bwMode="auto">
            <a:xfrm flipH="1" flipV="1">
              <a:off x="2768" y="2870"/>
              <a:ext cx="278" cy="120"/>
            </a:xfrm>
            <a:prstGeom prst="curvedConnector4">
              <a:avLst>
                <a:gd name="adj1" fmla="val -49282"/>
                <a:gd name="adj2" fmla="val 252500"/>
              </a:avLst>
            </a:prstGeom>
            <a:noFill/>
            <a:ln w="22225">
              <a:solidFill>
                <a:schemeClr val="tx1"/>
              </a:solidFill>
              <a:round/>
              <a:headEnd/>
              <a:tailEnd type="triangle" w="med" len="med"/>
            </a:ln>
          </p:spPr>
        </p:cxnSp>
        <p:sp>
          <p:nvSpPr>
            <p:cNvPr id="136208" name="Text Box 44"/>
            <p:cNvSpPr txBox="1">
              <a:spLocks noChangeArrowheads="1"/>
            </p:cNvSpPr>
            <p:nvPr/>
          </p:nvSpPr>
          <p:spPr bwMode="auto">
            <a:xfrm>
              <a:off x="1473" y="2824"/>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6209" name="Text Box 45"/>
            <p:cNvSpPr txBox="1">
              <a:spLocks noChangeArrowheads="1"/>
            </p:cNvSpPr>
            <p:nvPr/>
          </p:nvSpPr>
          <p:spPr bwMode="auto">
            <a:xfrm>
              <a:off x="2244" y="2825"/>
              <a:ext cx="27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6210" name="Text Box 46"/>
            <p:cNvSpPr txBox="1">
              <a:spLocks noChangeArrowheads="1"/>
            </p:cNvSpPr>
            <p:nvPr/>
          </p:nvSpPr>
          <p:spPr bwMode="auto">
            <a:xfrm>
              <a:off x="2743" y="2515"/>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a,b</a:t>
              </a:r>
            </a:p>
          </p:txBody>
        </p:sp>
      </p:grpSp>
    </p:spTree>
  </p:cSld>
  <p:clrMapOvr>
    <a:masterClrMapping/>
  </p:clrMapOvr>
  <p:transition spd="med">
    <p:wheel/>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ext Box 59"/>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6-4 آتاماتای متناهی غیر قطعی</a:t>
            </a:r>
            <a:endParaRPr lang="en-US" sz="2400"/>
          </a:p>
        </p:txBody>
      </p:sp>
      <p:grpSp>
        <p:nvGrpSpPr>
          <p:cNvPr id="137219" name="Group 87"/>
          <p:cNvGrpSpPr>
            <a:grpSpLocks/>
          </p:cNvGrpSpPr>
          <p:nvPr/>
        </p:nvGrpSpPr>
        <p:grpSpPr bwMode="auto">
          <a:xfrm>
            <a:off x="828675" y="1268413"/>
            <a:ext cx="7056438" cy="2965450"/>
            <a:chOff x="431" y="1063"/>
            <a:chExt cx="4445" cy="1868"/>
          </a:xfrm>
        </p:grpSpPr>
        <p:grpSp>
          <p:nvGrpSpPr>
            <p:cNvPr id="137220" name="Group 85"/>
            <p:cNvGrpSpPr>
              <a:grpSpLocks/>
            </p:cNvGrpSpPr>
            <p:nvPr/>
          </p:nvGrpSpPr>
          <p:grpSpPr bwMode="auto">
            <a:xfrm>
              <a:off x="1733" y="1063"/>
              <a:ext cx="3143" cy="1868"/>
              <a:chOff x="1028" y="906"/>
              <a:chExt cx="3143" cy="1868"/>
            </a:xfrm>
          </p:grpSpPr>
          <p:sp>
            <p:nvSpPr>
              <p:cNvPr id="137222" name="Oval 60"/>
              <p:cNvSpPr>
                <a:spLocks noChangeArrowheads="1"/>
              </p:cNvSpPr>
              <p:nvPr/>
            </p:nvSpPr>
            <p:spPr bwMode="auto">
              <a:xfrm>
                <a:off x="1248" y="1798"/>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137223" name="Oval 61"/>
              <p:cNvSpPr>
                <a:spLocks noChangeArrowheads="1"/>
              </p:cNvSpPr>
              <p:nvPr/>
            </p:nvSpPr>
            <p:spPr bwMode="auto">
              <a:xfrm>
                <a:off x="2064" y="1253"/>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37224" name="Oval 62"/>
              <p:cNvSpPr>
                <a:spLocks noChangeArrowheads="1"/>
              </p:cNvSpPr>
              <p:nvPr/>
            </p:nvSpPr>
            <p:spPr bwMode="auto">
              <a:xfrm>
                <a:off x="2064" y="2432"/>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3</a:t>
                </a:r>
                <a:endParaRPr lang="en-US" sz="2000"/>
              </a:p>
            </p:txBody>
          </p:sp>
          <p:sp>
            <p:nvSpPr>
              <p:cNvPr id="137225" name="Oval 63"/>
              <p:cNvSpPr>
                <a:spLocks noChangeArrowheads="1"/>
              </p:cNvSpPr>
              <p:nvPr/>
            </p:nvSpPr>
            <p:spPr bwMode="auto">
              <a:xfrm>
                <a:off x="3742" y="1253"/>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137226" name="Oval 64"/>
              <p:cNvSpPr>
                <a:spLocks noChangeArrowheads="1"/>
              </p:cNvSpPr>
              <p:nvPr/>
            </p:nvSpPr>
            <p:spPr bwMode="auto">
              <a:xfrm>
                <a:off x="3742" y="2433"/>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4</a:t>
                </a:r>
                <a:endParaRPr lang="en-US" sz="2000"/>
              </a:p>
            </p:txBody>
          </p:sp>
          <p:sp>
            <p:nvSpPr>
              <p:cNvPr id="137227" name="Oval 65"/>
              <p:cNvSpPr>
                <a:spLocks noChangeArrowheads="1"/>
              </p:cNvSpPr>
              <p:nvPr/>
            </p:nvSpPr>
            <p:spPr bwMode="auto">
              <a:xfrm>
                <a:off x="3723" y="2411"/>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37228" name="Oval 66"/>
              <p:cNvSpPr>
                <a:spLocks noChangeArrowheads="1"/>
              </p:cNvSpPr>
              <p:nvPr/>
            </p:nvSpPr>
            <p:spPr bwMode="auto">
              <a:xfrm>
                <a:off x="3720" y="1231"/>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37229" name="Text Box 67"/>
              <p:cNvSpPr txBox="1">
                <a:spLocks noChangeArrowheads="1"/>
              </p:cNvSpPr>
              <p:nvPr/>
            </p:nvSpPr>
            <p:spPr bwMode="auto">
              <a:xfrm>
                <a:off x="1028" y="1788"/>
                <a:ext cx="272"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cxnSp>
            <p:nvCxnSpPr>
              <p:cNvPr id="137230" name="AutoShape 69"/>
              <p:cNvCxnSpPr>
                <a:cxnSpLocks noChangeShapeType="1"/>
                <a:stCxn id="137222" idx="6"/>
                <a:endCxn id="137222" idx="1"/>
              </p:cNvCxnSpPr>
              <p:nvPr/>
            </p:nvCxnSpPr>
            <p:spPr bwMode="auto">
              <a:xfrm flipH="1" flipV="1">
                <a:off x="1294" y="1837"/>
                <a:ext cx="278" cy="120"/>
              </a:xfrm>
              <a:prstGeom prst="curvedConnector4">
                <a:avLst>
                  <a:gd name="adj1" fmla="val -49282"/>
                  <a:gd name="adj2" fmla="val 252500"/>
                </a:avLst>
              </a:prstGeom>
              <a:noFill/>
              <a:ln w="22225">
                <a:solidFill>
                  <a:schemeClr val="tx1"/>
                </a:solidFill>
                <a:round/>
                <a:headEnd/>
                <a:tailEnd type="triangle" w="med" len="med"/>
              </a:ln>
            </p:spPr>
          </p:cxnSp>
          <p:cxnSp>
            <p:nvCxnSpPr>
              <p:cNvPr id="137231" name="AutoShape 71"/>
              <p:cNvCxnSpPr>
                <a:cxnSpLocks noChangeShapeType="1"/>
                <a:stCxn id="137222" idx="6"/>
                <a:endCxn id="137223" idx="3"/>
              </p:cNvCxnSpPr>
              <p:nvPr/>
            </p:nvCxnSpPr>
            <p:spPr bwMode="auto">
              <a:xfrm flipV="1">
                <a:off x="1572" y="1531"/>
                <a:ext cx="538" cy="426"/>
              </a:xfrm>
              <a:prstGeom prst="straightConnector1">
                <a:avLst/>
              </a:prstGeom>
              <a:noFill/>
              <a:ln w="22225">
                <a:solidFill>
                  <a:schemeClr val="tx1"/>
                </a:solidFill>
                <a:round/>
                <a:headEnd/>
                <a:tailEnd type="triangle" w="med" len="med"/>
              </a:ln>
            </p:spPr>
          </p:cxnSp>
          <p:cxnSp>
            <p:nvCxnSpPr>
              <p:cNvPr id="137232" name="AutoShape 72"/>
              <p:cNvCxnSpPr>
                <a:cxnSpLocks noChangeShapeType="1"/>
                <a:stCxn id="137222" idx="6"/>
                <a:endCxn id="137224" idx="1"/>
              </p:cNvCxnSpPr>
              <p:nvPr/>
            </p:nvCxnSpPr>
            <p:spPr bwMode="auto">
              <a:xfrm>
                <a:off x="1572" y="1957"/>
                <a:ext cx="538" cy="514"/>
              </a:xfrm>
              <a:prstGeom prst="straightConnector1">
                <a:avLst/>
              </a:prstGeom>
              <a:noFill/>
              <a:ln w="22225">
                <a:solidFill>
                  <a:schemeClr val="tx1"/>
                </a:solidFill>
                <a:round/>
                <a:headEnd/>
                <a:tailEnd type="triangle" w="med" len="med"/>
              </a:ln>
            </p:spPr>
          </p:cxnSp>
          <p:cxnSp>
            <p:nvCxnSpPr>
              <p:cNvPr id="137233" name="AutoShape 73"/>
              <p:cNvCxnSpPr>
                <a:cxnSpLocks noChangeShapeType="1"/>
                <a:stCxn id="137224" idx="6"/>
                <a:endCxn id="137227" idx="2"/>
              </p:cNvCxnSpPr>
              <p:nvPr/>
            </p:nvCxnSpPr>
            <p:spPr bwMode="auto">
              <a:xfrm>
                <a:off x="2388" y="2591"/>
                <a:ext cx="1328" cy="2"/>
              </a:xfrm>
              <a:prstGeom prst="straightConnector1">
                <a:avLst/>
              </a:prstGeom>
              <a:noFill/>
              <a:ln w="22225">
                <a:solidFill>
                  <a:schemeClr val="tx1"/>
                </a:solidFill>
                <a:round/>
                <a:headEnd/>
                <a:tailEnd type="triangle" w="med" len="med"/>
              </a:ln>
            </p:spPr>
          </p:cxnSp>
          <p:cxnSp>
            <p:nvCxnSpPr>
              <p:cNvPr id="137234" name="AutoShape 74"/>
              <p:cNvCxnSpPr>
                <a:cxnSpLocks noChangeShapeType="1"/>
                <a:stCxn id="137223" idx="6"/>
                <a:endCxn id="137228" idx="2"/>
              </p:cNvCxnSpPr>
              <p:nvPr/>
            </p:nvCxnSpPr>
            <p:spPr bwMode="auto">
              <a:xfrm>
                <a:off x="2388" y="1412"/>
                <a:ext cx="1325" cy="1"/>
              </a:xfrm>
              <a:prstGeom prst="straightConnector1">
                <a:avLst/>
              </a:prstGeom>
              <a:noFill/>
              <a:ln w="22225">
                <a:solidFill>
                  <a:schemeClr val="tx1"/>
                </a:solidFill>
                <a:round/>
                <a:headEnd/>
                <a:tailEnd type="triangle" w="med" len="med"/>
              </a:ln>
            </p:spPr>
          </p:cxnSp>
          <p:cxnSp>
            <p:nvCxnSpPr>
              <p:cNvPr id="137235" name="AutoShape 75"/>
              <p:cNvCxnSpPr>
                <a:cxnSpLocks noChangeShapeType="1"/>
                <a:stCxn id="137228" idx="6"/>
                <a:endCxn id="137228" idx="1"/>
              </p:cNvCxnSpPr>
              <p:nvPr/>
            </p:nvCxnSpPr>
            <p:spPr bwMode="auto">
              <a:xfrm flipH="1" flipV="1">
                <a:off x="3773" y="1277"/>
                <a:ext cx="317" cy="136"/>
              </a:xfrm>
              <a:prstGeom prst="curvedConnector4">
                <a:avLst>
                  <a:gd name="adj1" fmla="val -43218"/>
                  <a:gd name="adj2" fmla="val 239704"/>
                </a:avLst>
              </a:prstGeom>
              <a:noFill/>
              <a:ln w="22225">
                <a:solidFill>
                  <a:schemeClr val="tx1"/>
                </a:solidFill>
                <a:round/>
                <a:headEnd/>
                <a:tailEnd type="triangle" w="med" len="med"/>
              </a:ln>
            </p:spPr>
          </p:cxnSp>
          <p:cxnSp>
            <p:nvCxnSpPr>
              <p:cNvPr id="137236" name="AutoShape 76"/>
              <p:cNvCxnSpPr>
                <a:cxnSpLocks noChangeShapeType="1"/>
                <a:stCxn id="137227" idx="6"/>
                <a:endCxn id="137227" idx="1"/>
              </p:cNvCxnSpPr>
              <p:nvPr/>
            </p:nvCxnSpPr>
            <p:spPr bwMode="auto">
              <a:xfrm flipH="1" flipV="1">
                <a:off x="3776" y="2457"/>
                <a:ext cx="317" cy="136"/>
              </a:xfrm>
              <a:prstGeom prst="curvedConnector4">
                <a:avLst>
                  <a:gd name="adj1" fmla="val -43218"/>
                  <a:gd name="adj2" fmla="val 239704"/>
                </a:avLst>
              </a:prstGeom>
              <a:noFill/>
              <a:ln w="22225">
                <a:solidFill>
                  <a:schemeClr val="tx1"/>
                </a:solidFill>
                <a:round/>
                <a:headEnd/>
                <a:tailEnd type="triangle" w="med" len="med"/>
              </a:ln>
            </p:spPr>
          </p:cxnSp>
          <p:sp>
            <p:nvSpPr>
              <p:cNvPr id="137237" name="Text Box 77"/>
              <p:cNvSpPr txBox="1">
                <a:spLocks noChangeArrowheads="1"/>
              </p:cNvSpPr>
              <p:nvPr/>
            </p:nvSpPr>
            <p:spPr bwMode="auto">
              <a:xfrm>
                <a:off x="2880" y="1222"/>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7238" name="Text Box 78"/>
              <p:cNvSpPr txBox="1">
                <a:spLocks noChangeArrowheads="1"/>
              </p:cNvSpPr>
              <p:nvPr/>
            </p:nvSpPr>
            <p:spPr bwMode="auto">
              <a:xfrm>
                <a:off x="1655" y="2160"/>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7239" name="Text Box 79"/>
              <p:cNvSpPr txBox="1">
                <a:spLocks noChangeArrowheads="1"/>
              </p:cNvSpPr>
              <p:nvPr/>
            </p:nvSpPr>
            <p:spPr bwMode="auto">
              <a:xfrm>
                <a:off x="2880" y="2539"/>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37240" name="Text Box 80"/>
              <p:cNvSpPr txBox="1">
                <a:spLocks noChangeArrowheads="1"/>
              </p:cNvSpPr>
              <p:nvPr/>
            </p:nvSpPr>
            <p:spPr bwMode="auto">
              <a:xfrm>
                <a:off x="1303" y="1480"/>
                <a:ext cx="31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a,b</a:t>
                </a:r>
              </a:p>
            </p:txBody>
          </p:sp>
          <p:sp>
            <p:nvSpPr>
              <p:cNvPr id="137241" name="Text Box 82"/>
              <p:cNvSpPr txBox="1">
                <a:spLocks noChangeArrowheads="1"/>
              </p:cNvSpPr>
              <p:nvPr/>
            </p:nvSpPr>
            <p:spPr bwMode="auto">
              <a:xfrm>
                <a:off x="1679" y="1570"/>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37242" name="Text Box 83"/>
              <p:cNvSpPr txBox="1">
                <a:spLocks noChangeArrowheads="1"/>
              </p:cNvSpPr>
              <p:nvPr/>
            </p:nvSpPr>
            <p:spPr bwMode="auto">
              <a:xfrm>
                <a:off x="3853" y="2092"/>
                <a:ext cx="31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a,b</a:t>
                </a:r>
              </a:p>
            </p:txBody>
          </p:sp>
          <p:sp>
            <p:nvSpPr>
              <p:cNvPr id="137243" name="Text Box 84"/>
              <p:cNvSpPr txBox="1">
                <a:spLocks noChangeArrowheads="1"/>
              </p:cNvSpPr>
              <p:nvPr/>
            </p:nvSpPr>
            <p:spPr bwMode="auto">
              <a:xfrm>
                <a:off x="3837" y="906"/>
                <a:ext cx="31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a,b</a:t>
                </a:r>
              </a:p>
            </p:txBody>
          </p:sp>
        </p:grpSp>
        <p:sp>
          <p:nvSpPr>
            <p:cNvPr id="137221" name="Text Box 86"/>
            <p:cNvSpPr txBox="1">
              <a:spLocks noChangeArrowheads="1"/>
            </p:cNvSpPr>
            <p:nvPr/>
          </p:nvSpPr>
          <p:spPr bwMode="auto">
            <a:xfrm>
              <a:off x="431" y="1933"/>
              <a:ext cx="998" cy="327"/>
            </a:xfrm>
            <a:prstGeom prst="rect">
              <a:avLst/>
            </a:prstGeom>
            <a:noFill/>
            <a:ln w="22225" algn="ctr">
              <a:noFill/>
              <a:miter lim="800000"/>
              <a:headEnd/>
              <a:tailEnd/>
            </a:ln>
          </p:spPr>
          <p:txBody>
            <a:bodyPr lIns="90000" tIns="46800" rIns="90000" bIns="46800">
              <a:spAutoFit/>
            </a:bodyPr>
            <a:lstStyle/>
            <a:p>
              <a:pPr>
                <a:spcBef>
                  <a:spcPct val="50000"/>
                </a:spcBef>
              </a:pPr>
              <a:r>
                <a:rPr lang="en-US"/>
                <a:t>NFA:</a:t>
              </a:r>
            </a:p>
          </p:txBody>
        </p:sp>
      </p:grpSp>
    </p:spTree>
  </p:cSld>
  <p:clrMapOvr>
    <a:masterClrMapping/>
  </p:clrMapOvr>
  <p:transition spd="med">
    <p:wheel/>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ext Box 40"/>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sz="3200"/>
              <a:t>6-5 گذرهای لامبدا</a:t>
            </a:r>
            <a:endParaRPr lang="en-US" sz="2400"/>
          </a:p>
        </p:txBody>
      </p:sp>
      <p:grpSp>
        <p:nvGrpSpPr>
          <p:cNvPr id="138243" name="Group 43"/>
          <p:cNvGrpSpPr>
            <a:grpSpLocks/>
          </p:cNvGrpSpPr>
          <p:nvPr/>
        </p:nvGrpSpPr>
        <p:grpSpPr bwMode="auto">
          <a:xfrm>
            <a:off x="396875" y="1844675"/>
            <a:ext cx="8135938" cy="1382713"/>
            <a:chOff x="340" y="709"/>
            <a:chExt cx="5125" cy="871"/>
          </a:xfrm>
        </p:grpSpPr>
        <p:sp>
          <p:nvSpPr>
            <p:cNvPr id="138244" name="Text Box 41"/>
            <p:cNvSpPr txBox="1">
              <a:spLocks noChangeArrowheads="1"/>
            </p:cNvSpPr>
            <p:nvPr/>
          </p:nvSpPr>
          <p:spPr bwMode="auto">
            <a:xfrm>
              <a:off x="340" y="709"/>
              <a:ext cx="5125" cy="865"/>
            </a:xfrm>
            <a:prstGeom prst="rect">
              <a:avLst/>
            </a:prstGeom>
            <a:solidFill>
              <a:schemeClr val="accent1"/>
            </a:solidFill>
            <a:ln w="22225" algn="ctr">
              <a:noFill/>
              <a:miter lim="800000"/>
              <a:headEnd/>
              <a:tailEnd/>
            </a:ln>
          </p:spPr>
          <p:txBody>
            <a:bodyPr lIns="90000" tIns="46800" rIns="90000" bIns="46800">
              <a:spAutoFit/>
            </a:bodyPr>
            <a:lstStyle/>
            <a:p>
              <a:pPr algn="just">
                <a:spcBef>
                  <a:spcPct val="50000"/>
                </a:spcBef>
              </a:pPr>
              <a:r>
                <a:rPr lang="fa-IR"/>
                <a:t>یک آتاماتای متناهی غیر قطعی با گذرهلی لامبدا یک پنچ تایی </a:t>
              </a:r>
              <a:r>
                <a:rPr lang="en-US"/>
                <a:t>M=(Q,</a:t>
              </a:r>
              <a:r>
                <a:rPr lang="en-US">
                  <a:cs typeface="Arial" charset="0"/>
                </a:rPr>
                <a:t>∑</a:t>
              </a:r>
              <a:r>
                <a:rPr lang="en-US"/>
                <a:t>,</a:t>
              </a:r>
              <a:r>
                <a:rPr lang="en-US">
                  <a:cs typeface="Arial" charset="0"/>
                </a:rPr>
                <a:t>∂</a:t>
              </a:r>
              <a:r>
                <a:rPr lang="en-US"/>
                <a:t>,q0,F)</a:t>
              </a:r>
              <a:r>
                <a:rPr lang="fa-IR"/>
                <a:t> مشابه </a:t>
              </a:r>
              <a:r>
                <a:rPr lang="en-US"/>
                <a:t>NFA</a:t>
              </a:r>
              <a:r>
                <a:rPr lang="fa-IR"/>
                <a:t> است با این تفاوت که </a:t>
              </a:r>
              <a:r>
                <a:rPr lang="en-US">
                  <a:cs typeface="Arial" charset="0"/>
                </a:rPr>
                <a:t>∂</a:t>
              </a:r>
              <a:r>
                <a:rPr lang="fa-IR"/>
                <a:t> تابعی از </a:t>
              </a:r>
              <a:r>
                <a:rPr lang="en-US"/>
                <a:t>Q×(</a:t>
              </a:r>
              <a:r>
                <a:rPr lang="en-US">
                  <a:cs typeface="Arial" charset="0"/>
                </a:rPr>
                <a:t>∑</a:t>
              </a:r>
              <a:r>
                <a:rPr lang="el-GR">
                  <a:cs typeface="Arial" charset="0"/>
                </a:rPr>
                <a:t>υ</a:t>
              </a:r>
              <a:r>
                <a:rPr lang="en-US"/>
                <a:t>{ })</a:t>
              </a:r>
              <a:r>
                <a:rPr lang="fa-IR"/>
                <a:t> به </a:t>
              </a:r>
              <a:r>
                <a:rPr lang="en-US"/>
                <a:t>P(Q)</a:t>
              </a:r>
              <a:r>
                <a:rPr lang="fa-IR"/>
                <a:t> می باشد.</a:t>
              </a:r>
              <a:endParaRPr lang="en-US"/>
            </a:p>
          </p:txBody>
        </p:sp>
        <p:sp>
          <p:nvSpPr>
            <p:cNvPr id="138245" name="Rectangle 42"/>
            <p:cNvSpPr>
              <a:spLocks noChangeArrowheads="1"/>
            </p:cNvSpPr>
            <p:nvPr/>
          </p:nvSpPr>
          <p:spPr bwMode="auto">
            <a:xfrm>
              <a:off x="5088" y="1253"/>
              <a:ext cx="239" cy="327"/>
            </a:xfrm>
            <a:prstGeom prst="rect">
              <a:avLst/>
            </a:prstGeom>
            <a:noFill/>
            <a:ln w="22225" algn="ctr">
              <a:noFill/>
              <a:miter lim="800000"/>
              <a:headEnd/>
              <a:tailEnd/>
            </a:ln>
          </p:spPr>
          <p:txBody>
            <a:bodyPr wrap="none" lIns="90000" tIns="46800" rIns="90000" bIns="46800">
              <a:spAutoFit/>
            </a:bodyPr>
            <a:lstStyle/>
            <a:p>
              <a:pPr algn="just"/>
              <a:r>
                <a:rPr lang="el-GR">
                  <a:cs typeface="Arial" charset="0"/>
                </a:rPr>
                <a:t>λ</a:t>
              </a:r>
            </a:p>
          </p:txBody>
        </p:sp>
      </p:grpSp>
    </p:spTree>
  </p:cSld>
  <p:clrMapOvr>
    <a:masterClrMapping/>
  </p:clrMapOvr>
  <p:transition spd="med">
    <p:wheel/>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Text Box 13"/>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6-5 گذرهای لامبدا</a:t>
            </a:r>
            <a:endParaRPr lang="en-US" sz="2400"/>
          </a:p>
        </p:txBody>
      </p:sp>
      <p:sp>
        <p:nvSpPr>
          <p:cNvPr id="139267" name="Text Box 14"/>
          <p:cNvSpPr txBox="1">
            <a:spLocks noChangeArrowheads="1"/>
          </p:cNvSpPr>
          <p:nvPr/>
        </p:nvSpPr>
        <p:spPr bwMode="auto">
          <a:xfrm>
            <a:off x="395288" y="1549400"/>
            <a:ext cx="8353425" cy="173513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sz="2400">
                <a:solidFill>
                  <a:schemeClr val="accent1"/>
                </a:solidFill>
              </a:rPr>
              <a:t>مثال</a:t>
            </a:r>
            <a:r>
              <a:rPr lang="fa-IR" sz="2400"/>
              <a:t>:</a:t>
            </a:r>
          </a:p>
          <a:p>
            <a:pPr algn="just">
              <a:spcBef>
                <a:spcPct val="50000"/>
              </a:spcBef>
            </a:pPr>
            <a:r>
              <a:rPr lang="fa-IR" sz="2400"/>
              <a:t>می خواهیم از گذرهای لامبدا برای ایجاد یک </a:t>
            </a:r>
            <a:r>
              <a:rPr lang="he-IL" sz="2400"/>
              <a:t>גּ</a:t>
            </a:r>
            <a:r>
              <a:rPr lang="en-US" sz="2400"/>
              <a:t>NFA-</a:t>
            </a:r>
            <a:r>
              <a:rPr lang="fa-IR" sz="2400"/>
              <a:t> که رشته هایی به طول زوج را بروی </a:t>
            </a:r>
            <a:r>
              <a:rPr lang="en-US" sz="2400"/>
              <a:t>{a,b}</a:t>
            </a:r>
            <a:r>
              <a:rPr lang="fa-IR" sz="2400"/>
              <a:t> می پذیرد، استفاده کنیم. ابتدا دیاگرام حالت را برای ماشینی که رشته های به طول دو را می پذیرد تشکیل می دهیم.</a:t>
            </a:r>
          </a:p>
        </p:txBody>
      </p:sp>
      <p:grpSp>
        <p:nvGrpSpPr>
          <p:cNvPr id="139268" name="Group 26"/>
          <p:cNvGrpSpPr>
            <a:grpSpLocks/>
          </p:cNvGrpSpPr>
          <p:nvPr/>
        </p:nvGrpSpPr>
        <p:grpSpPr bwMode="auto">
          <a:xfrm>
            <a:off x="2198688" y="3949700"/>
            <a:ext cx="4389437" cy="558800"/>
            <a:chOff x="1340" y="2007"/>
            <a:chExt cx="2765" cy="352"/>
          </a:xfrm>
        </p:grpSpPr>
        <p:sp>
          <p:nvSpPr>
            <p:cNvPr id="139269" name="Oval 15"/>
            <p:cNvSpPr>
              <a:spLocks noChangeArrowheads="1"/>
            </p:cNvSpPr>
            <p:nvPr/>
          </p:nvSpPr>
          <p:spPr bwMode="auto">
            <a:xfrm>
              <a:off x="1519" y="2069"/>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139270" name="Oval 16"/>
            <p:cNvSpPr>
              <a:spLocks noChangeArrowheads="1"/>
            </p:cNvSpPr>
            <p:nvPr/>
          </p:nvSpPr>
          <p:spPr bwMode="auto">
            <a:xfrm>
              <a:off x="2653" y="2069"/>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39271" name="Oval 17"/>
            <p:cNvSpPr>
              <a:spLocks noChangeArrowheads="1"/>
            </p:cNvSpPr>
            <p:nvPr/>
          </p:nvSpPr>
          <p:spPr bwMode="auto">
            <a:xfrm>
              <a:off x="3833" y="2069"/>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139272" name="Text Box 18"/>
            <p:cNvSpPr txBox="1">
              <a:spLocks noChangeArrowheads="1"/>
            </p:cNvSpPr>
            <p:nvPr/>
          </p:nvSpPr>
          <p:spPr bwMode="auto">
            <a:xfrm>
              <a:off x="1340" y="2032"/>
              <a:ext cx="227"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cxnSp>
          <p:nvCxnSpPr>
            <p:cNvPr id="139273" name="AutoShape 22"/>
            <p:cNvCxnSpPr>
              <a:cxnSpLocks noChangeShapeType="1"/>
              <a:stCxn id="139269" idx="6"/>
              <a:endCxn id="139270" idx="2"/>
            </p:cNvCxnSpPr>
            <p:nvPr/>
          </p:nvCxnSpPr>
          <p:spPr bwMode="auto">
            <a:xfrm>
              <a:off x="1798" y="2205"/>
              <a:ext cx="848" cy="0"/>
            </a:xfrm>
            <a:prstGeom prst="straightConnector1">
              <a:avLst/>
            </a:prstGeom>
            <a:noFill/>
            <a:ln w="22225">
              <a:solidFill>
                <a:schemeClr val="tx1"/>
              </a:solidFill>
              <a:round/>
              <a:headEnd/>
              <a:tailEnd type="triangle" w="med" len="med"/>
            </a:ln>
          </p:spPr>
        </p:cxnSp>
        <p:cxnSp>
          <p:nvCxnSpPr>
            <p:cNvPr id="139274" name="AutoShape 23"/>
            <p:cNvCxnSpPr>
              <a:cxnSpLocks noChangeShapeType="1"/>
              <a:stCxn id="139270" idx="6"/>
              <a:endCxn id="139271" idx="2"/>
            </p:cNvCxnSpPr>
            <p:nvPr/>
          </p:nvCxnSpPr>
          <p:spPr bwMode="auto">
            <a:xfrm>
              <a:off x="2932" y="2205"/>
              <a:ext cx="894" cy="0"/>
            </a:xfrm>
            <a:prstGeom prst="straightConnector1">
              <a:avLst/>
            </a:prstGeom>
            <a:noFill/>
            <a:ln w="22225">
              <a:solidFill>
                <a:schemeClr val="tx1"/>
              </a:solidFill>
              <a:round/>
              <a:headEnd/>
              <a:tailEnd type="triangle" w="med" len="med"/>
            </a:ln>
          </p:spPr>
        </p:cxnSp>
        <p:sp>
          <p:nvSpPr>
            <p:cNvPr id="139275" name="Text Box 24"/>
            <p:cNvSpPr txBox="1">
              <a:spLocks noChangeArrowheads="1"/>
            </p:cNvSpPr>
            <p:nvPr/>
          </p:nvSpPr>
          <p:spPr bwMode="auto">
            <a:xfrm>
              <a:off x="1866" y="2007"/>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a,b</a:t>
              </a:r>
            </a:p>
          </p:txBody>
        </p:sp>
        <p:sp>
          <p:nvSpPr>
            <p:cNvPr id="139276" name="Text Box 25"/>
            <p:cNvSpPr txBox="1">
              <a:spLocks noChangeArrowheads="1"/>
            </p:cNvSpPr>
            <p:nvPr/>
          </p:nvSpPr>
          <p:spPr bwMode="auto">
            <a:xfrm>
              <a:off x="3062" y="2024"/>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a,b</a:t>
              </a:r>
            </a:p>
          </p:txBody>
        </p:sp>
      </p:grpSp>
    </p:spTree>
  </p:cSld>
  <p:clrMapOvr>
    <a:masterClrMapping/>
  </p:clrMapOvr>
  <p:transition spd="med">
    <p:wheel/>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14"/>
          <p:cNvSpPr txBox="1">
            <a:spLocks noChangeArrowheads="1"/>
          </p:cNvSpPr>
          <p:nvPr/>
        </p:nvSpPr>
        <p:spPr bwMode="auto">
          <a:xfrm>
            <a:off x="323850" y="1622425"/>
            <a:ext cx="8280400" cy="173513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sz="2400"/>
              <a:t>برای پذیرش رشته تهی ، یک کمان لامبدا از </a:t>
            </a:r>
            <a:r>
              <a:rPr lang="en-US" sz="2400"/>
              <a:t>q</a:t>
            </a:r>
            <a:r>
              <a:rPr lang="en-US" sz="1400"/>
              <a:t>0</a:t>
            </a:r>
            <a:r>
              <a:rPr lang="fa-IR" sz="2400"/>
              <a:t> به </a:t>
            </a:r>
            <a:r>
              <a:rPr lang="en-US" sz="2400"/>
              <a:t>q</a:t>
            </a:r>
            <a:r>
              <a:rPr lang="en-US" sz="1400"/>
              <a:t>2</a:t>
            </a:r>
            <a:r>
              <a:rPr lang="fa-IR" sz="2400"/>
              <a:t> اضافه می شود. رشته هایی به طول زوج مثبت با استفاده از کمان لامبدای</a:t>
            </a:r>
            <a:r>
              <a:rPr lang="en-US" sz="2400"/>
              <a:t>q</a:t>
            </a:r>
            <a:r>
              <a:rPr lang="en-US" sz="1400"/>
              <a:t>2</a:t>
            </a:r>
            <a:r>
              <a:rPr lang="fa-IR" sz="2400"/>
              <a:t> به </a:t>
            </a:r>
            <a:r>
              <a:rPr lang="en-US" sz="2400"/>
              <a:t>q</a:t>
            </a:r>
            <a:r>
              <a:rPr lang="en-US" sz="1400"/>
              <a:t>0</a:t>
            </a:r>
            <a:r>
              <a:rPr lang="fa-IR" sz="2400"/>
              <a:t> برای تکرار دنباله </a:t>
            </a:r>
            <a:r>
              <a:rPr lang="en-US" sz="2400"/>
              <a:t>q</a:t>
            </a:r>
            <a:r>
              <a:rPr lang="en-US" sz="1400"/>
              <a:t>2</a:t>
            </a:r>
            <a:r>
              <a:rPr lang="en-US" sz="2400"/>
              <a:t>,q</a:t>
            </a:r>
            <a:r>
              <a:rPr lang="en-US" sz="1400"/>
              <a:t>1</a:t>
            </a:r>
            <a:r>
              <a:rPr lang="en-US" sz="2400"/>
              <a:t>,q</a:t>
            </a:r>
            <a:r>
              <a:rPr lang="en-US" sz="1400"/>
              <a:t>0</a:t>
            </a:r>
            <a:r>
              <a:rPr lang="fa-IR" sz="2400"/>
              <a:t> پذیرفته می شوند.</a:t>
            </a:r>
            <a:endParaRPr lang="en-US" sz="2400"/>
          </a:p>
          <a:p>
            <a:pPr algn="just">
              <a:spcBef>
                <a:spcPct val="50000"/>
              </a:spcBef>
            </a:pPr>
            <a:endParaRPr lang="en-US" sz="2400"/>
          </a:p>
        </p:txBody>
      </p:sp>
      <p:sp>
        <p:nvSpPr>
          <p:cNvPr id="140291" name="Text Box 15"/>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sz="3200"/>
              <a:t>6-5 گذرهای لامبدا</a:t>
            </a:r>
            <a:endParaRPr lang="en-US" sz="2400"/>
          </a:p>
        </p:txBody>
      </p:sp>
      <p:grpSp>
        <p:nvGrpSpPr>
          <p:cNvPr id="140292" name="Group 29"/>
          <p:cNvGrpSpPr>
            <a:grpSpLocks/>
          </p:cNvGrpSpPr>
          <p:nvPr/>
        </p:nvGrpSpPr>
        <p:grpSpPr bwMode="auto">
          <a:xfrm>
            <a:off x="1979613" y="2924175"/>
            <a:ext cx="4389437" cy="1665288"/>
            <a:chOff x="1430" y="1953"/>
            <a:chExt cx="2765" cy="1049"/>
          </a:xfrm>
        </p:grpSpPr>
        <p:grpSp>
          <p:nvGrpSpPr>
            <p:cNvPr id="140293" name="Group 16"/>
            <p:cNvGrpSpPr>
              <a:grpSpLocks/>
            </p:cNvGrpSpPr>
            <p:nvPr/>
          </p:nvGrpSpPr>
          <p:grpSpPr bwMode="auto">
            <a:xfrm>
              <a:off x="1430" y="2307"/>
              <a:ext cx="2765" cy="352"/>
              <a:chOff x="1340" y="2007"/>
              <a:chExt cx="2765" cy="352"/>
            </a:xfrm>
          </p:grpSpPr>
          <p:sp>
            <p:nvSpPr>
              <p:cNvPr id="140298" name="Oval 17"/>
              <p:cNvSpPr>
                <a:spLocks noChangeArrowheads="1"/>
              </p:cNvSpPr>
              <p:nvPr/>
            </p:nvSpPr>
            <p:spPr bwMode="auto">
              <a:xfrm>
                <a:off x="1519" y="2069"/>
                <a:ext cx="272" cy="272"/>
              </a:xfrm>
              <a:prstGeom prst="ellipse">
                <a:avLst/>
              </a:prstGeom>
              <a:noFill/>
              <a:ln w="22225" algn="ctr">
                <a:solidFill>
                  <a:schemeClr val="tx1"/>
                </a:solidFill>
                <a:round/>
                <a:headEnd/>
                <a:tailEnd/>
              </a:ln>
            </p:spPr>
            <p:txBody>
              <a:bodyPr wrap="none" lIns="90000" tIns="46800" rIns="90000" bIns="46800" anchor="ctr"/>
              <a:lstStyle/>
              <a:p>
                <a:pPr algn="just"/>
                <a:r>
                  <a:rPr lang="en-US" sz="2000"/>
                  <a:t>q</a:t>
                </a:r>
                <a:r>
                  <a:rPr lang="en-US" sz="1000"/>
                  <a:t>0</a:t>
                </a:r>
                <a:endParaRPr lang="en-US" sz="2000"/>
              </a:p>
            </p:txBody>
          </p:sp>
          <p:sp>
            <p:nvSpPr>
              <p:cNvPr id="140299" name="Oval 18"/>
              <p:cNvSpPr>
                <a:spLocks noChangeArrowheads="1"/>
              </p:cNvSpPr>
              <p:nvPr/>
            </p:nvSpPr>
            <p:spPr bwMode="auto">
              <a:xfrm>
                <a:off x="2653" y="2069"/>
                <a:ext cx="272" cy="272"/>
              </a:xfrm>
              <a:prstGeom prst="ellipse">
                <a:avLst/>
              </a:prstGeom>
              <a:noFill/>
              <a:ln w="22225" algn="ctr">
                <a:solidFill>
                  <a:schemeClr val="tx1"/>
                </a:solidFill>
                <a:round/>
                <a:headEnd/>
                <a:tailEnd/>
              </a:ln>
            </p:spPr>
            <p:txBody>
              <a:bodyPr wrap="none" lIns="90000" tIns="46800" rIns="90000" bIns="46800" anchor="ctr"/>
              <a:lstStyle/>
              <a:p>
                <a:pPr algn="just"/>
                <a:r>
                  <a:rPr lang="en-US" sz="2000"/>
                  <a:t>q</a:t>
                </a:r>
                <a:r>
                  <a:rPr lang="en-US" sz="1000"/>
                  <a:t>1</a:t>
                </a:r>
                <a:endParaRPr lang="en-US" sz="2000"/>
              </a:p>
            </p:txBody>
          </p:sp>
          <p:sp>
            <p:nvSpPr>
              <p:cNvPr id="140300" name="Oval 19"/>
              <p:cNvSpPr>
                <a:spLocks noChangeArrowheads="1"/>
              </p:cNvSpPr>
              <p:nvPr/>
            </p:nvSpPr>
            <p:spPr bwMode="auto">
              <a:xfrm>
                <a:off x="3833" y="2069"/>
                <a:ext cx="272" cy="272"/>
              </a:xfrm>
              <a:prstGeom prst="ellipse">
                <a:avLst/>
              </a:prstGeom>
              <a:noFill/>
              <a:ln w="22225" algn="ctr">
                <a:solidFill>
                  <a:schemeClr val="tx1"/>
                </a:solidFill>
                <a:round/>
                <a:headEnd/>
                <a:tailEnd/>
              </a:ln>
            </p:spPr>
            <p:txBody>
              <a:bodyPr wrap="none" lIns="90000" tIns="46800" rIns="90000" bIns="46800" anchor="ctr"/>
              <a:lstStyle/>
              <a:p>
                <a:pPr algn="just"/>
                <a:r>
                  <a:rPr lang="en-US" sz="2000"/>
                  <a:t>q</a:t>
                </a:r>
                <a:r>
                  <a:rPr lang="en-US" sz="1000"/>
                  <a:t>2</a:t>
                </a:r>
                <a:endParaRPr lang="en-US" sz="2000"/>
              </a:p>
            </p:txBody>
          </p:sp>
          <p:sp>
            <p:nvSpPr>
              <p:cNvPr id="140301" name="Text Box 20"/>
              <p:cNvSpPr txBox="1">
                <a:spLocks noChangeArrowheads="1"/>
              </p:cNvSpPr>
              <p:nvPr/>
            </p:nvSpPr>
            <p:spPr bwMode="auto">
              <a:xfrm>
                <a:off x="1340" y="2032"/>
                <a:ext cx="227" cy="327"/>
              </a:xfrm>
              <a:prstGeom prst="rect">
                <a:avLst/>
              </a:prstGeom>
              <a:noFill/>
              <a:ln w="22225" algn="ctr">
                <a:noFill/>
                <a:miter lim="800000"/>
                <a:headEnd/>
                <a:tailEnd/>
              </a:ln>
            </p:spPr>
            <p:txBody>
              <a:bodyPr lIns="90000" tIns="46800" rIns="90000" bIns="46800">
                <a:spAutoFit/>
              </a:bodyPr>
              <a:lstStyle/>
              <a:p>
                <a:pPr algn="just">
                  <a:spcBef>
                    <a:spcPct val="50000"/>
                  </a:spcBef>
                </a:pPr>
                <a:r>
                  <a:rPr lang="en-US"/>
                  <a:t>&gt;</a:t>
                </a:r>
              </a:p>
            </p:txBody>
          </p:sp>
          <p:cxnSp>
            <p:nvCxnSpPr>
              <p:cNvPr id="140302" name="AutoShape 21"/>
              <p:cNvCxnSpPr>
                <a:cxnSpLocks noChangeShapeType="1"/>
                <a:stCxn id="140298" idx="6"/>
                <a:endCxn id="140299" idx="2"/>
              </p:cNvCxnSpPr>
              <p:nvPr/>
            </p:nvCxnSpPr>
            <p:spPr bwMode="auto">
              <a:xfrm>
                <a:off x="1798" y="2205"/>
                <a:ext cx="848" cy="0"/>
              </a:xfrm>
              <a:prstGeom prst="straightConnector1">
                <a:avLst/>
              </a:prstGeom>
              <a:noFill/>
              <a:ln w="22225">
                <a:solidFill>
                  <a:schemeClr val="tx1"/>
                </a:solidFill>
                <a:round/>
                <a:headEnd/>
                <a:tailEnd type="triangle" w="med" len="med"/>
              </a:ln>
            </p:spPr>
          </p:cxnSp>
          <p:cxnSp>
            <p:nvCxnSpPr>
              <p:cNvPr id="140303" name="AutoShape 22"/>
              <p:cNvCxnSpPr>
                <a:cxnSpLocks noChangeShapeType="1"/>
                <a:stCxn id="140299" idx="6"/>
                <a:endCxn id="140300" idx="2"/>
              </p:cNvCxnSpPr>
              <p:nvPr/>
            </p:nvCxnSpPr>
            <p:spPr bwMode="auto">
              <a:xfrm>
                <a:off x="2932" y="2205"/>
                <a:ext cx="894" cy="0"/>
              </a:xfrm>
              <a:prstGeom prst="straightConnector1">
                <a:avLst/>
              </a:prstGeom>
              <a:noFill/>
              <a:ln w="22225">
                <a:solidFill>
                  <a:schemeClr val="tx1"/>
                </a:solidFill>
                <a:round/>
                <a:headEnd/>
                <a:tailEnd type="triangle" w="med" len="med"/>
              </a:ln>
            </p:spPr>
          </p:cxnSp>
          <p:sp>
            <p:nvSpPr>
              <p:cNvPr id="140304" name="Text Box 23"/>
              <p:cNvSpPr txBox="1">
                <a:spLocks noChangeArrowheads="1"/>
              </p:cNvSpPr>
              <p:nvPr/>
            </p:nvSpPr>
            <p:spPr bwMode="auto">
              <a:xfrm>
                <a:off x="1866" y="2007"/>
                <a:ext cx="408" cy="212"/>
              </a:xfrm>
              <a:prstGeom prst="rect">
                <a:avLst/>
              </a:prstGeom>
              <a:noFill/>
              <a:ln w="22225" algn="ctr">
                <a:noFill/>
                <a:miter lim="800000"/>
                <a:headEnd/>
                <a:tailEnd/>
              </a:ln>
            </p:spPr>
            <p:txBody>
              <a:bodyPr lIns="90000" tIns="46800" rIns="90000" bIns="46800">
                <a:spAutoFit/>
              </a:bodyPr>
              <a:lstStyle/>
              <a:p>
                <a:pPr algn="just">
                  <a:spcBef>
                    <a:spcPct val="50000"/>
                  </a:spcBef>
                </a:pPr>
                <a:r>
                  <a:rPr lang="en-US" sz="1600"/>
                  <a:t>a,b</a:t>
                </a:r>
              </a:p>
            </p:txBody>
          </p:sp>
          <p:sp>
            <p:nvSpPr>
              <p:cNvPr id="140305" name="Text Box 24"/>
              <p:cNvSpPr txBox="1">
                <a:spLocks noChangeArrowheads="1"/>
              </p:cNvSpPr>
              <p:nvPr/>
            </p:nvSpPr>
            <p:spPr bwMode="auto">
              <a:xfrm>
                <a:off x="3062" y="2024"/>
                <a:ext cx="408" cy="212"/>
              </a:xfrm>
              <a:prstGeom prst="rect">
                <a:avLst/>
              </a:prstGeom>
              <a:noFill/>
              <a:ln w="22225" algn="ctr">
                <a:noFill/>
                <a:miter lim="800000"/>
                <a:headEnd/>
                <a:tailEnd/>
              </a:ln>
            </p:spPr>
            <p:txBody>
              <a:bodyPr lIns="90000" tIns="46800" rIns="90000" bIns="46800">
                <a:spAutoFit/>
              </a:bodyPr>
              <a:lstStyle/>
              <a:p>
                <a:pPr algn="just">
                  <a:spcBef>
                    <a:spcPct val="50000"/>
                  </a:spcBef>
                </a:pPr>
                <a:r>
                  <a:rPr lang="en-US" sz="1600"/>
                  <a:t>a,b</a:t>
                </a:r>
              </a:p>
            </p:txBody>
          </p:sp>
        </p:grpSp>
        <p:cxnSp>
          <p:nvCxnSpPr>
            <p:cNvPr id="140294" name="AutoShape 25"/>
            <p:cNvCxnSpPr>
              <a:cxnSpLocks noChangeShapeType="1"/>
              <a:stCxn id="140298" idx="0"/>
              <a:endCxn id="140300" idx="0"/>
            </p:cNvCxnSpPr>
            <p:nvPr/>
          </p:nvCxnSpPr>
          <p:spPr bwMode="auto">
            <a:xfrm rot="5400000" flipV="1">
              <a:off x="2901" y="1206"/>
              <a:ext cx="1" cy="2314"/>
            </a:xfrm>
            <a:prstGeom prst="curvedConnector3">
              <a:avLst>
                <a:gd name="adj1" fmla="val -13700005"/>
              </a:avLst>
            </a:prstGeom>
            <a:noFill/>
            <a:ln w="22225">
              <a:solidFill>
                <a:schemeClr val="tx1"/>
              </a:solidFill>
              <a:round/>
              <a:headEnd/>
              <a:tailEnd type="triangle" w="med" len="med"/>
            </a:ln>
          </p:spPr>
        </p:cxnSp>
        <p:cxnSp>
          <p:nvCxnSpPr>
            <p:cNvPr id="140295" name="AutoShape 26"/>
            <p:cNvCxnSpPr>
              <a:cxnSpLocks noChangeShapeType="1"/>
              <a:stCxn id="140300" idx="4"/>
              <a:endCxn id="140298" idx="4"/>
            </p:cNvCxnSpPr>
            <p:nvPr/>
          </p:nvCxnSpPr>
          <p:spPr bwMode="auto">
            <a:xfrm rot="5400000">
              <a:off x="2901" y="1492"/>
              <a:ext cx="1" cy="2314"/>
            </a:xfrm>
            <a:prstGeom prst="curvedConnector3">
              <a:avLst>
                <a:gd name="adj1" fmla="val 13700005"/>
              </a:avLst>
            </a:prstGeom>
            <a:noFill/>
            <a:ln w="22225">
              <a:solidFill>
                <a:schemeClr val="tx1"/>
              </a:solidFill>
              <a:round/>
              <a:headEnd/>
              <a:tailEnd type="triangle" w="med" len="med"/>
            </a:ln>
          </p:spPr>
        </p:cxnSp>
        <p:sp>
          <p:nvSpPr>
            <p:cNvPr id="140296" name="Text Box 27"/>
            <p:cNvSpPr txBox="1">
              <a:spLocks noChangeArrowheads="1"/>
            </p:cNvSpPr>
            <p:nvPr/>
          </p:nvSpPr>
          <p:spPr bwMode="auto">
            <a:xfrm>
              <a:off x="2744" y="1953"/>
              <a:ext cx="227" cy="327"/>
            </a:xfrm>
            <a:prstGeom prst="rect">
              <a:avLst/>
            </a:prstGeom>
            <a:noFill/>
            <a:ln w="22225" algn="ctr">
              <a:noFill/>
              <a:miter lim="800000"/>
              <a:headEnd/>
              <a:tailEnd/>
            </a:ln>
          </p:spPr>
          <p:txBody>
            <a:bodyPr lIns="90000" tIns="46800" rIns="90000" bIns="46800">
              <a:spAutoFit/>
            </a:bodyPr>
            <a:lstStyle/>
            <a:p>
              <a:pPr algn="just">
                <a:spcBef>
                  <a:spcPct val="50000"/>
                </a:spcBef>
              </a:pPr>
              <a:r>
                <a:rPr lang="he-IL"/>
                <a:t>גּ</a:t>
              </a:r>
            </a:p>
          </p:txBody>
        </p:sp>
        <p:sp>
          <p:nvSpPr>
            <p:cNvPr id="140297" name="Rectangle 28"/>
            <p:cNvSpPr>
              <a:spLocks noChangeArrowheads="1"/>
            </p:cNvSpPr>
            <p:nvPr/>
          </p:nvSpPr>
          <p:spPr bwMode="auto">
            <a:xfrm>
              <a:off x="2808" y="2675"/>
              <a:ext cx="216" cy="327"/>
            </a:xfrm>
            <a:prstGeom prst="rect">
              <a:avLst/>
            </a:prstGeom>
            <a:noFill/>
            <a:ln w="22225" algn="ctr">
              <a:noFill/>
              <a:miter lim="800000"/>
              <a:headEnd/>
              <a:tailEnd/>
            </a:ln>
          </p:spPr>
          <p:txBody>
            <a:bodyPr wrap="none" lIns="90000" tIns="46800" rIns="90000" bIns="46800">
              <a:spAutoFit/>
            </a:bodyPr>
            <a:lstStyle/>
            <a:p>
              <a:pPr algn="just"/>
              <a:r>
                <a:rPr lang="he-IL"/>
                <a:t>גּ</a:t>
              </a:r>
              <a:endParaRPr lang="en-US"/>
            </a:p>
          </p:txBody>
        </p:sp>
      </p:grpSp>
    </p:spTree>
  </p:cSld>
  <p:clrMapOvr>
    <a:masterClrMapping/>
  </p:clrMapOvr>
  <p:transition spd="med">
    <p:wheel/>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ext Box 13"/>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6-6 حذف غیر قطعیت</a:t>
            </a:r>
            <a:endParaRPr lang="en-US" sz="2400"/>
          </a:p>
        </p:txBody>
      </p:sp>
      <p:grpSp>
        <p:nvGrpSpPr>
          <p:cNvPr id="141315" name="Group 16"/>
          <p:cNvGrpSpPr>
            <a:grpSpLocks/>
          </p:cNvGrpSpPr>
          <p:nvPr/>
        </p:nvGrpSpPr>
        <p:grpSpPr bwMode="auto">
          <a:xfrm>
            <a:off x="322263" y="1438275"/>
            <a:ext cx="8353425" cy="4151313"/>
            <a:chOff x="249" y="799"/>
            <a:chExt cx="5262" cy="2615"/>
          </a:xfrm>
        </p:grpSpPr>
        <p:sp>
          <p:nvSpPr>
            <p:cNvPr id="141316" name="Text Box 14"/>
            <p:cNvSpPr txBox="1">
              <a:spLocks noChangeArrowheads="1"/>
            </p:cNvSpPr>
            <p:nvPr/>
          </p:nvSpPr>
          <p:spPr bwMode="auto">
            <a:xfrm>
              <a:off x="249" y="799"/>
              <a:ext cx="5262" cy="2615"/>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همبستگی لامبدای یک حالت </a:t>
              </a:r>
              <a:r>
                <a:rPr lang="en-US">
                  <a:solidFill>
                    <a:schemeClr val="accent1"/>
                  </a:solidFill>
                </a:rPr>
                <a:t>q</a:t>
              </a:r>
              <a:r>
                <a:rPr lang="en-US" sz="1400">
                  <a:solidFill>
                    <a:schemeClr val="accent1"/>
                  </a:solidFill>
                </a:rPr>
                <a:t>i</a:t>
              </a:r>
              <a:r>
                <a:rPr lang="fa-IR" sz="1400">
                  <a:solidFill>
                    <a:schemeClr val="accent1"/>
                  </a:solidFill>
                </a:rPr>
                <a:t> </a:t>
              </a:r>
              <a:r>
                <a:rPr lang="fa-IR">
                  <a:solidFill>
                    <a:schemeClr val="accent1"/>
                  </a:solidFill>
                </a:rPr>
                <a:t>، که با </a:t>
              </a:r>
              <a:r>
                <a:rPr lang="en-US">
                  <a:solidFill>
                    <a:schemeClr val="accent1"/>
                  </a:solidFill>
                </a:rPr>
                <a:t>–closure(q</a:t>
              </a:r>
              <a:r>
                <a:rPr lang="en-US" sz="1400">
                  <a:solidFill>
                    <a:schemeClr val="accent1"/>
                  </a:solidFill>
                </a:rPr>
                <a:t>i</a:t>
              </a:r>
              <a:r>
                <a:rPr lang="en-US">
                  <a:solidFill>
                    <a:schemeClr val="accent1"/>
                  </a:solidFill>
                </a:rPr>
                <a:t>)</a:t>
              </a:r>
              <a:r>
                <a:rPr lang="he-IL">
                  <a:solidFill>
                    <a:schemeClr val="accent1"/>
                  </a:solidFill>
                </a:rPr>
                <a:t>גּ</a:t>
              </a:r>
              <a:r>
                <a:rPr lang="fa-IR">
                  <a:solidFill>
                    <a:schemeClr val="accent1"/>
                  </a:solidFill>
                </a:rPr>
                <a:t> نشان داده می شود، به صورت بازگشتی زیر تعریف می شود.</a:t>
              </a:r>
            </a:p>
            <a:p>
              <a:pPr>
                <a:spcBef>
                  <a:spcPct val="50000"/>
                </a:spcBef>
              </a:pPr>
              <a:r>
                <a:rPr lang="en-US"/>
                <a:t>(i</a:t>
              </a:r>
              <a:r>
                <a:rPr lang="fa-IR"/>
                <a:t> پایه: </a:t>
              </a:r>
              <a:r>
                <a:rPr lang="en-US"/>
                <a:t>–closure(qi)</a:t>
              </a:r>
              <a:r>
                <a:rPr lang="he-IL"/>
                <a:t>גּ</a:t>
              </a:r>
              <a:r>
                <a:rPr lang="fa-IR"/>
                <a:t> </a:t>
              </a:r>
              <a:r>
                <a:rPr lang="ru-RU">
                  <a:cs typeface="Arial" charset="0"/>
                </a:rPr>
                <a:t>є</a:t>
              </a:r>
              <a:r>
                <a:rPr lang="fa-IR"/>
                <a:t> </a:t>
              </a:r>
              <a:r>
                <a:rPr lang="en-US"/>
                <a:t>q</a:t>
              </a:r>
              <a:r>
                <a:rPr lang="en-US" sz="1400"/>
                <a:t>i</a:t>
              </a:r>
              <a:r>
                <a:rPr lang="fa-IR" sz="1400"/>
                <a:t> </a:t>
              </a:r>
              <a:endParaRPr lang="fa-IR"/>
            </a:p>
            <a:p>
              <a:pPr>
                <a:spcBef>
                  <a:spcPct val="50000"/>
                </a:spcBef>
              </a:pPr>
              <a:r>
                <a:rPr lang="en-US"/>
                <a:t>(ii</a:t>
              </a:r>
              <a:r>
                <a:rPr lang="fa-IR"/>
                <a:t> مرحله بازگشت: فرض کنید که </a:t>
              </a:r>
              <a:r>
                <a:rPr lang="en-US"/>
                <a:t>q</a:t>
              </a:r>
              <a:r>
                <a:rPr lang="en-US" sz="1400"/>
                <a:t>j</a:t>
              </a:r>
              <a:r>
                <a:rPr lang="fa-IR"/>
                <a:t> یک عنصر از                      </a:t>
              </a:r>
              <a:r>
                <a:rPr lang="en-US"/>
                <a:t>–closure(q</a:t>
              </a:r>
              <a:r>
                <a:rPr lang="en-US" sz="1400"/>
                <a:t>i</a:t>
              </a:r>
              <a:r>
                <a:rPr lang="en-US"/>
                <a:t>)</a:t>
              </a:r>
              <a:r>
                <a:rPr lang="he-IL"/>
                <a:t>גּ</a:t>
              </a:r>
              <a:r>
                <a:rPr lang="fa-IR"/>
                <a:t> باشد.اگر </a:t>
              </a:r>
              <a:r>
                <a:rPr lang="en-US"/>
                <a:t>q</a:t>
              </a:r>
              <a:r>
                <a:rPr lang="en-US" sz="1400"/>
                <a:t>k</a:t>
              </a:r>
              <a:r>
                <a:rPr lang="ru-RU">
                  <a:cs typeface="Arial" charset="0"/>
                </a:rPr>
                <a:t>є∂</a:t>
              </a:r>
              <a:r>
                <a:rPr lang="en-US"/>
                <a:t>(q</a:t>
              </a:r>
              <a:r>
                <a:rPr lang="en-US" sz="1400"/>
                <a:t>j</a:t>
              </a:r>
              <a:r>
                <a:rPr lang="en-US"/>
                <a:t>, )</a:t>
              </a:r>
              <a:r>
                <a:rPr lang="fa-IR"/>
                <a:t> باشد، آنگاه                     </a:t>
              </a:r>
              <a:r>
                <a:rPr lang="en-US"/>
                <a:t>–closure(q</a:t>
              </a:r>
              <a:r>
                <a:rPr lang="en-US" sz="1400"/>
                <a:t>j</a:t>
              </a:r>
              <a:r>
                <a:rPr lang="en-US"/>
                <a:t>)</a:t>
              </a:r>
              <a:r>
                <a:rPr lang="he-IL"/>
                <a:t>גּ</a:t>
              </a:r>
              <a:r>
                <a:rPr lang="fa-IR"/>
                <a:t> </a:t>
              </a:r>
              <a:r>
                <a:rPr lang="ru-RU">
                  <a:cs typeface="Arial" charset="0"/>
                </a:rPr>
                <a:t>є</a:t>
              </a:r>
              <a:r>
                <a:rPr lang="fa-IR"/>
                <a:t> </a:t>
              </a:r>
              <a:r>
                <a:rPr lang="en-US"/>
                <a:t>q</a:t>
              </a:r>
              <a:r>
                <a:rPr lang="en-US" sz="1400"/>
                <a:t>k</a:t>
              </a:r>
              <a:r>
                <a:rPr lang="fa-IR"/>
                <a:t> است. </a:t>
              </a:r>
            </a:p>
            <a:p>
              <a:pPr>
                <a:spcBef>
                  <a:spcPct val="50000"/>
                </a:spcBef>
              </a:pPr>
              <a:r>
                <a:rPr lang="en-US"/>
                <a:t>(iii</a:t>
              </a:r>
              <a:r>
                <a:rPr lang="fa-IR"/>
                <a:t> همبستگی: </a:t>
              </a:r>
              <a:r>
                <a:rPr lang="en-US"/>
                <a:t>q</a:t>
              </a:r>
              <a:r>
                <a:rPr lang="en-US" sz="1400"/>
                <a:t>j</a:t>
              </a:r>
              <a:r>
                <a:rPr lang="fa-IR"/>
                <a:t> در </a:t>
              </a:r>
              <a:r>
                <a:rPr lang="en-US"/>
                <a:t>–closure(q</a:t>
              </a:r>
              <a:r>
                <a:rPr lang="en-US" sz="1400"/>
                <a:t>i</a:t>
              </a:r>
              <a:r>
                <a:rPr lang="en-US"/>
                <a:t>)</a:t>
              </a:r>
              <a:r>
                <a:rPr lang="he-IL"/>
                <a:t>גּ</a:t>
              </a:r>
              <a:r>
                <a:rPr lang="fa-IR"/>
                <a:t> است اگر بتواند با یک تکرار متناهی ازمرحله بازگشت بدست آید.</a:t>
              </a:r>
              <a:endParaRPr lang="ru-RU"/>
            </a:p>
          </p:txBody>
        </p:sp>
        <p:sp>
          <p:nvSpPr>
            <p:cNvPr id="141317" name="Rectangle 15"/>
            <p:cNvSpPr>
              <a:spLocks noChangeArrowheads="1"/>
            </p:cNvSpPr>
            <p:nvPr/>
          </p:nvSpPr>
          <p:spPr bwMode="auto">
            <a:xfrm>
              <a:off x="3168" y="2151"/>
              <a:ext cx="216" cy="327"/>
            </a:xfrm>
            <a:prstGeom prst="rect">
              <a:avLst/>
            </a:prstGeom>
            <a:noFill/>
            <a:ln w="22225" algn="ctr">
              <a:noFill/>
              <a:miter lim="800000"/>
              <a:headEnd/>
              <a:tailEnd/>
            </a:ln>
          </p:spPr>
          <p:txBody>
            <a:bodyPr wrap="none" lIns="90000" tIns="46800" rIns="90000" bIns="46800">
              <a:spAutoFit/>
            </a:bodyPr>
            <a:lstStyle/>
            <a:p>
              <a:r>
                <a:rPr lang="he-IL"/>
                <a:t>גּ</a:t>
              </a:r>
              <a:endParaRPr lang="en-US"/>
            </a:p>
          </p:txBody>
        </p:sp>
      </p:grpSp>
    </p:spTree>
  </p:cSld>
  <p:clrMapOvr>
    <a:masterClrMapping/>
  </p:clrMapOvr>
  <p:transition spd="med">
    <p:wheel/>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ext Box 21"/>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6-6 حذف غیر قطعیت</a:t>
            </a:r>
            <a:endParaRPr lang="en-US" sz="2400"/>
          </a:p>
        </p:txBody>
      </p:sp>
      <p:sp>
        <p:nvSpPr>
          <p:cNvPr id="142339" name="Text Box 22"/>
          <p:cNvSpPr txBox="1">
            <a:spLocks noChangeArrowheads="1"/>
          </p:cNvSpPr>
          <p:nvPr/>
        </p:nvSpPr>
        <p:spPr bwMode="auto">
          <a:xfrm>
            <a:off x="539750" y="1052513"/>
            <a:ext cx="8208963" cy="1370012"/>
          </a:xfrm>
          <a:prstGeom prst="rect">
            <a:avLst/>
          </a:prstGeom>
          <a:noFill/>
          <a:ln w="22225" algn="ctr">
            <a:noFill/>
            <a:miter lim="800000"/>
            <a:headEnd/>
            <a:tailEnd/>
          </a:ln>
        </p:spPr>
        <p:txBody>
          <a:bodyPr lIns="90000" tIns="46800" rIns="90000" bIns="46800">
            <a:spAutoFit/>
          </a:bodyPr>
          <a:lstStyle/>
          <a:p>
            <a:pPr>
              <a:spcBef>
                <a:spcPct val="50000"/>
              </a:spcBef>
            </a:pPr>
            <a:r>
              <a:rPr lang="fa-IR" sz="2400">
                <a:solidFill>
                  <a:schemeClr val="accent1"/>
                </a:solidFill>
              </a:rPr>
              <a:t>مثال:</a:t>
            </a:r>
          </a:p>
          <a:p>
            <a:pPr>
              <a:spcBef>
                <a:spcPct val="50000"/>
              </a:spcBef>
            </a:pPr>
            <a:r>
              <a:rPr lang="fa-IR" sz="2400"/>
              <a:t>جدولهای گذر برای تابع گذر</a:t>
            </a:r>
            <a:r>
              <a:rPr lang="en-US" sz="2400">
                <a:cs typeface="Arial" charset="0"/>
              </a:rPr>
              <a:t>∂</a:t>
            </a:r>
            <a:r>
              <a:rPr lang="fa-IR" sz="2400"/>
              <a:t> و تابع گذر ورودی </a:t>
            </a:r>
            <a:r>
              <a:rPr lang="en-US" sz="2400"/>
              <a:t>t</a:t>
            </a:r>
            <a:r>
              <a:rPr lang="fa-IR" sz="2400"/>
              <a:t> یک </a:t>
            </a:r>
            <a:r>
              <a:rPr lang="he-IL" sz="2400"/>
              <a:t>גּ</a:t>
            </a:r>
            <a:r>
              <a:rPr lang="en-US" sz="2400"/>
              <a:t>NFA-</a:t>
            </a:r>
            <a:r>
              <a:rPr lang="fa-IR" sz="2400"/>
              <a:t> به همراه دیاگرام </a:t>
            </a:r>
            <a:r>
              <a:rPr lang="en-US" sz="2400"/>
              <a:t>M</a:t>
            </a:r>
            <a:r>
              <a:rPr lang="fa-IR" sz="2400"/>
              <a:t> ارائه شده است. زبان </a:t>
            </a:r>
            <a:r>
              <a:rPr lang="en-US" sz="2400"/>
              <a:t>M</a:t>
            </a:r>
            <a:r>
              <a:rPr lang="fa-IR" sz="2400"/>
              <a:t>،</a:t>
            </a:r>
            <a:r>
              <a:rPr lang="en-US" sz="2400"/>
              <a:t>a+c*b*</a:t>
            </a:r>
            <a:r>
              <a:rPr lang="fa-IR" sz="2400"/>
              <a:t> می باشد.</a:t>
            </a:r>
            <a:endParaRPr lang="en-US" sz="2400"/>
          </a:p>
        </p:txBody>
      </p:sp>
      <p:grpSp>
        <p:nvGrpSpPr>
          <p:cNvPr id="142340" name="Group 41"/>
          <p:cNvGrpSpPr>
            <a:grpSpLocks/>
          </p:cNvGrpSpPr>
          <p:nvPr/>
        </p:nvGrpSpPr>
        <p:grpSpPr bwMode="auto">
          <a:xfrm>
            <a:off x="2268538" y="2420938"/>
            <a:ext cx="3889375" cy="3228975"/>
            <a:chOff x="884" y="1570"/>
            <a:chExt cx="2450" cy="2034"/>
          </a:xfrm>
        </p:grpSpPr>
        <p:sp>
          <p:nvSpPr>
            <p:cNvPr id="142341" name="Oval 23"/>
            <p:cNvSpPr>
              <a:spLocks noChangeArrowheads="1"/>
            </p:cNvSpPr>
            <p:nvPr/>
          </p:nvSpPr>
          <p:spPr bwMode="auto">
            <a:xfrm>
              <a:off x="1429" y="1933"/>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142342" name="Oval 24"/>
            <p:cNvSpPr>
              <a:spLocks noChangeArrowheads="1"/>
            </p:cNvSpPr>
            <p:nvPr/>
          </p:nvSpPr>
          <p:spPr bwMode="auto">
            <a:xfrm>
              <a:off x="2971" y="1933"/>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42343" name="Oval 25"/>
            <p:cNvSpPr>
              <a:spLocks noChangeArrowheads="1"/>
            </p:cNvSpPr>
            <p:nvPr/>
          </p:nvSpPr>
          <p:spPr bwMode="auto">
            <a:xfrm>
              <a:off x="2245" y="2886"/>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142344" name="Oval 27"/>
            <p:cNvSpPr>
              <a:spLocks noChangeArrowheads="1"/>
            </p:cNvSpPr>
            <p:nvPr/>
          </p:nvSpPr>
          <p:spPr bwMode="auto">
            <a:xfrm>
              <a:off x="2947" y="1909"/>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42345" name="Text Box 28"/>
            <p:cNvSpPr txBox="1">
              <a:spLocks noChangeArrowheads="1"/>
            </p:cNvSpPr>
            <p:nvPr/>
          </p:nvSpPr>
          <p:spPr bwMode="auto">
            <a:xfrm>
              <a:off x="884" y="1912"/>
              <a:ext cx="606" cy="327"/>
            </a:xfrm>
            <a:prstGeom prst="rect">
              <a:avLst/>
            </a:prstGeom>
            <a:noFill/>
            <a:ln w="22225" algn="ctr">
              <a:noFill/>
              <a:miter lim="800000"/>
              <a:headEnd/>
              <a:tailEnd/>
            </a:ln>
          </p:spPr>
          <p:txBody>
            <a:bodyPr lIns="90000" tIns="46800" rIns="90000" bIns="46800">
              <a:spAutoFit/>
            </a:bodyPr>
            <a:lstStyle/>
            <a:p>
              <a:pPr>
                <a:spcBef>
                  <a:spcPct val="50000"/>
                </a:spcBef>
              </a:pPr>
              <a:r>
                <a:rPr lang="en-US"/>
                <a:t>M: &gt;</a:t>
              </a:r>
            </a:p>
          </p:txBody>
        </p:sp>
        <p:cxnSp>
          <p:nvCxnSpPr>
            <p:cNvPr id="142346" name="AutoShape 29"/>
            <p:cNvCxnSpPr>
              <a:cxnSpLocks noChangeShapeType="1"/>
              <a:stCxn id="142341" idx="6"/>
              <a:endCxn id="142344" idx="2"/>
            </p:cNvCxnSpPr>
            <p:nvPr/>
          </p:nvCxnSpPr>
          <p:spPr bwMode="auto">
            <a:xfrm flipV="1">
              <a:off x="1753" y="2091"/>
              <a:ext cx="1187" cy="1"/>
            </a:xfrm>
            <a:prstGeom prst="curvedConnector3">
              <a:avLst>
                <a:gd name="adj1" fmla="val 49958"/>
              </a:avLst>
            </a:prstGeom>
            <a:noFill/>
            <a:ln w="22225">
              <a:solidFill>
                <a:schemeClr val="tx1"/>
              </a:solidFill>
              <a:round/>
              <a:headEnd/>
              <a:tailEnd type="triangle" w="med" len="med"/>
            </a:ln>
          </p:spPr>
        </p:cxnSp>
        <p:cxnSp>
          <p:nvCxnSpPr>
            <p:cNvPr id="142347" name="AutoShape 30"/>
            <p:cNvCxnSpPr>
              <a:cxnSpLocks noChangeShapeType="1"/>
              <a:stCxn id="142341" idx="5"/>
              <a:endCxn id="142343" idx="1"/>
            </p:cNvCxnSpPr>
            <p:nvPr/>
          </p:nvCxnSpPr>
          <p:spPr bwMode="auto">
            <a:xfrm>
              <a:off x="1700" y="2211"/>
              <a:ext cx="591" cy="714"/>
            </a:xfrm>
            <a:prstGeom prst="straightConnector1">
              <a:avLst/>
            </a:prstGeom>
            <a:noFill/>
            <a:ln w="22225">
              <a:solidFill>
                <a:schemeClr val="tx1"/>
              </a:solidFill>
              <a:round/>
              <a:headEnd/>
              <a:tailEnd type="triangle" w="med" len="med"/>
            </a:ln>
          </p:spPr>
        </p:cxnSp>
        <p:cxnSp>
          <p:nvCxnSpPr>
            <p:cNvPr id="142348" name="AutoShape 31"/>
            <p:cNvCxnSpPr>
              <a:cxnSpLocks noChangeShapeType="1"/>
              <a:stCxn id="142343" idx="7"/>
              <a:endCxn id="142344" idx="3"/>
            </p:cNvCxnSpPr>
            <p:nvPr/>
          </p:nvCxnSpPr>
          <p:spPr bwMode="auto">
            <a:xfrm flipV="1">
              <a:off x="2516" y="2226"/>
              <a:ext cx="484" cy="699"/>
            </a:xfrm>
            <a:prstGeom prst="straightConnector1">
              <a:avLst/>
            </a:prstGeom>
            <a:noFill/>
            <a:ln w="22225">
              <a:solidFill>
                <a:schemeClr val="tx1"/>
              </a:solidFill>
              <a:round/>
              <a:headEnd/>
              <a:tailEnd type="triangle" w="med" len="med"/>
            </a:ln>
          </p:spPr>
        </p:cxnSp>
        <p:cxnSp>
          <p:nvCxnSpPr>
            <p:cNvPr id="142349" name="AutoShape 32"/>
            <p:cNvCxnSpPr>
              <a:cxnSpLocks noChangeShapeType="1"/>
              <a:stCxn id="142343" idx="2"/>
              <a:endCxn id="142343" idx="6"/>
            </p:cNvCxnSpPr>
            <p:nvPr/>
          </p:nvCxnSpPr>
          <p:spPr bwMode="auto">
            <a:xfrm rot="10800000" flipH="1" flipV="1">
              <a:off x="2238" y="3045"/>
              <a:ext cx="331" cy="1"/>
            </a:xfrm>
            <a:prstGeom prst="curvedConnector5">
              <a:avLst>
                <a:gd name="adj1" fmla="val -41389"/>
                <a:gd name="adj2" fmla="val 40200014"/>
                <a:gd name="adj3" fmla="val 141389"/>
              </a:avLst>
            </a:prstGeom>
            <a:noFill/>
            <a:ln w="22225">
              <a:solidFill>
                <a:schemeClr val="tx1"/>
              </a:solidFill>
              <a:round/>
              <a:headEnd/>
              <a:tailEnd type="triangle" w="med" len="med"/>
            </a:ln>
          </p:spPr>
        </p:cxnSp>
        <p:cxnSp>
          <p:nvCxnSpPr>
            <p:cNvPr id="142350" name="AutoShape 33"/>
            <p:cNvCxnSpPr>
              <a:cxnSpLocks noChangeShapeType="1"/>
              <a:stCxn id="142341" idx="6"/>
              <a:endCxn id="142341" idx="1"/>
            </p:cNvCxnSpPr>
            <p:nvPr/>
          </p:nvCxnSpPr>
          <p:spPr bwMode="auto">
            <a:xfrm flipH="1" flipV="1">
              <a:off x="1475" y="1972"/>
              <a:ext cx="278" cy="120"/>
            </a:xfrm>
            <a:prstGeom prst="curvedConnector4">
              <a:avLst>
                <a:gd name="adj1" fmla="val -49282"/>
                <a:gd name="adj2" fmla="val 252500"/>
              </a:avLst>
            </a:prstGeom>
            <a:noFill/>
            <a:ln w="22225">
              <a:solidFill>
                <a:schemeClr val="tx1"/>
              </a:solidFill>
              <a:round/>
              <a:headEnd/>
              <a:tailEnd type="triangle" w="med" len="med"/>
            </a:ln>
          </p:spPr>
        </p:cxnSp>
        <p:cxnSp>
          <p:nvCxnSpPr>
            <p:cNvPr id="142351" name="AutoShape 34"/>
            <p:cNvCxnSpPr>
              <a:cxnSpLocks noChangeShapeType="1"/>
              <a:stCxn id="142344" idx="6"/>
              <a:endCxn id="142344" idx="1"/>
            </p:cNvCxnSpPr>
            <p:nvPr/>
          </p:nvCxnSpPr>
          <p:spPr bwMode="auto">
            <a:xfrm flipH="1" flipV="1">
              <a:off x="3000" y="1955"/>
              <a:ext cx="317" cy="136"/>
            </a:xfrm>
            <a:prstGeom prst="curvedConnector4">
              <a:avLst>
                <a:gd name="adj1" fmla="val -43218"/>
                <a:gd name="adj2" fmla="val 239704"/>
              </a:avLst>
            </a:prstGeom>
            <a:noFill/>
            <a:ln w="22225">
              <a:solidFill>
                <a:schemeClr val="tx1"/>
              </a:solidFill>
              <a:round/>
              <a:headEnd/>
              <a:tailEnd type="triangle" w="med" len="med"/>
            </a:ln>
          </p:spPr>
        </p:cxnSp>
        <p:sp>
          <p:nvSpPr>
            <p:cNvPr id="142352" name="Text Box 35"/>
            <p:cNvSpPr txBox="1">
              <a:spLocks noChangeArrowheads="1"/>
            </p:cNvSpPr>
            <p:nvPr/>
          </p:nvSpPr>
          <p:spPr bwMode="auto">
            <a:xfrm>
              <a:off x="1549" y="1600"/>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a</a:t>
              </a:r>
            </a:p>
          </p:txBody>
        </p:sp>
        <p:sp>
          <p:nvSpPr>
            <p:cNvPr id="142353" name="Text Box 36"/>
            <p:cNvSpPr txBox="1">
              <a:spLocks noChangeArrowheads="1"/>
            </p:cNvSpPr>
            <p:nvPr/>
          </p:nvSpPr>
          <p:spPr bwMode="auto">
            <a:xfrm>
              <a:off x="2199" y="1905"/>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a</a:t>
              </a:r>
            </a:p>
          </p:txBody>
        </p:sp>
        <p:sp>
          <p:nvSpPr>
            <p:cNvPr id="142354" name="Text Box 37"/>
            <p:cNvSpPr txBox="1">
              <a:spLocks noChangeArrowheads="1"/>
            </p:cNvSpPr>
            <p:nvPr/>
          </p:nvSpPr>
          <p:spPr bwMode="auto">
            <a:xfrm>
              <a:off x="1749" y="2425"/>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a</a:t>
              </a:r>
            </a:p>
          </p:txBody>
        </p:sp>
        <p:sp>
          <p:nvSpPr>
            <p:cNvPr id="142355" name="Text Box 38"/>
            <p:cNvSpPr txBox="1">
              <a:spLocks noChangeArrowheads="1"/>
            </p:cNvSpPr>
            <p:nvPr/>
          </p:nvSpPr>
          <p:spPr bwMode="auto">
            <a:xfrm>
              <a:off x="3107" y="1570"/>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b</a:t>
              </a:r>
            </a:p>
          </p:txBody>
        </p:sp>
        <p:sp>
          <p:nvSpPr>
            <p:cNvPr id="142356" name="Text Box 39"/>
            <p:cNvSpPr txBox="1">
              <a:spLocks noChangeArrowheads="1"/>
            </p:cNvSpPr>
            <p:nvPr/>
          </p:nvSpPr>
          <p:spPr bwMode="auto">
            <a:xfrm>
              <a:off x="2277" y="3373"/>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c</a:t>
              </a:r>
            </a:p>
          </p:txBody>
        </p:sp>
        <p:sp>
          <p:nvSpPr>
            <p:cNvPr id="142357" name="Text Box 40"/>
            <p:cNvSpPr txBox="1">
              <a:spLocks noChangeArrowheads="1"/>
            </p:cNvSpPr>
            <p:nvPr/>
          </p:nvSpPr>
          <p:spPr bwMode="auto">
            <a:xfrm>
              <a:off x="2706" y="2444"/>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he-IL" sz="1800"/>
                <a:t>גּ</a:t>
              </a:r>
            </a:p>
          </p:txBody>
        </p:sp>
      </p:grpSp>
    </p:spTree>
  </p:cSld>
  <p:clrMapOvr>
    <a:masterClrMapping/>
  </p:clrMapOvr>
  <p:transition spd="med">
    <p:wheel/>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Text Box 14"/>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6-6 حذف غیر قطعیت</a:t>
            </a:r>
            <a:endParaRPr lang="en-US" sz="2400"/>
          </a:p>
        </p:txBody>
      </p:sp>
      <p:grpSp>
        <p:nvGrpSpPr>
          <p:cNvPr id="143363" name="Group 22"/>
          <p:cNvGrpSpPr>
            <a:grpSpLocks/>
          </p:cNvGrpSpPr>
          <p:nvPr/>
        </p:nvGrpSpPr>
        <p:grpSpPr bwMode="auto">
          <a:xfrm>
            <a:off x="1547813" y="1155700"/>
            <a:ext cx="6048375" cy="1841500"/>
            <a:chOff x="793" y="728"/>
            <a:chExt cx="3810" cy="1160"/>
          </a:xfrm>
        </p:grpSpPr>
        <p:sp>
          <p:nvSpPr>
            <p:cNvPr id="143371" name="Text Box 15"/>
            <p:cNvSpPr txBox="1">
              <a:spLocks noChangeArrowheads="1"/>
            </p:cNvSpPr>
            <p:nvPr/>
          </p:nvSpPr>
          <p:spPr bwMode="auto">
            <a:xfrm>
              <a:off x="793" y="728"/>
              <a:ext cx="363"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cs typeface="Arial" charset="0"/>
                </a:rPr>
                <a:t>∂</a:t>
              </a:r>
            </a:p>
            <a:p>
              <a:pPr algn="l">
                <a:spcBef>
                  <a:spcPct val="50000"/>
                </a:spcBef>
              </a:pPr>
              <a:r>
                <a:rPr lang="en-US" sz="2000">
                  <a:cs typeface="Arial" charset="0"/>
                </a:rPr>
                <a:t>q</a:t>
              </a:r>
              <a:r>
                <a:rPr lang="en-US" sz="1400">
                  <a:cs typeface="Arial" charset="0"/>
                </a:rPr>
                <a:t>0</a:t>
              </a:r>
            </a:p>
            <a:p>
              <a:pPr algn="l">
                <a:spcBef>
                  <a:spcPct val="50000"/>
                </a:spcBef>
              </a:pPr>
              <a:r>
                <a:rPr lang="en-US" sz="2000">
                  <a:cs typeface="Arial" charset="0"/>
                </a:rPr>
                <a:t>q</a:t>
              </a:r>
              <a:r>
                <a:rPr lang="en-US" sz="1400">
                  <a:cs typeface="Arial" charset="0"/>
                </a:rPr>
                <a:t>1</a:t>
              </a:r>
            </a:p>
            <a:p>
              <a:pPr algn="l">
                <a:spcBef>
                  <a:spcPct val="50000"/>
                </a:spcBef>
              </a:pPr>
              <a:r>
                <a:rPr lang="en-US" sz="2000">
                  <a:cs typeface="Arial" charset="0"/>
                </a:rPr>
                <a:t>q</a:t>
              </a:r>
              <a:r>
                <a:rPr lang="en-US" sz="1400">
                  <a:cs typeface="Arial" charset="0"/>
                </a:rPr>
                <a:t>2</a:t>
              </a:r>
            </a:p>
          </p:txBody>
        </p:sp>
        <p:sp>
          <p:nvSpPr>
            <p:cNvPr id="143372" name="Text Box 16"/>
            <p:cNvSpPr txBox="1">
              <a:spLocks noChangeArrowheads="1"/>
            </p:cNvSpPr>
            <p:nvPr/>
          </p:nvSpPr>
          <p:spPr bwMode="auto">
            <a:xfrm>
              <a:off x="1429" y="728"/>
              <a:ext cx="1316"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cs typeface="Arial" charset="0"/>
                </a:rPr>
                <a:t>a</a:t>
              </a:r>
            </a:p>
            <a:p>
              <a:pPr algn="l">
                <a:spcBef>
                  <a:spcPct val="50000"/>
                </a:spcBef>
              </a:pPr>
              <a:r>
                <a:rPr lang="en-US" sz="2000">
                  <a:cs typeface="Arial" charset="0"/>
                </a:rPr>
                <a:t>{q</a:t>
              </a:r>
              <a:r>
                <a:rPr lang="en-US" sz="1400">
                  <a:cs typeface="Arial" charset="0"/>
                </a:rPr>
                <a:t>1</a:t>
              </a:r>
              <a:r>
                <a:rPr lang="en-US" sz="2000">
                  <a:cs typeface="Arial" charset="0"/>
                </a:rPr>
                <a:t>,q</a:t>
              </a:r>
              <a:r>
                <a:rPr lang="en-US" sz="1400">
                  <a:cs typeface="Arial" charset="0"/>
                </a:rPr>
                <a:t>2</a:t>
              </a:r>
              <a:r>
                <a:rPr lang="en-US" sz="2000">
                  <a:cs typeface="Arial" charset="0"/>
                </a:rPr>
                <a:t>,q</a:t>
              </a:r>
              <a:r>
                <a:rPr lang="en-US" sz="1400">
                  <a:cs typeface="Arial" charset="0"/>
                </a:rPr>
                <a:t>3</a:t>
              </a:r>
              <a:r>
                <a:rPr lang="en-US" sz="2000">
                  <a:cs typeface="Arial" charset="0"/>
                </a:rPr>
                <a:t>}</a:t>
              </a:r>
            </a:p>
            <a:p>
              <a:pPr algn="l">
                <a:spcBef>
                  <a:spcPct val="50000"/>
                </a:spcBef>
              </a:pPr>
              <a:r>
                <a:rPr lang="en-US" sz="2000">
                  <a:cs typeface="Arial" charset="0"/>
                </a:rPr>
                <a:t>ø</a:t>
              </a:r>
            </a:p>
            <a:p>
              <a:pPr algn="l">
                <a:spcBef>
                  <a:spcPct val="50000"/>
                </a:spcBef>
              </a:pPr>
              <a:r>
                <a:rPr lang="en-US" sz="2000">
                  <a:cs typeface="Arial" charset="0"/>
                </a:rPr>
                <a:t>ø</a:t>
              </a:r>
            </a:p>
          </p:txBody>
        </p:sp>
        <p:sp>
          <p:nvSpPr>
            <p:cNvPr id="143373" name="Text Box 17"/>
            <p:cNvSpPr txBox="1">
              <a:spLocks noChangeArrowheads="1"/>
            </p:cNvSpPr>
            <p:nvPr/>
          </p:nvSpPr>
          <p:spPr bwMode="auto">
            <a:xfrm>
              <a:off x="3198" y="728"/>
              <a:ext cx="544"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cs typeface="Arial" charset="0"/>
                </a:rPr>
                <a:t>c</a:t>
              </a:r>
            </a:p>
            <a:p>
              <a:pPr algn="l">
                <a:spcBef>
                  <a:spcPct val="50000"/>
                </a:spcBef>
              </a:pPr>
              <a:r>
                <a:rPr lang="en-US" sz="2000">
                  <a:cs typeface="Arial" charset="0"/>
                </a:rPr>
                <a:t>ø</a:t>
              </a:r>
            </a:p>
            <a:p>
              <a:pPr algn="l">
                <a:spcBef>
                  <a:spcPct val="50000"/>
                </a:spcBef>
              </a:pPr>
              <a:r>
                <a:rPr lang="en-US" sz="2000">
                  <a:cs typeface="Arial" charset="0"/>
                </a:rPr>
                <a:t>ø</a:t>
              </a:r>
            </a:p>
            <a:p>
              <a:pPr algn="l">
                <a:spcBef>
                  <a:spcPct val="50000"/>
                </a:spcBef>
              </a:pPr>
              <a:r>
                <a:rPr lang="en-US" sz="2000">
                  <a:cs typeface="Arial" charset="0"/>
                </a:rPr>
                <a:t>{q</a:t>
              </a:r>
              <a:r>
                <a:rPr lang="en-US" sz="1400">
                  <a:cs typeface="Arial" charset="0"/>
                </a:rPr>
                <a:t>2</a:t>
              </a:r>
              <a:r>
                <a:rPr lang="en-US" sz="2000">
                  <a:cs typeface="Arial" charset="0"/>
                </a:rPr>
                <a:t>}</a:t>
              </a:r>
            </a:p>
          </p:txBody>
        </p:sp>
        <p:sp>
          <p:nvSpPr>
            <p:cNvPr id="143374" name="Text Box 18"/>
            <p:cNvSpPr txBox="1">
              <a:spLocks noChangeArrowheads="1"/>
            </p:cNvSpPr>
            <p:nvPr/>
          </p:nvSpPr>
          <p:spPr bwMode="auto">
            <a:xfrm>
              <a:off x="2518" y="728"/>
              <a:ext cx="680"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cs typeface="Arial" charset="0"/>
                </a:rPr>
                <a:t>b</a:t>
              </a:r>
            </a:p>
            <a:p>
              <a:pPr algn="l">
                <a:spcBef>
                  <a:spcPct val="50000"/>
                </a:spcBef>
              </a:pPr>
              <a:r>
                <a:rPr lang="en-US" sz="2000">
                  <a:cs typeface="Arial" charset="0"/>
                </a:rPr>
                <a:t>ø</a:t>
              </a:r>
            </a:p>
            <a:p>
              <a:pPr algn="l">
                <a:spcBef>
                  <a:spcPct val="50000"/>
                </a:spcBef>
              </a:pPr>
              <a:r>
                <a:rPr lang="en-US" sz="2000">
                  <a:cs typeface="Arial" charset="0"/>
                </a:rPr>
                <a:t>{q</a:t>
              </a:r>
              <a:r>
                <a:rPr lang="en-US" sz="1400">
                  <a:cs typeface="Arial" charset="0"/>
                </a:rPr>
                <a:t>1</a:t>
              </a:r>
              <a:r>
                <a:rPr lang="en-US" sz="2000">
                  <a:cs typeface="Arial" charset="0"/>
                </a:rPr>
                <a:t>}</a:t>
              </a:r>
            </a:p>
            <a:p>
              <a:pPr algn="l">
                <a:spcBef>
                  <a:spcPct val="50000"/>
                </a:spcBef>
              </a:pPr>
              <a:r>
                <a:rPr lang="en-US" sz="2000">
                  <a:cs typeface="Arial" charset="0"/>
                </a:rPr>
                <a:t>ø</a:t>
              </a:r>
            </a:p>
          </p:txBody>
        </p:sp>
        <p:sp>
          <p:nvSpPr>
            <p:cNvPr id="143375" name="Text Box 19"/>
            <p:cNvSpPr txBox="1">
              <a:spLocks noChangeArrowheads="1"/>
            </p:cNvSpPr>
            <p:nvPr/>
          </p:nvSpPr>
          <p:spPr bwMode="auto">
            <a:xfrm>
              <a:off x="3923" y="728"/>
              <a:ext cx="680" cy="1114"/>
            </a:xfrm>
            <a:prstGeom prst="rect">
              <a:avLst/>
            </a:prstGeom>
            <a:noFill/>
            <a:ln w="22225" algn="ctr">
              <a:noFill/>
              <a:miter lim="800000"/>
              <a:headEnd/>
              <a:tailEnd/>
            </a:ln>
          </p:spPr>
          <p:txBody>
            <a:bodyPr lIns="90000" tIns="46800" rIns="90000" bIns="46800">
              <a:spAutoFit/>
            </a:bodyPr>
            <a:lstStyle/>
            <a:p>
              <a:pPr algn="l">
                <a:spcBef>
                  <a:spcPct val="50000"/>
                </a:spcBef>
              </a:pPr>
              <a:r>
                <a:rPr lang="he-IL" sz="2000">
                  <a:cs typeface="Arial" charset="0"/>
                </a:rPr>
                <a:t>גּ</a:t>
              </a:r>
            </a:p>
            <a:p>
              <a:pPr algn="l">
                <a:spcBef>
                  <a:spcPct val="50000"/>
                </a:spcBef>
              </a:pPr>
              <a:r>
                <a:rPr lang="en-US" sz="2000">
                  <a:cs typeface="Arial" charset="0"/>
                </a:rPr>
                <a:t>ø</a:t>
              </a:r>
            </a:p>
            <a:p>
              <a:pPr algn="l">
                <a:spcBef>
                  <a:spcPct val="50000"/>
                </a:spcBef>
              </a:pPr>
              <a:r>
                <a:rPr lang="en-US" sz="2000">
                  <a:cs typeface="Arial" charset="0"/>
                </a:rPr>
                <a:t>ø</a:t>
              </a:r>
            </a:p>
            <a:p>
              <a:pPr algn="l">
                <a:spcBef>
                  <a:spcPct val="50000"/>
                </a:spcBef>
              </a:pPr>
              <a:r>
                <a:rPr lang="en-US" sz="2000">
                  <a:cs typeface="Arial" charset="0"/>
                </a:rPr>
                <a:t>{q</a:t>
              </a:r>
              <a:r>
                <a:rPr lang="en-US" sz="1400">
                  <a:cs typeface="Arial" charset="0"/>
                </a:rPr>
                <a:t>1</a:t>
              </a:r>
              <a:r>
                <a:rPr lang="en-US" sz="2000">
                  <a:cs typeface="Arial" charset="0"/>
                </a:rPr>
                <a:t>}</a:t>
              </a:r>
            </a:p>
          </p:txBody>
        </p:sp>
        <p:sp>
          <p:nvSpPr>
            <p:cNvPr id="143376" name="Line 20"/>
            <p:cNvSpPr>
              <a:spLocks noChangeShapeType="1"/>
            </p:cNvSpPr>
            <p:nvPr/>
          </p:nvSpPr>
          <p:spPr bwMode="auto">
            <a:xfrm>
              <a:off x="793" y="981"/>
              <a:ext cx="3629" cy="0"/>
            </a:xfrm>
            <a:prstGeom prst="line">
              <a:avLst/>
            </a:prstGeom>
            <a:noFill/>
            <a:ln w="22225">
              <a:solidFill>
                <a:schemeClr val="tx1"/>
              </a:solidFill>
              <a:round/>
              <a:headEnd/>
              <a:tailEnd/>
            </a:ln>
          </p:spPr>
          <p:txBody>
            <a:bodyPr lIns="90000" tIns="46800" rIns="90000" bIns="46800" anchor="ctr"/>
            <a:lstStyle/>
            <a:p>
              <a:endParaRPr lang="en-US"/>
            </a:p>
          </p:txBody>
        </p:sp>
        <p:sp>
          <p:nvSpPr>
            <p:cNvPr id="143377" name="Line 21"/>
            <p:cNvSpPr>
              <a:spLocks noChangeShapeType="1"/>
            </p:cNvSpPr>
            <p:nvPr/>
          </p:nvSpPr>
          <p:spPr bwMode="auto">
            <a:xfrm>
              <a:off x="1247" y="754"/>
              <a:ext cx="0" cy="1134"/>
            </a:xfrm>
            <a:prstGeom prst="line">
              <a:avLst/>
            </a:prstGeom>
            <a:noFill/>
            <a:ln w="22225">
              <a:solidFill>
                <a:schemeClr val="tx1"/>
              </a:solidFill>
              <a:round/>
              <a:headEnd/>
              <a:tailEnd/>
            </a:ln>
          </p:spPr>
          <p:txBody>
            <a:bodyPr lIns="90000" tIns="46800" rIns="90000" bIns="46800" anchor="ctr"/>
            <a:lstStyle/>
            <a:p>
              <a:endParaRPr lang="en-US"/>
            </a:p>
          </p:txBody>
        </p:sp>
      </p:grpSp>
      <p:grpSp>
        <p:nvGrpSpPr>
          <p:cNvPr id="143364" name="Group 31"/>
          <p:cNvGrpSpPr>
            <a:grpSpLocks/>
          </p:cNvGrpSpPr>
          <p:nvPr/>
        </p:nvGrpSpPr>
        <p:grpSpPr bwMode="auto">
          <a:xfrm>
            <a:off x="1547813" y="3819525"/>
            <a:ext cx="5761037" cy="1841500"/>
            <a:chOff x="930" y="2270"/>
            <a:chExt cx="3629" cy="1160"/>
          </a:xfrm>
        </p:grpSpPr>
        <p:sp>
          <p:nvSpPr>
            <p:cNvPr id="143365" name="Text Box 24"/>
            <p:cNvSpPr txBox="1">
              <a:spLocks noChangeArrowheads="1"/>
            </p:cNvSpPr>
            <p:nvPr/>
          </p:nvSpPr>
          <p:spPr bwMode="auto">
            <a:xfrm>
              <a:off x="930" y="2270"/>
              <a:ext cx="363"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cs typeface="Arial" charset="0"/>
                </a:rPr>
                <a:t>t</a:t>
              </a:r>
            </a:p>
            <a:p>
              <a:pPr algn="l">
                <a:spcBef>
                  <a:spcPct val="50000"/>
                </a:spcBef>
              </a:pPr>
              <a:r>
                <a:rPr lang="en-US" sz="2000">
                  <a:cs typeface="Arial" charset="0"/>
                </a:rPr>
                <a:t>q</a:t>
              </a:r>
              <a:r>
                <a:rPr lang="en-US" sz="1400">
                  <a:cs typeface="Arial" charset="0"/>
                </a:rPr>
                <a:t>0</a:t>
              </a:r>
            </a:p>
            <a:p>
              <a:pPr algn="l">
                <a:spcBef>
                  <a:spcPct val="50000"/>
                </a:spcBef>
              </a:pPr>
              <a:r>
                <a:rPr lang="en-US" sz="2000">
                  <a:cs typeface="Arial" charset="0"/>
                </a:rPr>
                <a:t>q</a:t>
              </a:r>
              <a:r>
                <a:rPr lang="en-US" sz="1400">
                  <a:cs typeface="Arial" charset="0"/>
                </a:rPr>
                <a:t>1</a:t>
              </a:r>
            </a:p>
            <a:p>
              <a:pPr algn="l">
                <a:spcBef>
                  <a:spcPct val="50000"/>
                </a:spcBef>
              </a:pPr>
              <a:r>
                <a:rPr lang="en-US" sz="2000">
                  <a:cs typeface="Arial" charset="0"/>
                </a:rPr>
                <a:t>q</a:t>
              </a:r>
              <a:r>
                <a:rPr lang="en-US" sz="1400">
                  <a:cs typeface="Arial" charset="0"/>
                </a:rPr>
                <a:t>2</a:t>
              </a:r>
            </a:p>
          </p:txBody>
        </p:sp>
        <p:sp>
          <p:nvSpPr>
            <p:cNvPr id="143366" name="Text Box 25"/>
            <p:cNvSpPr txBox="1">
              <a:spLocks noChangeArrowheads="1"/>
            </p:cNvSpPr>
            <p:nvPr/>
          </p:nvSpPr>
          <p:spPr bwMode="auto">
            <a:xfrm>
              <a:off x="1566" y="2270"/>
              <a:ext cx="1316"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cs typeface="Arial" charset="0"/>
                </a:rPr>
                <a:t>a</a:t>
              </a:r>
            </a:p>
            <a:p>
              <a:pPr algn="l">
                <a:spcBef>
                  <a:spcPct val="50000"/>
                </a:spcBef>
              </a:pPr>
              <a:r>
                <a:rPr lang="en-US" sz="2000">
                  <a:cs typeface="Arial" charset="0"/>
                </a:rPr>
                <a:t>{q</a:t>
              </a:r>
              <a:r>
                <a:rPr lang="en-US" sz="1400">
                  <a:cs typeface="Arial" charset="0"/>
                </a:rPr>
                <a:t>1</a:t>
              </a:r>
              <a:r>
                <a:rPr lang="en-US" sz="2000">
                  <a:cs typeface="Arial" charset="0"/>
                </a:rPr>
                <a:t>,q</a:t>
              </a:r>
              <a:r>
                <a:rPr lang="en-US" sz="1400">
                  <a:cs typeface="Arial" charset="0"/>
                </a:rPr>
                <a:t>2</a:t>
              </a:r>
              <a:r>
                <a:rPr lang="en-US" sz="2000">
                  <a:cs typeface="Arial" charset="0"/>
                </a:rPr>
                <a:t>,q</a:t>
              </a:r>
              <a:r>
                <a:rPr lang="en-US" sz="1400">
                  <a:cs typeface="Arial" charset="0"/>
                </a:rPr>
                <a:t>3</a:t>
              </a:r>
              <a:r>
                <a:rPr lang="en-US" sz="2000">
                  <a:cs typeface="Arial" charset="0"/>
                </a:rPr>
                <a:t>}</a:t>
              </a:r>
            </a:p>
            <a:p>
              <a:pPr algn="l">
                <a:spcBef>
                  <a:spcPct val="50000"/>
                </a:spcBef>
              </a:pPr>
              <a:r>
                <a:rPr lang="en-US" sz="2000">
                  <a:cs typeface="Arial" charset="0"/>
                </a:rPr>
                <a:t>ø</a:t>
              </a:r>
            </a:p>
            <a:p>
              <a:pPr algn="l">
                <a:spcBef>
                  <a:spcPct val="50000"/>
                </a:spcBef>
              </a:pPr>
              <a:r>
                <a:rPr lang="en-US" sz="2000">
                  <a:cs typeface="Arial" charset="0"/>
                </a:rPr>
                <a:t>ø</a:t>
              </a:r>
            </a:p>
          </p:txBody>
        </p:sp>
        <p:sp>
          <p:nvSpPr>
            <p:cNvPr id="143367" name="Text Box 26"/>
            <p:cNvSpPr txBox="1">
              <a:spLocks noChangeArrowheads="1"/>
            </p:cNvSpPr>
            <p:nvPr/>
          </p:nvSpPr>
          <p:spPr bwMode="auto">
            <a:xfrm>
              <a:off x="3335" y="2270"/>
              <a:ext cx="815"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cs typeface="Arial" charset="0"/>
                </a:rPr>
                <a:t>c</a:t>
              </a:r>
            </a:p>
            <a:p>
              <a:pPr algn="l">
                <a:spcBef>
                  <a:spcPct val="50000"/>
                </a:spcBef>
              </a:pPr>
              <a:r>
                <a:rPr lang="en-US" sz="2000">
                  <a:cs typeface="Arial" charset="0"/>
                </a:rPr>
                <a:t>ø</a:t>
              </a:r>
            </a:p>
            <a:p>
              <a:pPr algn="l">
                <a:spcBef>
                  <a:spcPct val="50000"/>
                </a:spcBef>
              </a:pPr>
              <a:r>
                <a:rPr lang="en-US" sz="2000">
                  <a:cs typeface="Arial" charset="0"/>
                </a:rPr>
                <a:t>ø</a:t>
              </a:r>
            </a:p>
            <a:p>
              <a:pPr algn="l">
                <a:spcBef>
                  <a:spcPct val="50000"/>
                </a:spcBef>
              </a:pPr>
              <a:r>
                <a:rPr lang="en-US" sz="2000">
                  <a:cs typeface="Arial" charset="0"/>
                </a:rPr>
                <a:t>{q</a:t>
              </a:r>
              <a:r>
                <a:rPr lang="en-US" sz="1400">
                  <a:cs typeface="Arial" charset="0"/>
                </a:rPr>
                <a:t>1</a:t>
              </a:r>
              <a:r>
                <a:rPr lang="en-US" sz="2000">
                  <a:cs typeface="Arial" charset="0"/>
                </a:rPr>
                <a:t>,q</a:t>
              </a:r>
              <a:r>
                <a:rPr lang="en-US" sz="1400">
                  <a:cs typeface="Arial" charset="0"/>
                </a:rPr>
                <a:t>2</a:t>
              </a:r>
              <a:r>
                <a:rPr lang="en-US" sz="2000">
                  <a:cs typeface="Arial" charset="0"/>
                </a:rPr>
                <a:t>}</a:t>
              </a:r>
            </a:p>
          </p:txBody>
        </p:sp>
        <p:sp>
          <p:nvSpPr>
            <p:cNvPr id="143368" name="Text Box 27"/>
            <p:cNvSpPr txBox="1">
              <a:spLocks noChangeArrowheads="1"/>
            </p:cNvSpPr>
            <p:nvPr/>
          </p:nvSpPr>
          <p:spPr bwMode="auto">
            <a:xfrm>
              <a:off x="2655" y="2270"/>
              <a:ext cx="680"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cs typeface="Arial" charset="0"/>
                </a:rPr>
                <a:t>b</a:t>
              </a:r>
            </a:p>
            <a:p>
              <a:pPr algn="l">
                <a:spcBef>
                  <a:spcPct val="50000"/>
                </a:spcBef>
              </a:pPr>
              <a:r>
                <a:rPr lang="en-US" sz="2000">
                  <a:cs typeface="Arial" charset="0"/>
                </a:rPr>
                <a:t>ø</a:t>
              </a:r>
            </a:p>
            <a:p>
              <a:pPr algn="l">
                <a:spcBef>
                  <a:spcPct val="50000"/>
                </a:spcBef>
              </a:pPr>
              <a:r>
                <a:rPr lang="en-US" sz="2000">
                  <a:cs typeface="Arial" charset="0"/>
                </a:rPr>
                <a:t>{q</a:t>
              </a:r>
              <a:r>
                <a:rPr lang="en-US" sz="1400">
                  <a:cs typeface="Arial" charset="0"/>
                </a:rPr>
                <a:t>1</a:t>
              </a:r>
              <a:r>
                <a:rPr lang="en-US" sz="2000">
                  <a:cs typeface="Arial" charset="0"/>
                </a:rPr>
                <a:t>}</a:t>
              </a:r>
            </a:p>
            <a:p>
              <a:pPr algn="l">
                <a:spcBef>
                  <a:spcPct val="50000"/>
                </a:spcBef>
              </a:pPr>
              <a:r>
                <a:rPr lang="en-US" sz="2000">
                  <a:cs typeface="Arial" charset="0"/>
                </a:rPr>
                <a:t>{q</a:t>
              </a:r>
              <a:r>
                <a:rPr lang="en-US" sz="1400">
                  <a:cs typeface="Arial" charset="0"/>
                </a:rPr>
                <a:t>1</a:t>
              </a:r>
              <a:r>
                <a:rPr lang="en-US" sz="2000">
                  <a:cs typeface="Arial" charset="0"/>
                </a:rPr>
                <a:t>}</a:t>
              </a:r>
            </a:p>
          </p:txBody>
        </p:sp>
        <p:sp>
          <p:nvSpPr>
            <p:cNvPr id="143369" name="Line 29"/>
            <p:cNvSpPr>
              <a:spLocks noChangeShapeType="1"/>
            </p:cNvSpPr>
            <p:nvPr/>
          </p:nvSpPr>
          <p:spPr bwMode="auto">
            <a:xfrm>
              <a:off x="930" y="2523"/>
              <a:ext cx="3629" cy="0"/>
            </a:xfrm>
            <a:prstGeom prst="line">
              <a:avLst/>
            </a:prstGeom>
            <a:noFill/>
            <a:ln w="22225">
              <a:solidFill>
                <a:schemeClr val="tx1"/>
              </a:solidFill>
              <a:round/>
              <a:headEnd/>
              <a:tailEnd/>
            </a:ln>
          </p:spPr>
          <p:txBody>
            <a:bodyPr lIns="90000" tIns="46800" rIns="90000" bIns="46800" anchor="ctr"/>
            <a:lstStyle/>
            <a:p>
              <a:endParaRPr lang="en-US"/>
            </a:p>
          </p:txBody>
        </p:sp>
        <p:sp>
          <p:nvSpPr>
            <p:cNvPr id="143370" name="Line 30"/>
            <p:cNvSpPr>
              <a:spLocks noChangeShapeType="1"/>
            </p:cNvSpPr>
            <p:nvPr/>
          </p:nvSpPr>
          <p:spPr bwMode="auto">
            <a:xfrm>
              <a:off x="1384" y="2296"/>
              <a:ext cx="0" cy="1134"/>
            </a:xfrm>
            <a:prstGeom prst="line">
              <a:avLst/>
            </a:prstGeom>
            <a:noFill/>
            <a:ln w="22225">
              <a:solidFill>
                <a:schemeClr val="tx1"/>
              </a:solidFill>
              <a:round/>
              <a:headEnd/>
              <a:tailEn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ext Box 41"/>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6-6 حذف غیر قطعیت</a:t>
            </a:r>
            <a:endParaRPr lang="en-US" sz="2400"/>
          </a:p>
        </p:txBody>
      </p:sp>
      <p:sp>
        <p:nvSpPr>
          <p:cNvPr id="144387" name="Text Box 42"/>
          <p:cNvSpPr txBox="1">
            <a:spLocks noChangeArrowheads="1"/>
          </p:cNvSpPr>
          <p:nvPr/>
        </p:nvSpPr>
        <p:spPr bwMode="auto">
          <a:xfrm>
            <a:off x="323850" y="1125538"/>
            <a:ext cx="8424863" cy="1004887"/>
          </a:xfrm>
          <a:prstGeom prst="rect">
            <a:avLst/>
          </a:prstGeom>
          <a:noFill/>
          <a:ln w="22225" algn="ctr">
            <a:noFill/>
            <a:miter lim="800000"/>
            <a:headEnd/>
            <a:tailEnd/>
          </a:ln>
        </p:spPr>
        <p:txBody>
          <a:bodyPr lIns="90000" tIns="46800" rIns="90000" bIns="46800">
            <a:spAutoFit/>
          </a:bodyPr>
          <a:lstStyle/>
          <a:p>
            <a:pPr>
              <a:spcBef>
                <a:spcPct val="50000"/>
              </a:spcBef>
            </a:pPr>
            <a:r>
              <a:rPr lang="fa-IR" sz="2400">
                <a:solidFill>
                  <a:schemeClr val="accent1"/>
                </a:solidFill>
              </a:rPr>
              <a:t>مثال:</a:t>
            </a:r>
          </a:p>
          <a:p>
            <a:pPr>
              <a:spcBef>
                <a:spcPct val="50000"/>
              </a:spcBef>
            </a:pPr>
            <a:r>
              <a:rPr lang="fa-IR" sz="2400"/>
              <a:t>ماشینهای </a:t>
            </a:r>
            <a:r>
              <a:rPr lang="en-US" sz="2400"/>
              <a:t>M</a:t>
            </a:r>
            <a:r>
              <a:rPr lang="en-US" sz="1600"/>
              <a:t>1</a:t>
            </a:r>
            <a:r>
              <a:rPr lang="fa-IR" sz="2400"/>
              <a:t>و</a:t>
            </a:r>
            <a:r>
              <a:rPr lang="en-US" sz="2400"/>
              <a:t>M</a:t>
            </a:r>
            <a:r>
              <a:rPr lang="en-US" sz="1600"/>
              <a:t>2</a:t>
            </a:r>
            <a:r>
              <a:rPr lang="fa-IR" sz="2400"/>
              <a:t> به ترتیب </a:t>
            </a:r>
            <a:r>
              <a:rPr lang="en-US" sz="2400"/>
              <a:t>a(ba)*</a:t>
            </a:r>
            <a:r>
              <a:rPr lang="fa-IR" sz="2400"/>
              <a:t>و</a:t>
            </a:r>
            <a:r>
              <a:rPr lang="en-US" sz="2400"/>
              <a:t>a*</a:t>
            </a:r>
            <a:r>
              <a:rPr lang="fa-IR" sz="2400"/>
              <a:t> را می پذیرند. </a:t>
            </a:r>
            <a:endParaRPr lang="en-US" sz="2400"/>
          </a:p>
        </p:txBody>
      </p:sp>
      <p:grpSp>
        <p:nvGrpSpPr>
          <p:cNvPr id="144388" name="Group 56"/>
          <p:cNvGrpSpPr>
            <a:grpSpLocks/>
          </p:cNvGrpSpPr>
          <p:nvPr/>
        </p:nvGrpSpPr>
        <p:grpSpPr bwMode="auto">
          <a:xfrm>
            <a:off x="804863" y="2781300"/>
            <a:ext cx="7223125" cy="1236663"/>
            <a:chOff x="385" y="1554"/>
            <a:chExt cx="4550" cy="779"/>
          </a:xfrm>
        </p:grpSpPr>
        <p:sp>
          <p:nvSpPr>
            <p:cNvPr id="144389" name="Oval 43"/>
            <p:cNvSpPr>
              <a:spLocks noChangeArrowheads="1"/>
            </p:cNvSpPr>
            <p:nvPr/>
          </p:nvSpPr>
          <p:spPr bwMode="auto">
            <a:xfrm>
              <a:off x="1111" y="1888"/>
              <a:ext cx="318" cy="318"/>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44390" name="Oval 44"/>
            <p:cNvSpPr>
              <a:spLocks noChangeArrowheads="1"/>
            </p:cNvSpPr>
            <p:nvPr/>
          </p:nvSpPr>
          <p:spPr bwMode="auto">
            <a:xfrm>
              <a:off x="2381" y="1887"/>
              <a:ext cx="318" cy="318"/>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144391" name="Oval 45"/>
            <p:cNvSpPr>
              <a:spLocks noChangeArrowheads="1"/>
            </p:cNvSpPr>
            <p:nvPr/>
          </p:nvSpPr>
          <p:spPr bwMode="auto">
            <a:xfrm>
              <a:off x="4558" y="1887"/>
              <a:ext cx="318" cy="318"/>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3</a:t>
              </a:r>
              <a:endParaRPr lang="en-US" sz="2000"/>
            </a:p>
          </p:txBody>
        </p:sp>
        <p:sp>
          <p:nvSpPr>
            <p:cNvPr id="144392" name="Oval 46"/>
            <p:cNvSpPr>
              <a:spLocks noChangeArrowheads="1"/>
            </p:cNvSpPr>
            <p:nvPr/>
          </p:nvSpPr>
          <p:spPr bwMode="auto">
            <a:xfrm>
              <a:off x="2357" y="1861"/>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44393" name="Oval 47"/>
            <p:cNvSpPr>
              <a:spLocks noChangeArrowheads="1"/>
            </p:cNvSpPr>
            <p:nvPr/>
          </p:nvSpPr>
          <p:spPr bwMode="auto">
            <a:xfrm>
              <a:off x="4537" y="1864"/>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44394" name="Text Box 48"/>
            <p:cNvSpPr txBox="1">
              <a:spLocks noChangeArrowheads="1"/>
            </p:cNvSpPr>
            <p:nvPr/>
          </p:nvSpPr>
          <p:spPr bwMode="auto">
            <a:xfrm>
              <a:off x="385" y="1888"/>
              <a:ext cx="779" cy="327"/>
            </a:xfrm>
            <a:prstGeom prst="rect">
              <a:avLst/>
            </a:prstGeom>
            <a:noFill/>
            <a:ln w="22225" algn="ctr">
              <a:noFill/>
              <a:miter lim="800000"/>
              <a:headEnd/>
              <a:tailEnd/>
            </a:ln>
          </p:spPr>
          <p:txBody>
            <a:bodyPr lIns="90000" tIns="46800" rIns="90000" bIns="46800">
              <a:spAutoFit/>
            </a:bodyPr>
            <a:lstStyle/>
            <a:p>
              <a:pPr>
                <a:spcBef>
                  <a:spcPct val="50000"/>
                </a:spcBef>
              </a:pPr>
              <a:r>
                <a:rPr lang="en-US"/>
                <a:t> M</a:t>
              </a:r>
              <a:r>
                <a:rPr lang="en-US" sz="1600"/>
                <a:t>1</a:t>
              </a:r>
              <a:r>
                <a:rPr lang="en-US"/>
                <a:t>:  &gt;</a:t>
              </a:r>
            </a:p>
          </p:txBody>
        </p:sp>
        <p:sp>
          <p:nvSpPr>
            <p:cNvPr id="144395" name="Rectangle 49"/>
            <p:cNvSpPr>
              <a:spLocks noChangeArrowheads="1"/>
            </p:cNvSpPr>
            <p:nvPr/>
          </p:nvSpPr>
          <p:spPr bwMode="auto">
            <a:xfrm>
              <a:off x="3651" y="1886"/>
              <a:ext cx="942" cy="327"/>
            </a:xfrm>
            <a:prstGeom prst="rect">
              <a:avLst/>
            </a:prstGeom>
            <a:noFill/>
            <a:ln w="22225" algn="ctr">
              <a:noFill/>
              <a:miter lim="800000"/>
              <a:headEnd/>
              <a:tailEnd/>
            </a:ln>
          </p:spPr>
          <p:txBody>
            <a:bodyPr lIns="90000" tIns="46800" rIns="90000" bIns="46800">
              <a:spAutoFit/>
            </a:bodyPr>
            <a:lstStyle/>
            <a:p>
              <a:r>
                <a:rPr lang="en-US"/>
                <a:t>M</a:t>
              </a:r>
              <a:r>
                <a:rPr lang="en-US" sz="1600"/>
                <a:t>2</a:t>
              </a:r>
              <a:r>
                <a:rPr lang="en-US"/>
                <a:t>:  &gt;</a:t>
              </a:r>
            </a:p>
          </p:txBody>
        </p:sp>
        <p:cxnSp>
          <p:nvCxnSpPr>
            <p:cNvPr id="144396" name="AutoShape 50"/>
            <p:cNvCxnSpPr>
              <a:cxnSpLocks noChangeShapeType="1"/>
              <a:stCxn id="144389" idx="7"/>
              <a:endCxn id="144392" idx="1"/>
            </p:cNvCxnSpPr>
            <p:nvPr/>
          </p:nvCxnSpPr>
          <p:spPr bwMode="auto">
            <a:xfrm flipV="1">
              <a:off x="1382" y="1907"/>
              <a:ext cx="1028" cy="21"/>
            </a:xfrm>
            <a:prstGeom prst="straightConnector1">
              <a:avLst/>
            </a:prstGeom>
            <a:noFill/>
            <a:ln w="22225">
              <a:solidFill>
                <a:schemeClr val="tx1"/>
              </a:solidFill>
              <a:round/>
              <a:headEnd/>
              <a:tailEnd type="triangle" w="med" len="med"/>
            </a:ln>
          </p:spPr>
        </p:cxnSp>
        <p:cxnSp>
          <p:nvCxnSpPr>
            <p:cNvPr id="144397" name="AutoShape 51"/>
            <p:cNvCxnSpPr>
              <a:cxnSpLocks noChangeShapeType="1"/>
              <a:stCxn id="144392" idx="3"/>
              <a:endCxn id="144389" idx="5"/>
            </p:cNvCxnSpPr>
            <p:nvPr/>
          </p:nvCxnSpPr>
          <p:spPr bwMode="auto">
            <a:xfrm flipH="1" flipV="1">
              <a:off x="1382" y="2166"/>
              <a:ext cx="1028" cy="12"/>
            </a:xfrm>
            <a:prstGeom prst="straightConnector1">
              <a:avLst/>
            </a:prstGeom>
            <a:noFill/>
            <a:ln w="22225">
              <a:solidFill>
                <a:schemeClr val="tx1"/>
              </a:solidFill>
              <a:round/>
              <a:headEnd/>
              <a:tailEnd type="triangle" w="med" len="med"/>
            </a:ln>
          </p:spPr>
        </p:cxnSp>
        <p:cxnSp>
          <p:nvCxnSpPr>
            <p:cNvPr id="144398" name="AutoShape 52"/>
            <p:cNvCxnSpPr>
              <a:cxnSpLocks noChangeShapeType="1"/>
              <a:stCxn id="144393" idx="6"/>
              <a:endCxn id="144393" idx="1"/>
            </p:cNvCxnSpPr>
            <p:nvPr/>
          </p:nvCxnSpPr>
          <p:spPr bwMode="auto">
            <a:xfrm flipH="1" flipV="1">
              <a:off x="4590" y="1910"/>
              <a:ext cx="317" cy="136"/>
            </a:xfrm>
            <a:prstGeom prst="curvedConnector4">
              <a:avLst>
                <a:gd name="adj1" fmla="val -43218"/>
                <a:gd name="adj2" fmla="val 239704"/>
              </a:avLst>
            </a:prstGeom>
            <a:noFill/>
            <a:ln w="22225">
              <a:solidFill>
                <a:schemeClr val="tx1"/>
              </a:solidFill>
              <a:round/>
              <a:headEnd/>
              <a:tailEnd type="triangle" w="med" len="med"/>
            </a:ln>
          </p:spPr>
        </p:cxnSp>
        <p:sp>
          <p:nvSpPr>
            <p:cNvPr id="144399" name="Text Box 53"/>
            <p:cNvSpPr txBox="1">
              <a:spLocks noChangeArrowheads="1"/>
            </p:cNvSpPr>
            <p:nvPr/>
          </p:nvSpPr>
          <p:spPr bwMode="auto">
            <a:xfrm>
              <a:off x="1634" y="1738"/>
              <a:ext cx="31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44400" name="Text Box 54"/>
            <p:cNvSpPr txBox="1">
              <a:spLocks noChangeArrowheads="1"/>
            </p:cNvSpPr>
            <p:nvPr/>
          </p:nvSpPr>
          <p:spPr bwMode="auto">
            <a:xfrm>
              <a:off x="1655" y="2121"/>
              <a:ext cx="31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44401" name="Text Box 55"/>
            <p:cNvSpPr txBox="1">
              <a:spLocks noChangeArrowheads="1"/>
            </p:cNvSpPr>
            <p:nvPr/>
          </p:nvSpPr>
          <p:spPr bwMode="auto">
            <a:xfrm>
              <a:off x="4617" y="1554"/>
              <a:ext cx="31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grpSp>
    </p:spTree>
  </p:cSld>
  <p:clrMapOvr>
    <a:masterClrMapping/>
  </p:clrMapOvr>
  <p:transition spd="med">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52" name="Rectangle 20"/>
          <p:cNvSpPr>
            <a:spLocks noGrp="1" noChangeArrowheads="1"/>
          </p:cNvSpPr>
          <p:nvPr>
            <p:ph type="title"/>
          </p:nvPr>
        </p:nvSpPr>
        <p:spPr/>
        <p:txBody>
          <a:bodyPr/>
          <a:lstStyle/>
          <a:p>
            <a:pPr eaLnBrk="1" hangingPunct="1">
              <a:defRPr/>
            </a:pPr>
            <a:r>
              <a:rPr lang="fa-IR" sz="3200" smtClean="0">
                <a:cs typeface="B Roya" pitchFamily="2" charset="-78"/>
              </a:rPr>
              <a:t>1-5 قضایا و پیش قضایا</a:t>
            </a:r>
            <a:endParaRPr lang="en-US" sz="3200" smtClean="0">
              <a:cs typeface="B Roya" pitchFamily="2" charset="-78"/>
            </a:endParaRPr>
          </a:p>
        </p:txBody>
      </p:sp>
      <p:sp>
        <p:nvSpPr>
          <p:cNvPr id="69653" name="Text Box 21"/>
          <p:cNvSpPr txBox="1">
            <a:spLocks noChangeArrowheads="1"/>
          </p:cNvSpPr>
          <p:nvPr/>
        </p:nvSpPr>
        <p:spPr bwMode="auto">
          <a:xfrm>
            <a:off x="468313" y="1268413"/>
            <a:ext cx="8135937" cy="519112"/>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قضیه</a:t>
            </a:r>
            <a:r>
              <a:rPr lang="fa-IR"/>
              <a:t> در لغت به معنای گفتاری است که صحت آن باید اثبات شود.</a:t>
            </a:r>
            <a:endParaRPr lang="en-US"/>
          </a:p>
        </p:txBody>
      </p:sp>
      <p:sp>
        <p:nvSpPr>
          <p:cNvPr id="3077" name="Text Box 22"/>
          <p:cNvSpPr txBox="1">
            <a:spLocks noChangeArrowheads="1"/>
          </p:cNvSpPr>
          <p:nvPr/>
        </p:nvSpPr>
        <p:spPr bwMode="auto">
          <a:xfrm>
            <a:off x="250825" y="2133600"/>
            <a:ext cx="8281988" cy="579438"/>
          </a:xfrm>
          <a:prstGeom prst="rect">
            <a:avLst/>
          </a:prstGeom>
          <a:noFill/>
          <a:ln w="9525" algn="ctr">
            <a:noFill/>
            <a:miter lim="800000"/>
            <a:headEnd/>
            <a:tailEnd/>
          </a:ln>
        </p:spPr>
        <p:txBody>
          <a:bodyPr>
            <a:spAutoFit/>
          </a:bodyPr>
          <a:lstStyle/>
          <a:p>
            <a:pPr>
              <a:spcBef>
                <a:spcPct val="50000"/>
              </a:spcBef>
            </a:pPr>
            <a:r>
              <a:rPr lang="fa-IR"/>
              <a:t>مثال:برای هر عدد صحیح 0</a:t>
            </a:r>
            <a:r>
              <a:rPr lang="en-US"/>
              <a:t>n›</a:t>
            </a:r>
            <a:r>
              <a:rPr lang="fa-IR"/>
              <a:t> داریم:</a:t>
            </a:r>
            <a:r>
              <a:rPr lang="fa-IR" sz="3200"/>
              <a:t>  </a:t>
            </a:r>
            <a:endParaRPr lang="en-US" sz="3200"/>
          </a:p>
        </p:txBody>
      </p:sp>
      <p:sp>
        <p:nvSpPr>
          <p:cNvPr id="69661" name="Text Box 29"/>
          <p:cNvSpPr txBox="1">
            <a:spLocks noChangeArrowheads="1"/>
          </p:cNvSpPr>
          <p:nvPr/>
        </p:nvSpPr>
        <p:spPr bwMode="auto">
          <a:xfrm>
            <a:off x="755650" y="3789363"/>
            <a:ext cx="7920038"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پیش قضیه</a:t>
            </a:r>
            <a:r>
              <a:rPr lang="fa-IR"/>
              <a:t> به عنوان یک قضیه کمکی برای اثبات قضایای دیگر به کار می رود.</a:t>
            </a:r>
            <a:endParaRPr lang="en-US"/>
          </a:p>
        </p:txBody>
      </p:sp>
      <p:sp>
        <p:nvSpPr>
          <p:cNvPr id="3079" name="Rectangle 34"/>
          <p:cNvSpPr>
            <a:spLocks noChangeArrowheads="1"/>
          </p:cNvSpPr>
          <p:nvPr/>
        </p:nvSpPr>
        <p:spPr bwMode="auto">
          <a:xfrm>
            <a:off x="0" y="309562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3074" name="Object 33"/>
          <p:cNvGraphicFramePr>
            <a:graphicFrameLocks noChangeAspect="1"/>
          </p:cNvGraphicFramePr>
          <p:nvPr/>
        </p:nvGraphicFramePr>
        <p:xfrm>
          <a:off x="1187450" y="2781300"/>
          <a:ext cx="3673475" cy="666750"/>
        </p:xfrm>
        <a:graphic>
          <a:graphicData uri="http://schemas.openxmlformats.org/presentationml/2006/ole">
            <p:oleObj spid="_x0000_s3074" name="Equation" r:id="rId3" imgW="1409088" imgH="393529" progId="Equation.3">
              <p:embed/>
            </p:oleObj>
          </a:graphicData>
        </a:graphic>
      </p:graphicFrame>
      <p:sp>
        <p:nvSpPr>
          <p:cNvPr id="3080" name="Rectangle 35"/>
          <p:cNvSpPr>
            <a:spLocks noChangeArrowheads="1"/>
          </p:cNvSpPr>
          <p:nvPr/>
        </p:nvSpPr>
        <p:spPr bwMode="auto">
          <a:xfrm>
            <a:off x="0" y="3762375"/>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9652"/>
                                        </p:tgtEl>
                                        <p:attrNameLst>
                                          <p:attrName>style.visibility</p:attrName>
                                        </p:attrNameLst>
                                      </p:cBhvr>
                                      <p:to>
                                        <p:strVal val="visible"/>
                                      </p:to>
                                    </p:set>
                                    <p:animEffect transition="in" filter="blinds(horizontal)">
                                      <p:cBhvr>
                                        <p:cTn id="7" dur="500"/>
                                        <p:tgtEl>
                                          <p:spTgt spid="69652"/>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69653"/>
                                        </p:tgtEl>
                                        <p:attrNameLst>
                                          <p:attrName>style.visibility</p:attrName>
                                        </p:attrNameLst>
                                      </p:cBhvr>
                                      <p:to>
                                        <p:strVal val="visible"/>
                                      </p:to>
                                    </p:set>
                                    <p:anim calcmode="lin" valueType="num">
                                      <p:cBhvr>
                                        <p:cTn id="11" dur="1000" fill="hold"/>
                                        <p:tgtEl>
                                          <p:spTgt spid="69653"/>
                                        </p:tgtEl>
                                        <p:attrNameLst>
                                          <p:attrName>ppt_w</p:attrName>
                                        </p:attrNameLst>
                                      </p:cBhvr>
                                      <p:tavLst>
                                        <p:tav tm="0">
                                          <p:val>
                                            <p:strVal val="#ppt_w*0.70"/>
                                          </p:val>
                                        </p:tav>
                                        <p:tav tm="100000">
                                          <p:val>
                                            <p:strVal val="#ppt_w"/>
                                          </p:val>
                                        </p:tav>
                                      </p:tavLst>
                                    </p:anim>
                                    <p:anim calcmode="lin" valueType="num">
                                      <p:cBhvr>
                                        <p:cTn id="12" dur="1000" fill="hold"/>
                                        <p:tgtEl>
                                          <p:spTgt spid="69653"/>
                                        </p:tgtEl>
                                        <p:attrNameLst>
                                          <p:attrName>ppt_h</p:attrName>
                                        </p:attrNameLst>
                                      </p:cBhvr>
                                      <p:tavLst>
                                        <p:tav tm="0">
                                          <p:val>
                                            <p:strVal val="#ppt_h"/>
                                          </p:val>
                                        </p:tav>
                                        <p:tav tm="100000">
                                          <p:val>
                                            <p:strVal val="#ppt_h"/>
                                          </p:val>
                                        </p:tav>
                                      </p:tavLst>
                                    </p:anim>
                                    <p:animEffect transition="in" filter="fade">
                                      <p:cBhvr>
                                        <p:cTn id="13" dur="1000"/>
                                        <p:tgtEl>
                                          <p:spTgt spid="69653"/>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69661"/>
                                        </p:tgtEl>
                                        <p:attrNameLst>
                                          <p:attrName>style.visibility</p:attrName>
                                        </p:attrNameLst>
                                      </p:cBhvr>
                                      <p:to>
                                        <p:strVal val="visible"/>
                                      </p:to>
                                    </p:set>
                                    <p:anim calcmode="lin" valueType="num">
                                      <p:cBhvr>
                                        <p:cTn id="17" dur="1000" fill="hold"/>
                                        <p:tgtEl>
                                          <p:spTgt spid="69661"/>
                                        </p:tgtEl>
                                        <p:attrNameLst>
                                          <p:attrName>ppt_w</p:attrName>
                                        </p:attrNameLst>
                                      </p:cBhvr>
                                      <p:tavLst>
                                        <p:tav tm="0">
                                          <p:val>
                                            <p:strVal val="#ppt_w*0.70"/>
                                          </p:val>
                                        </p:tav>
                                        <p:tav tm="100000">
                                          <p:val>
                                            <p:strVal val="#ppt_w"/>
                                          </p:val>
                                        </p:tav>
                                      </p:tavLst>
                                    </p:anim>
                                    <p:anim calcmode="lin" valueType="num">
                                      <p:cBhvr>
                                        <p:cTn id="18" dur="1000" fill="hold"/>
                                        <p:tgtEl>
                                          <p:spTgt spid="69661"/>
                                        </p:tgtEl>
                                        <p:attrNameLst>
                                          <p:attrName>ppt_h</p:attrName>
                                        </p:attrNameLst>
                                      </p:cBhvr>
                                      <p:tavLst>
                                        <p:tav tm="0">
                                          <p:val>
                                            <p:strVal val="#ppt_h"/>
                                          </p:val>
                                        </p:tav>
                                        <p:tav tm="100000">
                                          <p:val>
                                            <p:strVal val="#ppt_h"/>
                                          </p:val>
                                        </p:tav>
                                      </p:tavLst>
                                    </p:anim>
                                    <p:animEffect transition="in" filter="fade">
                                      <p:cBhvr>
                                        <p:cTn id="19" dur="1000"/>
                                        <p:tgtEl>
                                          <p:spTgt spid="69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52" grpId="0"/>
      <p:bldP spid="69653" grpId="0"/>
      <p:bldP spid="69661"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ext Box 11"/>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6-6 حذف غیر قطعیت</a:t>
            </a:r>
            <a:endParaRPr lang="en-US" sz="2400"/>
          </a:p>
        </p:txBody>
      </p:sp>
      <p:grpSp>
        <p:nvGrpSpPr>
          <p:cNvPr id="145411" name="Group 14"/>
          <p:cNvGrpSpPr>
            <a:grpSpLocks/>
          </p:cNvGrpSpPr>
          <p:nvPr/>
        </p:nvGrpSpPr>
        <p:grpSpPr bwMode="auto">
          <a:xfrm>
            <a:off x="395288" y="1263650"/>
            <a:ext cx="8280400" cy="1373188"/>
            <a:chOff x="295" y="663"/>
            <a:chExt cx="5216" cy="865"/>
          </a:xfrm>
        </p:grpSpPr>
        <p:sp>
          <p:nvSpPr>
            <p:cNvPr id="145430" name="Text Box 12"/>
            <p:cNvSpPr txBox="1">
              <a:spLocks noChangeArrowheads="1"/>
            </p:cNvSpPr>
            <p:nvPr/>
          </p:nvSpPr>
          <p:spPr bwMode="auto">
            <a:xfrm>
              <a:off x="295" y="663"/>
              <a:ext cx="5216" cy="865"/>
            </a:xfrm>
            <a:prstGeom prst="rect">
              <a:avLst/>
            </a:prstGeom>
            <a:noFill/>
            <a:ln w="22225" algn="ctr">
              <a:noFill/>
              <a:miter lim="800000"/>
              <a:headEnd/>
              <a:tailEnd/>
            </a:ln>
          </p:spPr>
          <p:txBody>
            <a:bodyPr lIns="90000" tIns="46800" rIns="90000" bIns="46800">
              <a:spAutoFit/>
            </a:bodyPr>
            <a:lstStyle/>
            <a:p>
              <a:pPr>
                <a:spcBef>
                  <a:spcPct val="50000"/>
                </a:spcBef>
              </a:pPr>
              <a:r>
                <a:rPr lang="fa-IR"/>
                <a:t>با ایجاد یک حالت ابتدایی جدید و اتصال آن به حالات ابتدایی ماشینهای اصلی با استفاده از گذر لامبدا می توانیم یک </a:t>
              </a:r>
              <a:r>
                <a:rPr lang="en-US"/>
                <a:t>NFA-   M</a:t>
              </a:r>
              <a:r>
                <a:rPr lang="fa-IR"/>
                <a:t> بسازیم که </a:t>
              </a:r>
              <a:r>
                <a:rPr lang="en-US"/>
                <a:t>a(ba)*</a:t>
              </a:r>
              <a:r>
                <a:rPr lang="el-GR">
                  <a:cs typeface="Arial" charset="0"/>
                </a:rPr>
                <a:t>υ</a:t>
              </a:r>
              <a:r>
                <a:rPr lang="en-US"/>
                <a:t>a*</a:t>
              </a:r>
              <a:r>
                <a:rPr lang="fa-IR"/>
                <a:t> را بپذیرد.</a:t>
              </a:r>
              <a:endParaRPr lang="en-US"/>
            </a:p>
          </p:txBody>
        </p:sp>
        <p:sp>
          <p:nvSpPr>
            <p:cNvPr id="145431" name="Rectangle 13"/>
            <p:cNvSpPr>
              <a:spLocks noChangeArrowheads="1"/>
            </p:cNvSpPr>
            <p:nvPr/>
          </p:nvSpPr>
          <p:spPr bwMode="auto">
            <a:xfrm>
              <a:off x="999" y="906"/>
              <a:ext cx="216" cy="327"/>
            </a:xfrm>
            <a:prstGeom prst="rect">
              <a:avLst/>
            </a:prstGeom>
            <a:noFill/>
            <a:ln w="22225" algn="ctr">
              <a:noFill/>
              <a:miter lim="800000"/>
              <a:headEnd/>
              <a:tailEnd/>
            </a:ln>
          </p:spPr>
          <p:txBody>
            <a:bodyPr wrap="none" lIns="90000" tIns="46800" rIns="90000" bIns="46800">
              <a:spAutoFit/>
            </a:bodyPr>
            <a:lstStyle/>
            <a:p>
              <a:r>
                <a:rPr lang="he-IL"/>
                <a:t>גּ</a:t>
              </a:r>
              <a:endParaRPr lang="en-US"/>
            </a:p>
          </p:txBody>
        </p:sp>
      </p:grpSp>
      <p:grpSp>
        <p:nvGrpSpPr>
          <p:cNvPr id="145412" name="Group 42"/>
          <p:cNvGrpSpPr>
            <a:grpSpLocks/>
          </p:cNvGrpSpPr>
          <p:nvPr/>
        </p:nvGrpSpPr>
        <p:grpSpPr bwMode="auto">
          <a:xfrm>
            <a:off x="1979613" y="2924175"/>
            <a:ext cx="5002212" cy="2627313"/>
            <a:chOff x="1247" y="1842"/>
            <a:chExt cx="3151" cy="1655"/>
          </a:xfrm>
        </p:grpSpPr>
        <p:sp>
          <p:nvSpPr>
            <p:cNvPr id="145413" name="Oval 16"/>
            <p:cNvSpPr>
              <a:spLocks noChangeArrowheads="1"/>
            </p:cNvSpPr>
            <p:nvPr/>
          </p:nvSpPr>
          <p:spPr bwMode="auto">
            <a:xfrm>
              <a:off x="1792" y="2561"/>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145414" name="Oval 17"/>
            <p:cNvSpPr>
              <a:spLocks noChangeArrowheads="1"/>
            </p:cNvSpPr>
            <p:nvPr/>
          </p:nvSpPr>
          <p:spPr bwMode="auto">
            <a:xfrm>
              <a:off x="2654" y="2024"/>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45415" name="Oval 18"/>
            <p:cNvSpPr>
              <a:spLocks noChangeArrowheads="1"/>
            </p:cNvSpPr>
            <p:nvPr/>
          </p:nvSpPr>
          <p:spPr bwMode="auto">
            <a:xfrm>
              <a:off x="2653" y="3158"/>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3</a:t>
              </a:r>
              <a:endParaRPr lang="en-US" sz="2000"/>
            </a:p>
          </p:txBody>
        </p:sp>
        <p:sp>
          <p:nvSpPr>
            <p:cNvPr id="145416" name="Oval 19"/>
            <p:cNvSpPr>
              <a:spLocks noChangeArrowheads="1"/>
            </p:cNvSpPr>
            <p:nvPr/>
          </p:nvSpPr>
          <p:spPr bwMode="auto">
            <a:xfrm>
              <a:off x="4035" y="1999"/>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45417" name="Text Box 20"/>
            <p:cNvSpPr txBox="1">
              <a:spLocks noChangeArrowheads="1"/>
            </p:cNvSpPr>
            <p:nvPr/>
          </p:nvSpPr>
          <p:spPr bwMode="auto">
            <a:xfrm>
              <a:off x="1247" y="2559"/>
              <a:ext cx="606" cy="327"/>
            </a:xfrm>
            <a:prstGeom prst="rect">
              <a:avLst/>
            </a:prstGeom>
            <a:noFill/>
            <a:ln w="22225" algn="ctr">
              <a:noFill/>
              <a:miter lim="800000"/>
              <a:headEnd/>
              <a:tailEnd/>
            </a:ln>
          </p:spPr>
          <p:txBody>
            <a:bodyPr lIns="90000" tIns="46800" rIns="90000" bIns="46800">
              <a:spAutoFit/>
            </a:bodyPr>
            <a:lstStyle/>
            <a:p>
              <a:pPr>
                <a:spcBef>
                  <a:spcPct val="50000"/>
                </a:spcBef>
              </a:pPr>
              <a:r>
                <a:rPr lang="en-US"/>
                <a:t>M: &gt;</a:t>
              </a:r>
            </a:p>
          </p:txBody>
        </p:sp>
        <p:sp>
          <p:nvSpPr>
            <p:cNvPr id="145418" name="Text Box 27"/>
            <p:cNvSpPr txBox="1">
              <a:spLocks noChangeArrowheads="1"/>
            </p:cNvSpPr>
            <p:nvPr/>
          </p:nvSpPr>
          <p:spPr bwMode="auto">
            <a:xfrm>
              <a:off x="3334" y="1842"/>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a</a:t>
              </a:r>
            </a:p>
          </p:txBody>
        </p:sp>
        <p:sp>
          <p:nvSpPr>
            <p:cNvPr id="145419" name="Text Box 28"/>
            <p:cNvSpPr txBox="1">
              <a:spLocks noChangeArrowheads="1"/>
            </p:cNvSpPr>
            <p:nvPr/>
          </p:nvSpPr>
          <p:spPr bwMode="auto">
            <a:xfrm>
              <a:off x="2789" y="2791"/>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a</a:t>
              </a:r>
            </a:p>
          </p:txBody>
        </p:sp>
        <p:sp>
          <p:nvSpPr>
            <p:cNvPr id="145420" name="Text Box 30"/>
            <p:cNvSpPr txBox="1">
              <a:spLocks noChangeArrowheads="1"/>
            </p:cNvSpPr>
            <p:nvPr/>
          </p:nvSpPr>
          <p:spPr bwMode="auto">
            <a:xfrm>
              <a:off x="3355" y="2280"/>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b</a:t>
              </a:r>
            </a:p>
          </p:txBody>
        </p:sp>
        <p:sp>
          <p:nvSpPr>
            <p:cNvPr id="145421" name="Text Box 32"/>
            <p:cNvSpPr txBox="1">
              <a:spLocks noChangeArrowheads="1"/>
            </p:cNvSpPr>
            <p:nvPr/>
          </p:nvSpPr>
          <p:spPr bwMode="auto">
            <a:xfrm>
              <a:off x="2154" y="2205"/>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he-IL" sz="1800"/>
                <a:t>גּ</a:t>
              </a:r>
            </a:p>
          </p:txBody>
        </p:sp>
        <p:cxnSp>
          <p:nvCxnSpPr>
            <p:cNvPr id="145422" name="AutoShape 33"/>
            <p:cNvCxnSpPr>
              <a:cxnSpLocks noChangeShapeType="1"/>
              <a:stCxn id="145413" idx="7"/>
              <a:endCxn id="145414" idx="2"/>
            </p:cNvCxnSpPr>
            <p:nvPr/>
          </p:nvCxnSpPr>
          <p:spPr bwMode="auto">
            <a:xfrm flipV="1">
              <a:off x="2063" y="2183"/>
              <a:ext cx="584" cy="417"/>
            </a:xfrm>
            <a:prstGeom prst="straightConnector1">
              <a:avLst/>
            </a:prstGeom>
            <a:noFill/>
            <a:ln w="22225">
              <a:solidFill>
                <a:schemeClr val="tx1"/>
              </a:solidFill>
              <a:round/>
              <a:headEnd/>
              <a:tailEnd type="triangle" w="med" len="med"/>
            </a:ln>
          </p:spPr>
        </p:cxnSp>
        <p:sp>
          <p:nvSpPr>
            <p:cNvPr id="145423" name="Oval 34"/>
            <p:cNvSpPr>
              <a:spLocks noChangeArrowheads="1"/>
            </p:cNvSpPr>
            <p:nvPr/>
          </p:nvSpPr>
          <p:spPr bwMode="auto">
            <a:xfrm>
              <a:off x="4060" y="2024"/>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145424" name="Oval 35"/>
            <p:cNvSpPr>
              <a:spLocks noChangeArrowheads="1"/>
            </p:cNvSpPr>
            <p:nvPr/>
          </p:nvSpPr>
          <p:spPr bwMode="auto">
            <a:xfrm>
              <a:off x="2632" y="3134"/>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cxnSp>
          <p:nvCxnSpPr>
            <p:cNvPr id="145425" name="AutoShape 36"/>
            <p:cNvCxnSpPr>
              <a:cxnSpLocks noChangeShapeType="1"/>
              <a:stCxn id="145414" idx="7"/>
              <a:endCxn id="145423" idx="1"/>
            </p:cNvCxnSpPr>
            <p:nvPr/>
          </p:nvCxnSpPr>
          <p:spPr bwMode="auto">
            <a:xfrm>
              <a:off x="2925" y="2063"/>
              <a:ext cx="1181" cy="0"/>
            </a:xfrm>
            <a:prstGeom prst="straightConnector1">
              <a:avLst/>
            </a:prstGeom>
            <a:noFill/>
            <a:ln w="22225">
              <a:solidFill>
                <a:schemeClr val="tx1"/>
              </a:solidFill>
              <a:round/>
              <a:headEnd/>
              <a:tailEnd type="triangle" w="med" len="med"/>
            </a:ln>
          </p:spPr>
        </p:cxnSp>
        <p:cxnSp>
          <p:nvCxnSpPr>
            <p:cNvPr id="145426" name="AutoShape 37"/>
            <p:cNvCxnSpPr>
              <a:cxnSpLocks noChangeShapeType="1"/>
              <a:stCxn id="145416" idx="3"/>
              <a:endCxn id="145414" idx="5"/>
            </p:cNvCxnSpPr>
            <p:nvPr/>
          </p:nvCxnSpPr>
          <p:spPr bwMode="auto">
            <a:xfrm flipH="1" flipV="1">
              <a:off x="2925" y="2302"/>
              <a:ext cx="1163" cy="14"/>
            </a:xfrm>
            <a:prstGeom prst="straightConnector1">
              <a:avLst/>
            </a:prstGeom>
            <a:noFill/>
            <a:ln w="22225">
              <a:solidFill>
                <a:schemeClr val="tx1"/>
              </a:solidFill>
              <a:round/>
              <a:headEnd/>
              <a:tailEnd type="triangle" w="med" len="med"/>
            </a:ln>
          </p:spPr>
        </p:cxnSp>
        <p:cxnSp>
          <p:nvCxnSpPr>
            <p:cNvPr id="145427" name="AutoShape 39"/>
            <p:cNvCxnSpPr>
              <a:cxnSpLocks noChangeShapeType="1"/>
              <a:stCxn id="145413" idx="5"/>
              <a:endCxn id="145424" idx="2"/>
            </p:cNvCxnSpPr>
            <p:nvPr/>
          </p:nvCxnSpPr>
          <p:spPr bwMode="auto">
            <a:xfrm>
              <a:off x="2063" y="2839"/>
              <a:ext cx="562" cy="477"/>
            </a:xfrm>
            <a:prstGeom prst="straightConnector1">
              <a:avLst/>
            </a:prstGeom>
            <a:noFill/>
            <a:ln w="22225">
              <a:solidFill>
                <a:schemeClr val="tx1"/>
              </a:solidFill>
              <a:round/>
              <a:headEnd/>
              <a:tailEnd type="triangle" w="med" len="med"/>
            </a:ln>
          </p:spPr>
        </p:cxnSp>
        <p:cxnSp>
          <p:nvCxnSpPr>
            <p:cNvPr id="145428" name="AutoShape 40"/>
            <p:cNvCxnSpPr>
              <a:cxnSpLocks noChangeShapeType="1"/>
              <a:stCxn id="145424" idx="6"/>
              <a:endCxn id="145424" idx="1"/>
            </p:cNvCxnSpPr>
            <p:nvPr/>
          </p:nvCxnSpPr>
          <p:spPr bwMode="auto">
            <a:xfrm flipH="1" flipV="1">
              <a:off x="2685" y="3180"/>
              <a:ext cx="317" cy="136"/>
            </a:xfrm>
            <a:prstGeom prst="curvedConnector4">
              <a:avLst>
                <a:gd name="adj1" fmla="val -43218"/>
                <a:gd name="adj2" fmla="val 239704"/>
              </a:avLst>
            </a:prstGeom>
            <a:noFill/>
            <a:ln w="22225">
              <a:solidFill>
                <a:schemeClr val="tx1"/>
              </a:solidFill>
              <a:round/>
              <a:headEnd/>
              <a:tailEnd type="triangle" w="med" len="med"/>
            </a:ln>
          </p:spPr>
        </p:cxnSp>
        <p:sp>
          <p:nvSpPr>
            <p:cNvPr id="145429" name="Text Box 41"/>
            <p:cNvSpPr txBox="1">
              <a:spLocks noChangeArrowheads="1"/>
            </p:cNvSpPr>
            <p:nvPr/>
          </p:nvSpPr>
          <p:spPr bwMode="auto">
            <a:xfrm>
              <a:off x="2200" y="3022"/>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he-IL" sz="1800"/>
                <a:t>גּ</a:t>
              </a:r>
            </a:p>
          </p:txBody>
        </p:sp>
      </p:grpSp>
    </p:spTree>
  </p:cSld>
  <p:clrMapOvr>
    <a:masterClrMapping/>
  </p:clrMapOvr>
  <p:transition spd="med">
    <p:wheel/>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ext Box 16"/>
          <p:cNvSpPr txBox="1">
            <a:spLocks noChangeArrowheads="1"/>
          </p:cNvSpPr>
          <p:nvPr/>
        </p:nvSpPr>
        <p:spPr bwMode="auto">
          <a:xfrm>
            <a:off x="539750" y="282575"/>
            <a:ext cx="8353425"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6-6 حذف غیر قطعیت</a:t>
            </a:r>
            <a:endParaRPr lang="en-US" sz="2400"/>
          </a:p>
        </p:txBody>
      </p:sp>
      <p:sp>
        <p:nvSpPr>
          <p:cNvPr id="146435" name="Text Box 17"/>
          <p:cNvSpPr txBox="1">
            <a:spLocks noChangeArrowheads="1"/>
          </p:cNvSpPr>
          <p:nvPr/>
        </p:nvSpPr>
        <p:spPr bwMode="auto">
          <a:xfrm>
            <a:off x="755650" y="1557338"/>
            <a:ext cx="7920038" cy="519112"/>
          </a:xfrm>
          <a:prstGeom prst="rect">
            <a:avLst/>
          </a:prstGeom>
          <a:noFill/>
          <a:ln w="22225" algn="ctr">
            <a:noFill/>
            <a:miter lim="800000"/>
            <a:headEnd/>
            <a:tailEnd/>
          </a:ln>
        </p:spPr>
        <p:txBody>
          <a:bodyPr lIns="90000" tIns="46800" rIns="90000" bIns="46800">
            <a:spAutoFit/>
          </a:bodyPr>
          <a:lstStyle/>
          <a:p>
            <a:pPr>
              <a:spcBef>
                <a:spcPct val="50000"/>
              </a:spcBef>
            </a:pPr>
            <a:r>
              <a:rPr lang="fa-IR"/>
              <a:t>تابع گذر ورودی </a:t>
            </a:r>
            <a:r>
              <a:rPr lang="en-US"/>
              <a:t>M</a:t>
            </a:r>
            <a:r>
              <a:rPr lang="fa-IR"/>
              <a:t> به صورت زیر است:</a:t>
            </a:r>
            <a:endParaRPr lang="en-US"/>
          </a:p>
        </p:txBody>
      </p:sp>
      <p:grpSp>
        <p:nvGrpSpPr>
          <p:cNvPr id="146436" name="Group 25"/>
          <p:cNvGrpSpPr>
            <a:grpSpLocks/>
          </p:cNvGrpSpPr>
          <p:nvPr/>
        </p:nvGrpSpPr>
        <p:grpSpPr bwMode="auto">
          <a:xfrm>
            <a:off x="2625725" y="2636838"/>
            <a:ext cx="3817938" cy="2273300"/>
            <a:chOff x="1519" y="1272"/>
            <a:chExt cx="2405" cy="1432"/>
          </a:xfrm>
        </p:grpSpPr>
        <p:sp>
          <p:nvSpPr>
            <p:cNvPr id="146437" name="Text Box 19"/>
            <p:cNvSpPr txBox="1">
              <a:spLocks noChangeArrowheads="1"/>
            </p:cNvSpPr>
            <p:nvPr/>
          </p:nvSpPr>
          <p:spPr bwMode="auto">
            <a:xfrm>
              <a:off x="1519" y="1272"/>
              <a:ext cx="363" cy="140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t</a:t>
              </a:r>
            </a:p>
            <a:p>
              <a:pPr algn="l">
                <a:spcBef>
                  <a:spcPct val="50000"/>
                </a:spcBef>
              </a:pPr>
              <a:r>
                <a:rPr lang="en-US" sz="2000"/>
                <a:t>q</a:t>
              </a:r>
              <a:r>
                <a:rPr lang="en-US" sz="1400"/>
                <a:t>0</a:t>
              </a:r>
            </a:p>
            <a:p>
              <a:pPr algn="l">
                <a:spcBef>
                  <a:spcPct val="50000"/>
                </a:spcBef>
              </a:pPr>
              <a:r>
                <a:rPr lang="en-US" sz="2000"/>
                <a:t>q</a:t>
              </a:r>
              <a:r>
                <a:rPr lang="en-US" sz="1400"/>
                <a:t>1</a:t>
              </a:r>
            </a:p>
            <a:p>
              <a:pPr algn="l">
                <a:spcBef>
                  <a:spcPct val="50000"/>
                </a:spcBef>
              </a:pPr>
              <a:r>
                <a:rPr lang="en-US" sz="2000"/>
                <a:t>q</a:t>
              </a:r>
              <a:r>
                <a:rPr lang="en-US" sz="1400"/>
                <a:t>2</a:t>
              </a:r>
            </a:p>
            <a:p>
              <a:pPr algn="l">
                <a:spcBef>
                  <a:spcPct val="50000"/>
                </a:spcBef>
              </a:pPr>
              <a:r>
                <a:rPr lang="en-US" sz="2000"/>
                <a:t>q</a:t>
              </a:r>
              <a:r>
                <a:rPr lang="en-US" sz="1400"/>
                <a:t>3</a:t>
              </a:r>
            </a:p>
          </p:txBody>
        </p:sp>
        <p:sp>
          <p:nvSpPr>
            <p:cNvPr id="146438" name="Text Box 20"/>
            <p:cNvSpPr txBox="1">
              <a:spLocks noChangeArrowheads="1"/>
            </p:cNvSpPr>
            <p:nvPr/>
          </p:nvSpPr>
          <p:spPr bwMode="auto">
            <a:xfrm>
              <a:off x="2155" y="1272"/>
              <a:ext cx="1316" cy="140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a</a:t>
              </a:r>
            </a:p>
            <a:p>
              <a:pPr algn="l">
                <a:spcBef>
                  <a:spcPct val="50000"/>
                </a:spcBef>
              </a:pPr>
              <a:r>
                <a:rPr lang="en-US" sz="2000"/>
                <a:t>{q</a:t>
              </a:r>
              <a:r>
                <a:rPr lang="en-US" sz="1400"/>
                <a:t>2</a:t>
              </a:r>
              <a:r>
                <a:rPr lang="en-US" sz="2000"/>
                <a:t>,q</a:t>
              </a:r>
              <a:r>
                <a:rPr lang="en-US" sz="1400"/>
                <a:t>3</a:t>
              </a:r>
              <a:r>
                <a:rPr lang="en-US" sz="2000"/>
                <a:t>}</a:t>
              </a:r>
            </a:p>
            <a:p>
              <a:pPr algn="l">
                <a:spcBef>
                  <a:spcPct val="50000"/>
                </a:spcBef>
              </a:pPr>
              <a:r>
                <a:rPr lang="en-US" sz="2000"/>
                <a:t>{q</a:t>
              </a:r>
              <a:r>
                <a:rPr lang="en-US" sz="1400"/>
                <a:t>1}</a:t>
              </a:r>
              <a:endParaRPr lang="en-US" sz="2000"/>
            </a:p>
            <a:p>
              <a:pPr algn="l">
                <a:spcBef>
                  <a:spcPct val="50000"/>
                </a:spcBef>
              </a:pPr>
              <a:r>
                <a:rPr lang="en-US" sz="2000"/>
                <a:t>ø</a:t>
              </a:r>
            </a:p>
            <a:p>
              <a:pPr algn="l">
                <a:spcBef>
                  <a:spcPct val="50000"/>
                </a:spcBef>
              </a:pPr>
              <a:r>
                <a:rPr lang="en-US" sz="2000"/>
                <a:t>{q</a:t>
              </a:r>
              <a:r>
                <a:rPr lang="en-US" sz="1400"/>
                <a:t>3</a:t>
              </a:r>
              <a:r>
                <a:rPr lang="en-US" sz="2000"/>
                <a:t>}</a:t>
              </a:r>
            </a:p>
          </p:txBody>
        </p:sp>
        <p:sp>
          <p:nvSpPr>
            <p:cNvPr id="146439" name="Text Box 22"/>
            <p:cNvSpPr txBox="1">
              <a:spLocks noChangeArrowheads="1"/>
            </p:cNvSpPr>
            <p:nvPr/>
          </p:nvSpPr>
          <p:spPr bwMode="auto">
            <a:xfrm>
              <a:off x="3244" y="1272"/>
              <a:ext cx="680" cy="140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b</a:t>
              </a:r>
            </a:p>
            <a:p>
              <a:pPr algn="l">
                <a:spcBef>
                  <a:spcPct val="50000"/>
                </a:spcBef>
              </a:pPr>
              <a:r>
                <a:rPr lang="en-US" sz="2000"/>
                <a:t>ø </a:t>
              </a:r>
            </a:p>
            <a:p>
              <a:pPr algn="l">
                <a:spcBef>
                  <a:spcPct val="50000"/>
                </a:spcBef>
              </a:pPr>
              <a:r>
                <a:rPr lang="en-US" sz="2000"/>
                <a:t>ø</a:t>
              </a:r>
            </a:p>
            <a:p>
              <a:pPr algn="l">
                <a:spcBef>
                  <a:spcPct val="50000"/>
                </a:spcBef>
              </a:pPr>
              <a:r>
                <a:rPr lang="en-US" sz="2000"/>
                <a:t>{q</a:t>
              </a:r>
              <a:r>
                <a:rPr lang="en-US" sz="1400"/>
                <a:t>1</a:t>
              </a:r>
              <a:r>
                <a:rPr lang="en-US" sz="2000"/>
                <a:t>}</a:t>
              </a:r>
            </a:p>
            <a:p>
              <a:pPr algn="l">
                <a:spcBef>
                  <a:spcPct val="50000"/>
                </a:spcBef>
              </a:pPr>
              <a:r>
                <a:rPr lang="en-US" sz="2000"/>
                <a:t>ø</a:t>
              </a:r>
            </a:p>
          </p:txBody>
        </p:sp>
        <p:sp>
          <p:nvSpPr>
            <p:cNvPr id="146440" name="Line 23"/>
            <p:cNvSpPr>
              <a:spLocks noChangeShapeType="1"/>
            </p:cNvSpPr>
            <p:nvPr/>
          </p:nvSpPr>
          <p:spPr bwMode="auto">
            <a:xfrm>
              <a:off x="1519" y="1525"/>
              <a:ext cx="2223" cy="0"/>
            </a:xfrm>
            <a:prstGeom prst="line">
              <a:avLst/>
            </a:prstGeom>
            <a:noFill/>
            <a:ln w="22225">
              <a:solidFill>
                <a:schemeClr val="tx1"/>
              </a:solidFill>
              <a:round/>
              <a:headEnd/>
              <a:tailEnd/>
            </a:ln>
          </p:spPr>
          <p:txBody>
            <a:bodyPr lIns="90000" tIns="46800" rIns="90000" bIns="46800" anchor="ctr"/>
            <a:lstStyle/>
            <a:p>
              <a:endParaRPr lang="en-US"/>
            </a:p>
          </p:txBody>
        </p:sp>
        <p:sp>
          <p:nvSpPr>
            <p:cNvPr id="146441" name="Line 24"/>
            <p:cNvSpPr>
              <a:spLocks noChangeShapeType="1"/>
            </p:cNvSpPr>
            <p:nvPr/>
          </p:nvSpPr>
          <p:spPr bwMode="auto">
            <a:xfrm>
              <a:off x="1973" y="1298"/>
              <a:ext cx="0" cy="1406"/>
            </a:xfrm>
            <a:prstGeom prst="line">
              <a:avLst/>
            </a:prstGeom>
            <a:noFill/>
            <a:ln w="22225">
              <a:solidFill>
                <a:schemeClr val="tx1"/>
              </a:solidFill>
              <a:round/>
              <a:headEnd/>
              <a:tailEn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0" name="Rectangle 2"/>
          <p:cNvSpPr>
            <a:spLocks noChangeArrowheads="1"/>
          </p:cNvSpPr>
          <p:nvPr/>
        </p:nvSpPr>
        <p:spPr bwMode="auto">
          <a:xfrm>
            <a:off x="1908175" y="188913"/>
            <a:ext cx="6767513" cy="792162"/>
          </a:xfrm>
          <a:prstGeom prst="rect">
            <a:avLst/>
          </a:prstGeom>
          <a:noFill/>
          <a:ln w="9525">
            <a:noFill/>
            <a:miter lim="800000"/>
            <a:headEnd/>
            <a:tailEnd/>
          </a:ln>
          <a:effectLst/>
        </p:spPr>
        <p:txBody>
          <a:bodyPr anchor="ctr"/>
          <a:lstStyle/>
          <a:p>
            <a:pPr algn="ctr">
              <a:defRPr/>
            </a:pPr>
            <a:r>
              <a:rPr lang="fa-IR" sz="3600">
                <a:solidFill>
                  <a:schemeClr val="tx2"/>
                </a:solidFill>
                <a:effectLst>
                  <a:outerShdw blurRad="38100" dist="38100" dir="2700000" algn="tl">
                    <a:srgbClr val="C0C0C0"/>
                  </a:outerShdw>
                </a:effectLst>
                <a:latin typeface="Times New Roman" pitchFamily="18" charset="0"/>
              </a:rPr>
              <a:t>فصل هفتم : زبانها و مجموعه های با قاعده</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401411"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آتاماتای متناهی و مجموعه های با قاعده</a:t>
            </a:r>
          </a:p>
          <a:p>
            <a:pPr lvl="1">
              <a:spcBef>
                <a:spcPct val="20000"/>
              </a:spcBef>
              <a:buClr>
                <a:schemeClr val="accent1"/>
              </a:buClr>
              <a:buSzPct val="75000"/>
              <a:buFont typeface="Wingdings" pitchFamily="2" charset="2"/>
              <a:buChar char="n"/>
            </a:pPr>
            <a:r>
              <a:rPr lang="fa-IR"/>
              <a:t> گراف عبارت</a:t>
            </a:r>
          </a:p>
          <a:p>
            <a:pPr lvl="1">
              <a:spcBef>
                <a:spcPct val="20000"/>
              </a:spcBef>
              <a:buClr>
                <a:schemeClr val="accent1"/>
              </a:buClr>
              <a:buSzPct val="75000"/>
              <a:buFont typeface="Wingdings" pitchFamily="2" charset="2"/>
              <a:buChar char="n"/>
            </a:pPr>
            <a:r>
              <a:rPr lang="fa-IR"/>
              <a:t>زبان  بی قاعده</a:t>
            </a:r>
          </a:p>
          <a:p>
            <a:pPr lvl="1">
              <a:spcBef>
                <a:spcPct val="20000"/>
              </a:spcBef>
              <a:buClr>
                <a:schemeClr val="accent1"/>
              </a:buClr>
              <a:buSzPct val="75000"/>
              <a:buFont typeface="Wingdings" pitchFamily="2" charset="2"/>
              <a:buNone/>
            </a:pP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01410"/>
                                        </p:tgtEl>
                                        <p:attrNameLst>
                                          <p:attrName>style.visibility</p:attrName>
                                        </p:attrNameLst>
                                      </p:cBhvr>
                                      <p:to>
                                        <p:strVal val="visible"/>
                                      </p:to>
                                    </p:set>
                                    <p:animEffect transition="in" filter="blinds(horizontal)">
                                      <p:cBhvr>
                                        <p:cTn id="7" dur="500"/>
                                        <p:tgtEl>
                                          <p:spTgt spid="401410"/>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401411"/>
                                        </p:tgtEl>
                                        <p:attrNameLst>
                                          <p:attrName>style.visibility</p:attrName>
                                        </p:attrNameLst>
                                      </p:cBhvr>
                                      <p:to>
                                        <p:strVal val="visible"/>
                                      </p:to>
                                    </p:set>
                                    <p:animEffect transition="in" filter="wheel(4)">
                                      <p:cBhvr>
                                        <p:cTn id="11" dur="2000"/>
                                        <p:tgtEl>
                                          <p:spTgt spid="401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1410" grpId="0"/>
      <p:bldP spid="401411"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4" name="Rectangle 4"/>
          <p:cNvSpPr>
            <a:spLocks noGrp="1" noChangeArrowheads="1"/>
          </p:cNvSpPr>
          <p:nvPr>
            <p:ph type="title"/>
          </p:nvPr>
        </p:nvSpPr>
        <p:spPr/>
        <p:txBody>
          <a:bodyPr/>
          <a:lstStyle/>
          <a:p>
            <a:pPr eaLnBrk="1" hangingPunct="1">
              <a:defRPr/>
            </a:pPr>
            <a:r>
              <a:rPr lang="fa-IR" sz="3200" smtClean="0">
                <a:cs typeface="B Roya" pitchFamily="2" charset="-78"/>
              </a:rPr>
              <a:t>فصل هفتم : زبانها و مجموعه های با قاعده</a:t>
            </a:r>
            <a:endParaRPr lang="en-US" sz="3200" smtClean="0">
              <a:cs typeface="B Roya" pitchFamily="2" charset="-78"/>
            </a:endParaRPr>
          </a:p>
        </p:txBody>
      </p:sp>
      <p:sp>
        <p:nvSpPr>
          <p:cNvPr id="148483" name="Text Box 15"/>
          <p:cNvSpPr txBox="1">
            <a:spLocks noChangeArrowheads="1"/>
          </p:cNvSpPr>
          <p:nvPr/>
        </p:nvSpPr>
        <p:spPr bwMode="auto">
          <a:xfrm>
            <a:off x="611188" y="1619250"/>
            <a:ext cx="7632700" cy="946150"/>
          </a:xfrm>
          <a:prstGeom prst="rect">
            <a:avLst/>
          </a:prstGeom>
          <a:solidFill>
            <a:schemeClr val="accent1"/>
          </a:solidFill>
          <a:ln w="22225" algn="ctr">
            <a:noFill/>
            <a:miter lim="800000"/>
            <a:headEnd/>
            <a:tailEnd/>
          </a:ln>
        </p:spPr>
        <p:txBody>
          <a:bodyPr lIns="90000" tIns="46800" rIns="90000" bIns="46800">
            <a:spAutoFit/>
          </a:bodyPr>
          <a:lstStyle/>
          <a:p>
            <a:pPr>
              <a:spcBef>
                <a:spcPct val="50000"/>
              </a:spcBef>
            </a:pPr>
            <a:r>
              <a:rPr lang="fa-IR"/>
              <a:t>گرامرها به عنوان تولید کننده های زبان، و آتاماتای متناهی به عنوان پذیرنده های زبان معرفی شده اند.</a:t>
            </a:r>
            <a:endParaRPr lang="en-US"/>
          </a:p>
        </p:txBody>
      </p:sp>
      <p:sp>
        <p:nvSpPr>
          <p:cNvPr id="148484" name="Text Box 16"/>
          <p:cNvSpPr txBox="1">
            <a:spLocks noChangeArrowheads="1"/>
          </p:cNvSpPr>
          <p:nvPr/>
        </p:nvSpPr>
        <p:spPr bwMode="auto">
          <a:xfrm>
            <a:off x="468313" y="3213100"/>
            <a:ext cx="8064500" cy="1587500"/>
          </a:xfrm>
          <a:prstGeom prst="rect">
            <a:avLst/>
          </a:prstGeom>
          <a:solidFill>
            <a:schemeClr val="accent1"/>
          </a:solidFill>
          <a:ln w="22225" algn="ctr">
            <a:noFill/>
            <a:miter lim="800000"/>
            <a:headEnd/>
            <a:tailEnd/>
          </a:ln>
        </p:spPr>
        <p:txBody>
          <a:bodyPr lIns="90000" tIns="46800" rIns="90000" bIns="46800">
            <a:spAutoFit/>
          </a:bodyPr>
          <a:lstStyle/>
          <a:p>
            <a:pPr>
              <a:spcBef>
                <a:spcPct val="50000"/>
              </a:spcBef>
            </a:pPr>
            <a:r>
              <a:rPr lang="fa-IR"/>
              <a:t>هر آتاماتای متناهی با الفبای </a:t>
            </a:r>
            <a:r>
              <a:rPr lang="en-US">
                <a:cs typeface="Arial" charset="0"/>
              </a:rPr>
              <a:t>∑</a:t>
            </a:r>
            <a:r>
              <a:rPr lang="fa-IR"/>
              <a:t> یک زبان روی </a:t>
            </a:r>
            <a:r>
              <a:rPr lang="en-US">
                <a:cs typeface="Arial" charset="0"/>
              </a:rPr>
              <a:t>∑</a:t>
            </a:r>
            <a:r>
              <a:rPr lang="fa-IR"/>
              <a:t> را می پذیرد.</a:t>
            </a:r>
          </a:p>
          <a:p>
            <a:pPr>
              <a:spcBef>
                <a:spcPct val="50000"/>
              </a:spcBef>
            </a:pPr>
            <a:r>
              <a:rPr lang="fa-IR"/>
              <a:t>خانواده زبانهای پذیرفته شده توسط آتاماتا دقیقاً شامل مجموعه های باقاعده روی </a:t>
            </a:r>
            <a:r>
              <a:rPr lang="en-US">
                <a:cs typeface="Arial" charset="0"/>
              </a:rPr>
              <a:t>∑</a:t>
            </a:r>
            <a:r>
              <a:rPr lang="fa-IR"/>
              <a:t> است. </a:t>
            </a:r>
            <a:endParaRPr lang="en-US"/>
          </a:p>
        </p:txBody>
      </p:sp>
    </p:spTree>
  </p:cSld>
  <p:clrMapOvr>
    <a:masterClrMapping/>
  </p:clrMapOvr>
  <p:transition spd="med">
    <p:wheel/>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78" name="Rectangle 22"/>
          <p:cNvSpPr>
            <a:spLocks noGrp="1" noChangeArrowheads="1"/>
          </p:cNvSpPr>
          <p:nvPr>
            <p:ph type="title"/>
          </p:nvPr>
        </p:nvSpPr>
        <p:spPr/>
        <p:txBody>
          <a:bodyPr/>
          <a:lstStyle/>
          <a:p>
            <a:pPr algn="just" eaLnBrk="1" hangingPunct="1">
              <a:defRPr/>
            </a:pPr>
            <a:r>
              <a:rPr lang="fa-IR" sz="3200" smtClean="0">
                <a:cs typeface="B Roya" pitchFamily="2" charset="-78"/>
              </a:rPr>
              <a:t>7-1 آتاماتای متناهی و مجموعه های با قاعده</a:t>
            </a:r>
            <a:endParaRPr lang="en-US" sz="3200" smtClean="0">
              <a:cs typeface="B Roya" pitchFamily="2" charset="-78"/>
            </a:endParaRPr>
          </a:p>
        </p:txBody>
      </p:sp>
      <p:sp>
        <p:nvSpPr>
          <p:cNvPr id="149507" name="Text Box 23"/>
          <p:cNvSpPr txBox="1">
            <a:spLocks noChangeArrowheads="1"/>
          </p:cNvSpPr>
          <p:nvPr/>
        </p:nvSpPr>
        <p:spPr bwMode="auto">
          <a:xfrm>
            <a:off x="1692275" y="2349500"/>
            <a:ext cx="6119813" cy="1373188"/>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مجموعه های با قاعده با استفاده از عملیات اجتماع، الحاق و عملگر ستاره</a:t>
            </a:r>
            <a:r>
              <a:rPr lang="en-US"/>
              <a:t>(kleen star)</a:t>
            </a:r>
            <a:r>
              <a:rPr lang="fa-IR"/>
              <a:t> از عناصر پایه ای ایجاد می شوند.</a:t>
            </a:r>
            <a:endParaRPr lang="en-US"/>
          </a:p>
        </p:txBody>
      </p:sp>
    </p:spTree>
  </p:cSld>
  <p:clrMapOvr>
    <a:masterClrMapping/>
  </p:clrMapOvr>
  <p:transition spd="med">
    <p:wheel/>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0530" name="Group 91"/>
          <p:cNvGrpSpPr>
            <a:grpSpLocks/>
          </p:cNvGrpSpPr>
          <p:nvPr/>
        </p:nvGrpSpPr>
        <p:grpSpPr bwMode="auto">
          <a:xfrm>
            <a:off x="323850" y="1412875"/>
            <a:ext cx="8208963" cy="1373188"/>
            <a:chOff x="340" y="1525"/>
            <a:chExt cx="5171" cy="865"/>
          </a:xfrm>
        </p:grpSpPr>
        <p:sp>
          <p:nvSpPr>
            <p:cNvPr id="150561" name="Text Box 92"/>
            <p:cNvSpPr txBox="1">
              <a:spLocks noChangeArrowheads="1"/>
            </p:cNvSpPr>
            <p:nvPr/>
          </p:nvSpPr>
          <p:spPr bwMode="auto">
            <a:xfrm>
              <a:off x="340" y="1525"/>
              <a:ext cx="5171" cy="865"/>
            </a:xfrm>
            <a:prstGeom prst="rect">
              <a:avLst/>
            </a:prstGeom>
            <a:noFill/>
            <a:ln w="22225" algn="ctr">
              <a:noFill/>
              <a:miter lim="800000"/>
              <a:headEnd/>
              <a:tailEnd/>
            </a:ln>
          </p:spPr>
          <p:txBody>
            <a:bodyPr lIns="90000" tIns="46800" rIns="90000" bIns="46800">
              <a:spAutoFit/>
            </a:bodyPr>
            <a:lstStyle/>
            <a:p>
              <a:pPr>
                <a:spcBef>
                  <a:spcPct val="50000"/>
                </a:spcBef>
              </a:pPr>
              <a:r>
                <a:rPr lang="fa-IR"/>
                <a:t>فرض کنید که </a:t>
              </a:r>
              <a:r>
                <a:rPr lang="en-US"/>
                <a:t>F  ,S  </a:t>
              </a:r>
              <a:r>
                <a:rPr lang="fa-IR"/>
                <a:t>و  </a:t>
              </a:r>
              <a:r>
                <a:rPr lang="en-US"/>
                <a:t>F  ,S</a:t>
              </a:r>
              <a:r>
                <a:rPr lang="fa-IR"/>
                <a:t> به ترتیب حالات ابتدایی و پایانی </a:t>
              </a:r>
              <a:r>
                <a:rPr lang="en-US"/>
                <a:t>M</a:t>
              </a:r>
              <a:r>
                <a:rPr lang="en-US" sz="1600"/>
                <a:t>1</a:t>
              </a:r>
              <a:r>
                <a:rPr lang="fa-IR"/>
                <a:t>و</a:t>
              </a:r>
              <a:r>
                <a:rPr lang="en-US"/>
                <a:t>M</a:t>
              </a:r>
              <a:r>
                <a:rPr lang="en-US" sz="1600"/>
                <a:t>2</a:t>
              </a:r>
              <a:r>
                <a:rPr lang="fa-IR"/>
                <a:t> باشند.حالات ابتدایی و پایانی ماشین را با </a:t>
              </a:r>
              <a:r>
                <a:rPr lang="en-US"/>
                <a:t>S</a:t>
              </a:r>
              <a:r>
                <a:rPr lang="fa-IR"/>
                <a:t>و</a:t>
              </a:r>
              <a:r>
                <a:rPr lang="en-US"/>
                <a:t>F</a:t>
              </a:r>
              <a:r>
                <a:rPr lang="fa-IR"/>
                <a:t> نشان می دهیم. زبان </a:t>
              </a:r>
              <a:r>
                <a:rPr lang="en-US"/>
                <a:t>L(M</a:t>
              </a:r>
              <a:r>
                <a:rPr lang="en-US" sz="1600"/>
                <a:t>1</a:t>
              </a:r>
              <a:r>
                <a:rPr lang="en-US"/>
                <a:t>)</a:t>
              </a:r>
              <a:r>
                <a:rPr lang="el-GR">
                  <a:cs typeface="Arial" charset="0"/>
                </a:rPr>
                <a:t>υ</a:t>
              </a:r>
              <a:r>
                <a:rPr lang="en-US"/>
                <a:t>L(M</a:t>
              </a:r>
              <a:r>
                <a:rPr lang="en-US" sz="1600"/>
                <a:t>2</a:t>
              </a:r>
              <a:r>
                <a:rPr lang="en-US"/>
                <a:t>)</a:t>
              </a:r>
              <a:r>
                <a:rPr lang="fa-IR"/>
                <a:t> توسط ماشین زیر پزیرفته می شود:</a:t>
              </a:r>
              <a:endParaRPr lang="en-US"/>
            </a:p>
          </p:txBody>
        </p:sp>
        <p:sp>
          <p:nvSpPr>
            <p:cNvPr id="150562" name="Text Box 93"/>
            <p:cNvSpPr txBox="1">
              <a:spLocks noChangeArrowheads="1"/>
            </p:cNvSpPr>
            <p:nvPr/>
          </p:nvSpPr>
          <p:spPr bwMode="auto">
            <a:xfrm>
              <a:off x="3696" y="1661"/>
              <a:ext cx="454"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M</a:t>
              </a:r>
              <a:r>
                <a:rPr lang="en-US" sz="1000"/>
                <a:t>1</a:t>
              </a:r>
              <a:endParaRPr lang="en-US" sz="2000"/>
            </a:p>
          </p:txBody>
        </p:sp>
        <p:sp>
          <p:nvSpPr>
            <p:cNvPr id="150563" name="Text Box 94"/>
            <p:cNvSpPr txBox="1">
              <a:spLocks noChangeArrowheads="1"/>
            </p:cNvSpPr>
            <p:nvPr/>
          </p:nvSpPr>
          <p:spPr bwMode="auto">
            <a:xfrm>
              <a:off x="4075" y="1661"/>
              <a:ext cx="454"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M</a:t>
              </a:r>
              <a:r>
                <a:rPr lang="en-US" sz="1000"/>
                <a:t>1</a:t>
              </a:r>
              <a:endParaRPr lang="en-US" sz="2000"/>
            </a:p>
          </p:txBody>
        </p:sp>
        <p:sp>
          <p:nvSpPr>
            <p:cNvPr id="150564" name="Text Box 95"/>
            <p:cNvSpPr txBox="1">
              <a:spLocks noChangeArrowheads="1"/>
            </p:cNvSpPr>
            <p:nvPr/>
          </p:nvSpPr>
          <p:spPr bwMode="auto">
            <a:xfrm>
              <a:off x="3002" y="1669"/>
              <a:ext cx="454"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M</a:t>
              </a:r>
              <a:r>
                <a:rPr lang="en-US" sz="1000"/>
                <a:t>2</a:t>
              </a:r>
              <a:endParaRPr lang="en-US" sz="2000"/>
            </a:p>
          </p:txBody>
        </p:sp>
        <p:sp>
          <p:nvSpPr>
            <p:cNvPr id="150565" name="Text Box 96"/>
            <p:cNvSpPr txBox="1">
              <a:spLocks noChangeArrowheads="1"/>
            </p:cNvSpPr>
            <p:nvPr/>
          </p:nvSpPr>
          <p:spPr bwMode="auto">
            <a:xfrm>
              <a:off x="3363" y="1677"/>
              <a:ext cx="454"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M</a:t>
              </a:r>
              <a:r>
                <a:rPr lang="en-US" sz="1000"/>
                <a:t>2</a:t>
              </a:r>
              <a:endParaRPr lang="en-US" sz="2000"/>
            </a:p>
          </p:txBody>
        </p:sp>
      </p:grpSp>
      <p:grpSp>
        <p:nvGrpSpPr>
          <p:cNvPr id="150531" name="Group 98"/>
          <p:cNvGrpSpPr>
            <a:grpSpLocks/>
          </p:cNvGrpSpPr>
          <p:nvPr/>
        </p:nvGrpSpPr>
        <p:grpSpPr bwMode="auto">
          <a:xfrm>
            <a:off x="1179513" y="3344863"/>
            <a:ext cx="7064375" cy="2028825"/>
            <a:chOff x="612" y="2069"/>
            <a:chExt cx="4450" cy="1278"/>
          </a:xfrm>
        </p:grpSpPr>
        <p:sp>
          <p:nvSpPr>
            <p:cNvPr id="150533" name="Oval 63"/>
            <p:cNvSpPr>
              <a:spLocks noChangeArrowheads="1"/>
            </p:cNvSpPr>
            <p:nvPr/>
          </p:nvSpPr>
          <p:spPr bwMode="auto">
            <a:xfrm>
              <a:off x="793" y="2568"/>
              <a:ext cx="318" cy="318"/>
            </a:xfrm>
            <a:prstGeom prst="ellipse">
              <a:avLst/>
            </a:prstGeom>
            <a:noFill/>
            <a:ln w="22225" algn="ctr">
              <a:solidFill>
                <a:schemeClr val="tx1"/>
              </a:solidFill>
              <a:round/>
              <a:headEnd/>
              <a:tailEnd/>
            </a:ln>
          </p:spPr>
          <p:txBody>
            <a:bodyPr wrap="none" lIns="90000" tIns="46800" rIns="90000" bIns="46800" anchor="ctr"/>
            <a:lstStyle/>
            <a:p>
              <a:pPr algn="ctr"/>
              <a:r>
                <a:rPr lang="en-US" sz="2000"/>
                <a:t>S</a:t>
              </a:r>
            </a:p>
          </p:txBody>
        </p:sp>
        <p:sp>
          <p:nvSpPr>
            <p:cNvPr id="150534" name="Oval 64"/>
            <p:cNvSpPr>
              <a:spLocks noChangeArrowheads="1"/>
            </p:cNvSpPr>
            <p:nvPr/>
          </p:nvSpPr>
          <p:spPr bwMode="auto">
            <a:xfrm>
              <a:off x="1428" y="2069"/>
              <a:ext cx="499" cy="499"/>
            </a:xfrm>
            <a:prstGeom prst="ellipse">
              <a:avLst/>
            </a:prstGeom>
            <a:noFill/>
            <a:ln w="22225" algn="ctr">
              <a:solidFill>
                <a:schemeClr val="tx1"/>
              </a:solidFill>
              <a:round/>
              <a:headEnd/>
              <a:tailEnd/>
            </a:ln>
          </p:spPr>
          <p:txBody>
            <a:bodyPr wrap="none" lIns="90000" tIns="46800" rIns="90000" bIns="46800" anchor="ctr"/>
            <a:lstStyle/>
            <a:p>
              <a:pPr algn="ctr"/>
              <a:r>
                <a:rPr lang="en-US"/>
                <a:t>S</a:t>
              </a:r>
            </a:p>
          </p:txBody>
        </p:sp>
        <p:sp>
          <p:nvSpPr>
            <p:cNvPr id="150535" name="Oval 65"/>
            <p:cNvSpPr>
              <a:spLocks noChangeArrowheads="1"/>
            </p:cNvSpPr>
            <p:nvPr/>
          </p:nvSpPr>
          <p:spPr bwMode="auto">
            <a:xfrm>
              <a:off x="1474" y="2840"/>
              <a:ext cx="499" cy="499"/>
            </a:xfrm>
            <a:prstGeom prst="ellipse">
              <a:avLst/>
            </a:prstGeom>
            <a:noFill/>
            <a:ln w="22225" algn="ctr">
              <a:solidFill>
                <a:schemeClr val="tx1"/>
              </a:solidFill>
              <a:round/>
              <a:headEnd/>
              <a:tailEnd/>
            </a:ln>
          </p:spPr>
          <p:txBody>
            <a:bodyPr wrap="none" lIns="90000" tIns="46800" rIns="90000" bIns="46800" anchor="ctr"/>
            <a:lstStyle/>
            <a:p>
              <a:pPr algn="ctr"/>
              <a:r>
                <a:rPr lang="en-US"/>
                <a:t>S</a:t>
              </a:r>
            </a:p>
          </p:txBody>
        </p:sp>
        <p:sp>
          <p:nvSpPr>
            <p:cNvPr id="150536" name="Rectangle 66"/>
            <p:cNvSpPr>
              <a:spLocks noChangeArrowheads="1"/>
            </p:cNvSpPr>
            <p:nvPr/>
          </p:nvSpPr>
          <p:spPr bwMode="auto">
            <a:xfrm>
              <a:off x="2744" y="2069"/>
              <a:ext cx="499" cy="499"/>
            </a:xfrm>
            <a:prstGeom prst="rect">
              <a:avLst/>
            </a:prstGeom>
            <a:noFill/>
            <a:ln w="22225" algn="ctr">
              <a:solidFill>
                <a:schemeClr val="tx1"/>
              </a:solidFill>
              <a:miter lim="800000"/>
              <a:headEnd/>
              <a:tailEnd/>
            </a:ln>
          </p:spPr>
          <p:txBody>
            <a:bodyPr wrap="none" lIns="90000" tIns="46800" rIns="90000" bIns="46800" anchor="ctr"/>
            <a:lstStyle/>
            <a:p>
              <a:endParaRPr lang="fa-IR"/>
            </a:p>
          </p:txBody>
        </p:sp>
        <p:sp>
          <p:nvSpPr>
            <p:cNvPr id="150537" name="Rectangle 67"/>
            <p:cNvSpPr>
              <a:spLocks noChangeArrowheads="1"/>
            </p:cNvSpPr>
            <p:nvPr/>
          </p:nvSpPr>
          <p:spPr bwMode="auto">
            <a:xfrm>
              <a:off x="2744" y="2840"/>
              <a:ext cx="499" cy="499"/>
            </a:xfrm>
            <a:prstGeom prst="rect">
              <a:avLst/>
            </a:prstGeom>
            <a:noFill/>
            <a:ln w="22225" algn="ctr">
              <a:solidFill>
                <a:schemeClr val="tx1"/>
              </a:solidFill>
              <a:miter lim="800000"/>
              <a:headEnd/>
              <a:tailEnd/>
            </a:ln>
          </p:spPr>
          <p:txBody>
            <a:bodyPr wrap="none" lIns="90000" tIns="46800" rIns="90000" bIns="46800" anchor="ctr"/>
            <a:lstStyle/>
            <a:p>
              <a:endParaRPr lang="fa-IR"/>
            </a:p>
          </p:txBody>
        </p:sp>
        <p:sp>
          <p:nvSpPr>
            <p:cNvPr id="150538" name="Oval 68"/>
            <p:cNvSpPr>
              <a:spLocks noChangeArrowheads="1"/>
            </p:cNvSpPr>
            <p:nvPr/>
          </p:nvSpPr>
          <p:spPr bwMode="auto">
            <a:xfrm>
              <a:off x="3742" y="2069"/>
              <a:ext cx="499" cy="499"/>
            </a:xfrm>
            <a:prstGeom prst="ellipse">
              <a:avLst/>
            </a:prstGeom>
            <a:noFill/>
            <a:ln w="22225" algn="ctr">
              <a:solidFill>
                <a:schemeClr val="tx1"/>
              </a:solidFill>
              <a:round/>
              <a:headEnd/>
              <a:tailEnd/>
            </a:ln>
          </p:spPr>
          <p:txBody>
            <a:bodyPr wrap="none" lIns="90000" tIns="46800" rIns="90000" bIns="46800" anchor="ctr"/>
            <a:lstStyle/>
            <a:p>
              <a:pPr algn="ctr"/>
              <a:r>
                <a:rPr lang="en-US"/>
                <a:t>F</a:t>
              </a:r>
            </a:p>
          </p:txBody>
        </p:sp>
        <p:sp>
          <p:nvSpPr>
            <p:cNvPr id="150539" name="Oval 69"/>
            <p:cNvSpPr>
              <a:spLocks noChangeArrowheads="1"/>
            </p:cNvSpPr>
            <p:nvPr/>
          </p:nvSpPr>
          <p:spPr bwMode="auto">
            <a:xfrm>
              <a:off x="3742" y="2840"/>
              <a:ext cx="499" cy="499"/>
            </a:xfrm>
            <a:prstGeom prst="ellipse">
              <a:avLst/>
            </a:prstGeom>
            <a:noFill/>
            <a:ln w="22225" algn="ctr">
              <a:solidFill>
                <a:schemeClr val="tx1"/>
              </a:solidFill>
              <a:round/>
              <a:headEnd/>
              <a:tailEnd/>
            </a:ln>
          </p:spPr>
          <p:txBody>
            <a:bodyPr wrap="none" lIns="90000" tIns="46800" rIns="90000" bIns="46800" anchor="ctr"/>
            <a:lstStyle/>
            <a:p>
              <a:pPr algn="ctr"/>
              <a:r>
                <a:rPr lang="en-US"/>
                <a:t>F</a:t>
              </a:r>
            </a:p>
          </p:txBody>
        </p:sp>
        <p:sp>
          <p:nvSpPr>
            <p:cNvPr id="150540" name="Oval 70"/>
            <p:cNvSpPr>
              <a:spLocks noChangeArrowheads="1"/>
            </p:cNvSpPr>
            <p:nvPr/>
          </p:nvSpPr>
          <p:spPr bwMode="auto">
            <a:xfrm>
              <a:off x="4694" y="2568"/>
              <a:ext cx="318" cy="318"/>
            </a:xfrm>
            <a:prstGeom prst="ellipse">
              <a:avLst/>
            </a:prstGeom>
            <a:noFill/>
            <a:ln w="22225" algn="ctr">
              <a:solidFill>
                <a:schemeClr val="tx1"/>
              </a:solidFill>
              <a:round/>
              <a:headEnd/>
              <a:tailEnd/>
            </a:ln>
          </p:spPr>
          <p:txBody>
            <a:bodyPr wrap="none" lIns="90000" tIns="46800" rIns="90000" bIns="46800" anchor="ctr"/>
            <a:lstStyle/>
            <a:p>
              <a:pPr algn="ctr"/>
              <a:r>
                <a:rPr lang="en-US" sz="2000"/>
                <a:t>F</a:t>
              </a:r>
            </a:p>
          </p:txBody>
        </p:sp>
        <p:sp>
          <p:nvSpPr>
            <p:cNvPr id="150541" name="Oval 71"/>
            <p:cNvSpPr>
              <a:spLocks noChangeArrowheads="1"/>
            </p:cNvSpPr>
            <p:nvPr/>
          </p:nvSpPr>
          <p:spPr bwMode="auto">
            <a:xfrm>
              <a:off x="4654" y="2523"/>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50542" name="Rectangle 72"/>
            <p:cNvSpPr>
              <a:spLocks noChangeArrowheads="1"/>
            </p:cNvSpPr>
            <p:nvPr/>
          </p:nvSpPr>
          <p:spPr bwMode="auto">
            <a:xfrm>
              <a:off x="2809" y="2099"/>
              <a:ext cx="372" cy="327"/>
            </a:xfrm>
            <a:prstGeom prst="rect">
              <a:avLst/>
            </a:prstGeom>
            <a:noFill/>
            <a:ln w="22225" algn="ctr">
              <a:noFill/>
              <a:miter lim="800000"/>
              <a:headEnd/>
              <a:tailEnd/>
            </a:ln>
          </p:spPr>
          <p:txBody>
            <a:bodyPr wrap="none" lIns="90000" tIns="46800" rIns="90000" bIns="46800">
              <a:spAutoFit/>
            </a:bodyPr>
            <a:lstStyle/>
            <a:p>
              <a:r>
                <a:rPr lang="en-US"/>
                <a:t>M</a:t>
              </a:r>
              <a:r>
                <a:rPr lang="en-US" sz="1600"/>
                <a:t>1</a:t>
              </a:r>
            </a:p>
          </p:txBody>
        </p:sp>
        <p:sp>
          <p:nvSpPr>
            <p:cNvPr id="150543" name="Rectangle 73"/>
            <p:cNvSpPr>
              <a:spLocks noChangeArrowheads="1"/>
            </p:cNvSpPr>
            <p:nvPr/>
          </p:nvSpPr>
          <p:spPr bwMode="auto">
            <a:xfrm>
              <a:off x="2801" y="2922"/>
              <a:ext cx="372" cy="327"/>
            </a:xfrm>
            <a:prstGeom prst="rect">
              <a:avLst/>
            </a:prstGeom>
            <a:noFill/>
            <a:ln w="22225" algn="ctr">
              <a:noFill/>
              <a:miter lim="800000"/>
              <a:headEnd/>
              <a:tailEnd/>
            </a:ln>
          </p:spPr>
          <p:txBody>
            <a:bodyPr wrap="none" lIns="90000" tIns="46800" rIns="90000" bIns="46800">
              <a:spAutoFit/>
            </a:bodyPr>
            <a:lstStyle/>
            <a:p>
              <a:r>
                <a:rPr lang="en-US"/>
                <a:t>M</a:t>
              </a:r>
              <a:r>
                <a:rPr lang="en-US" sz="1600"/>
                <a:t>2</a:t>
              </a:r>
            </a:p>
          </p:txBody>
        </p:sp>
        <p:sp>
          <p:nvSpPr>
            <p:cNvPr id="150544" name="Rectangle 74"/>
            <p:cNvSpPr>
              <a:spLocks noChangeArrowheads="1"/>
            </p:cNvSpPr>
            <p:nvPr/>
          </p:nvSpPr>
          <p:spPr bwMode="auto">
            <a:xfrm>
              <a:off x="1652" y="2328"/>
              <a:ext cx="274" cy="212"/>
            </a:xfrm>
            <a:prstGeom prst="rect">
              <a:avLst/>
            </a:prstGeom>
            <a:noFill/>
            <a:ln w="22225" algn="ctr">
              <a:noFill/>
              <a:miter lim="800000"/>
              <a:headEnd/>
              <a:tailEnd/>
            </a:ln>
          </p:spPr>
          <p:txBody>
            <a:bodyPr wrap="none" lIns="90000" tIns="46800" rIns="90000" bIns="46800">
              <a:spAutoFit/>
            </a:bodyPr>
            <a:lstStyle/>
            <a:p>
              <a:r>
                <a:rPr lang="en-US" sz="1600"/>
                <a:t>M</a:t>
              </a:r>
              <a:r>
                <a:rPr lang="en-US" sz="1200"/>
                <a:t>1</a:t>
              </a:r>
            </a:p>
          </p:txBody>
        </p:sp>
        <p:sp>
          <p:nvSpPr>
            <p:cNvPr id="150545" name="Rectangle 75"/>
            <p:cNvSpPr>
              <a:spLocks noChangeArrowheads="1"/>
            </p:cNvSpPr>
            <p:nvPr/>
          </p:nvSpPr>
          <p:spPr bwMode="auto">
            <a:xfrm>
              <a:off x="1719" y="3135"/>
              <a:ext cx="274" cy="212"/>
            </a:xfrm>
            <a:prstGeom prst="rect">
              <a:avLst/>
            </a:prstGeom>
            <a:noFill/>
            <a:ln w="22225" algn="ctr">
              <a:noFill/>
              <a:miter lim="800000"/>
              <a:headEnd/>
              <a:tailEnd/>
            </a:ln>
          </p:spPr>
          <p:txBody>
            <a:bodyPr wrap="none" lIns="90000" tIns="46800" rIns="90000" bIns="46800">
              <a:spAutoFit/>
            </a:bodyPr>
            <a:lstStyle/>
            <a:p>
              <a:r>
                <a:rPr lang="en-US" sz="1600"/>
                <a:t>M</a:t>
              </a:r>
              <a:r>
                <a:rPr lang="en-US" sz="1200"/>
                <a:t>2</a:t>
              </a:r>
            </a:p>
          </p:txBody>
        </p:sp>
        <p:sp>
          <p:nvSpPr>
            <p:cNvPr id="150546" name="Rectangle 76"/>
            <p:cNvSpPr>
              <a:spLocks noChangeArrowheads="1"/>
            </p:cNvSpPr>
            <p:nvPr/>
          </p:nvSpPr>
          <p:spPr bwMode="auto">
            <a:xfrm>
              <a:off x="3929" y="2325"/>
              <a:ext cx="274" cy="212"/>
            </a:xfrm>
            <a:prstGeom prst="rect">
              <a:avLst/>
            </a:prstGeom>
            <a:noFill/>
            <a:ln w="22225" algn="ctr">
              <a:noFill/>
              <a:miter lim="800000"/>
              <a:headEnd/>
              <a:tailEnd/>
            </a:ln>
          </p:spPr>
          <p:txBody>
            <a:bodyPr wrap="none" lIns="90000" tIns="46800" rIns="90000" bIns="46800">
              <a:spAutoFit/>
            </a:bodyPr>
            <a:lstStyle/>
            <a:p>
              <a:r>
                <a:rPr lang="en-US" sz="1600"/>
                <a:t>M</a:t>
              </a:r>
              <a:r>
                <a:rPr lang="en-US" sz="1200"/>
                <a:t>1</a:t>
              </a:r>
            </a:p>
          </p:txBody>
        </p:sp>
        <p:sp>
          <p:nvSpPr>
            <p:cNvPr id="150547" name="Rectangle 77"/>
            <p:cNvSpPr>
              <a:spLocks noChangeArrowheads="1"/>
            </p:cNvSpPr>
            <p:nvPr/>
          </p:nvSpPr>
          <p:spPr bwMode="auto">
            <a:xfrm>
              <a:off x="3929" y="3104"/>
              <a:ext cx="274" cy="212"/>
            </a:xfrm>
            <a:prstGeom prst="rect">
              <a:avLst/>
            </a:prstGeom>
            <a:noFill/>
            <a:ln w="22225" algn="ctr">
              <a:noFill/>
              <a:miter lim="800000"/>
              <a:headEnd/>
              <a:tailEnd/>
            </a:ln>
          </p:spPr>
          <p:txBody>
            <a:bodyPr wrap="none" lIns="90000" tIns="46800" rIns="90000" bIns="46800">
              <a:spAutoFit/>
            </a:bodyPr>
            <a:lstStyle/>
            <a:p>
              <a:r>
                <a:rPr lang="en-US" sz="1600"/>
                <a:t>M</a:t>
              </a:r>
              <a:r>
                <a:rPr lang="en-US" sz="1200"/>
                <a:t>2</a:t>
              </a:r>
            </a:p>
          </p:txBody>
        </p:sp>
        <p:sp>
          <p:nvSpPr>
            <p:cNvPr id="150548" name="Text Box 78"/>
            <p:cNvSpPr txBox="1">
              <a:spLocks noChangeArrowheads="1"/>
            </p:cNvSpPr>
            <p:nvPr/>
          </p:nvSpPr>
          <p:spPr bwMode="auto">
            <a:xfrm>
              <a:off x="1020" y="2205"/>
              <a:ext cx="272"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endParaRPr lang="en-US"/>
            </a:p>
          </p:txBody>
        </p:sp>
        <p:sp>
          <p:nvSpPr>
            <p:cNvPr id="150549" name="Rectangle 79"/>
            <p:cNvSpPr>
              <a:spLocks noChangeArrowheads="1"/>
            </p:cNvSpPr>
            <p:nvPr/>
          </p:nvSpPr>
          <p:spPr bwMode="auto">
            <a:xfrm>
              <a:off x="612" y="2543"/>
              <a:ext cx="245" cy="327"/>
            </a:xfrm>
            <a:prstGeom prst="rect">
              <a:avLst/>
            </a:prstGeom>
            <a:noFill/>
            <a:ln w="22225" algn="ctr">
              <a:noFill/>
              <a:miter lim="800000"/>
              <a:headEnd/>
              <a:tailEnd/>
            </a:ln>
          </p:spPr>
          <p:txBody>
            <a:bodyPr wrap="none" lIns="90000" tIns="46800" rIns="90000" bIns="46800">
              <a:spAutoFit/>
            </a:bodyPr>
            <a:lstStyle/>
            <a:p>
              <a:r>
                <a:rPr lang="en-US"/>
                <a:t>&gt;</a:t>
              </a:r>
            </a:p>
          </p:txBody>
        </p:sp>
        <p:sp>
          <p:nvSpPr>
            <p:cNvPr id="150550" name="Text Box 80"/>
            <p:cNvSpPr txBox="1">
              <a:spLocks noChangeArrowheads="1"/>
            </p:cNvSpPr>
            <p:nvPr/>
          </p:nvSpPr>
          <p:spPr bwMode="auto">
            <a:xfrm>
              <a:off x="1157" y="2886"/>
              <a:ext cx="181"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endParaRPr lang="en-US"/>
            </a:p>
          </p:txBody>
        </p:sp>
        <p:sp>
          <p:nvSpPr>
            <p:cNvPr id="150551" name="Text Box 81"/>
            <p:cNvSpPr txBox="1">
              <a:spLocks noChangeArrowheads="1"/>
            </p:cNvSpPr>
            <p:nvPr/>
          </p:nvSpPr>
          <p:spPr bwMode="auto">
            <a:xfrm>
              <a:off x="4468" y="2160"/>
              <a:ext cx="181"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endParaRPr lang="en-US"/>
            </a:p>
          </p:txBody>
        </p:sp>
        <p:sp>
          <p:nvSpPr>
            <p:cNvPr id="150552" name="Text Box 82"/>
            <p:cNvSpPr txBox="1">
              <a:spLocks noChangeArrowheads="1"/>
            </p:cNvSpPr>
            <p:nvPr/>
          </p:nvSpPr>
          <p:spPr bwMode="auto">
            <a:xfrm>
              <a:off x="4559" y="2876"/>
              <a:ext cx="181"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endParaRPr lang="en-US"/>
            </a:p>
          </p:txBody>
        </p:sp>
        <p:cxnSp>
          <p:nvCxnSpPr>
            <p:cNvPr id="150553" name="AutoShape 83"/>
            <p:cNvCxnSpPr>
              <a:cxnSpLocks noChangeShapeType="1"/>
              <a:stCxn id="150533" idx="7"/>
              <a:endCxn id="150534" idx="2"/>
            </p:cNvCxnSpPr>
            <p:nvPr/>
          </p:nvCxnSpPr>
          <p:spPr bwMode="auto">
            <a:xfrm flipV="1">
              <a:off x="1064" y="2319"/>
              <a:ext cx="357" cy="289"/>
            </a:xfrm>
            <a:prstGeom prst="straightConnector1">
              <a:avLst/>
            </a:prstGeom>
            <a:noFill/>
            <a:ln w="22225">
              <a:solidFill>
                <a:schemeClr val="tx1"/>
              </a:solidFill>
              <a:round/>
              <a:headEnd/>
              <a:tailEnd type="triangle" w="med" len="med"/>
            </a:ln>
          </p:spPr>
        </p:cxnSp>
        <p:cxnSp>
          <p:nvCxnSpPr>
            <p:cNvPr id="150554" name="AutoShape 84"/>
            <p:cNvCxnSpPr>
              <a:cxnSpLocks noChangeShapeType="1"/>
              <a:stCxn id="150533" idx="5"/>
              <a:endCxn id="150535" idx="2"/>
            </p:cNvCxnSpPr>
            <p:nvPr/>
          </p:nvCxnSpPr>
          <p:spPr bwMode="auto">
            <a:xfrm>
              <a:off x="1064" y="2846"/>
              <a:ext cx="403" cy="244"/>
            </a:xfrm>
            <a:prstGeom prst="straightConnector1">
              <a:avLst/>
            </a:prstGeom>
            <a:noFill/>
            <a:ln w="22225">
              <a:solidFill>
                <a:schemeClr val="tx1"/>
              </a:solidFill>
              <a:round/>
              <a:headEnd/>
              <a:tailEnd type="triangle" w="med" len="med"/>
            </a:ln>
          </p:spPr>
        </p:cxnSp>
        <p:cxnSp>
          <p:nvCxnSpPr>
            <p:cNvPr id="150555" name="AutoShape 85"/>
            <p:cNvCxnSpPr>
              <a:cxnSpLocks noChangeShapeType="1"/>
              <a:stCxn id="150534" idx="6"/>
              <a:endCxn id="150536" idx="1"/>
            </p:cNvCxnSpPr>
            <p:nvPr/>
          </p:nvCxnSpPr>
          <p:spPr bwMode="auto">
            <a:xfrm>
              <a:off x="1934" y="2319"/>
              <a:ext cx="803" cy="0"/>
            </a:xfrm>
            <a:prstGeom prst="straightConnector1">
              <a:avLst/>
            </a:prstGeom>
            <a:noFill/>
            <a:ln w="22225">
              <a:solidFill>
                <a:schemeClr val="tx1"/>
              </a:solidFill>
              <a:round/>
              <a:headEnd/>
              <a:tailEnd type="triangle" w="med" len="med"/>
            </a:ln>
          </p:spPr>
        </p:cxnSp>
        <p:cxnSp>
          <p:nvCxnSpPr>
            <p:cNvPr id="150556" name="AutoShape 86"/>
            <p:cNvCxnSpPr>
              <a:cxnSpLocks noChangeShapeType="1"/>
              <a:stCxn id="150536" idx="3"/>
              <a:endCxn id="150538" idx="2"/>
            </p:cNvCxnSpPr>
            <p:nvPr/>
          </p:nvCxnSpPr>
          <p:spPr bwMode="auto">
            <a:xfrm>
              <a:off x="3250" y="2319"/>
              <a:ext cx="485" cy="0"/>
            </a:xfrm>
            <a:prstGeom prst="straightConnector1">
              <a:avLst/>
            </a:prstGeom>
            <a:noFill/>
            <a:ln w="22225">
              <a:solidFill>
                <a:schemeClr val="tx1"/>
              </a:solidFill>
              <a:round/>
              <a:headEnd/>
              <a:tailEnd type="triangle" w="med" len="med"/>
            </a:ln>
          </p:spPr>
        </p:cxnSp>
        <p:cxnSp>
          <p:nvCxnSpPr>
            <p:cNvPr id="150557" name="AutoShape 87"/>
            <p:cNvCxnSpPr>
              <a:cxnSpLocks noChangeShapeType="1"/>
              <a:endCxn id="150541" idx="1"/>
            </p:cNvCxnSpPr>
            <p:nvPr/>
          </p:nvCxnSpPr>
          <p:spPr bwMode="auto">
            <a:xfrm>
              <a:off x="4241" y="2296"/>
              <a:ext cx="473" cy="280"/>
            </a:xfrm>
            <a:prstGeom prst="straightConnector1">
              <a:avLst/>
            </a:prstGeom>
            <a:noFill/>
            <a:ln w="22225">
              <a:solidFill>
                <a:schemeClr val="tx1"/>
              </a:solidFill>
              <a:round/>
              <a:headEnd/>
              <a:tailEnd type="triangle" w="med" len="med"/>
            </a:ln>
          </p:spPr>
        </p:cxnSp>
        <p:cxnSp>
          <p:nvCxnSpPr>
            <p:cNvPr id="150558" name="AutoShape 89"/>
            <p:cNvCxnSpPr>
              <a:cxnSpLocks noChangeShapeType="1"/>
              <a:stCxn id="150537" idx="3"/>
              <a:endCxn id="150539" idx="2"/>
            </p:cNvCxnSpPr>
            <p:nvPr/>
          </p:nvCxnSpPr>
          <p:spPr bwMode="auto">
            <a:xfrm>
              <a:off x="3250" y="3090"/>
              <a:ext cx="485" cy="0"/>
            </a:xfrm>
            <a:prstGeom prst="straightConnector1">
              <a:avLst/>
            </a:prstGeom>
            <a:noFill/>
            <a:ln w="22225">
              <a:solidFill>
                <a:schemeClr val="tx1"/>
              </a:solidFill>
              <a:round/>
              <a:headEnd/>
              <a:tailEnd type="triangle" w="med" len="med"/>
            </a:ln>
          </p:spPr>
        </p:cxnSp>
        <p:cxnSp>
          <p:nvCxnSpPr>
            <p:cNvPr id="150559" name="AutoShape 90"/>
            <p:cNvCxnSpPr>
              <a:cxnSpLocks noChangeShapeType="1"/>
              <a:stCxn id="150539" idx="6"/>
              <a:endCxn id="150541" idx="3"/>
            </p:cNvCxnSpPr>
            <p:nvPr/>
          </p:nvCxnSpPr>
          <p:spPr bwMode="auto">
            <a:xfrm flipV="1">
              <a:off x="4248" y="2878"/>
              <a:ext cx="466" cy="212"/>
            </a:xfrm>
            <a:prstGeom prst="straightConnector1">
              <a:avLst/>
            </a:prstGeom>
            <a:noFill/>
            <a:ln w="22225">
              <a:solidFill>
                <a:schemeClr val="tx1"/>
              </a:solidFill>
              <a:round/>
              <a:headEnd/>
              <a:tailEnd type="triangle" w="med" len="med"/>
            </a:ln>
          </p:spPr>
        </p:cxnSp>
        <p:cxnSp>
          <p:nvCxnSpPr>
            <p:cNvPr id="150560" name="AutoShape 97"/>
            <p:cNvCxnSpPr>
              <a:cxnSpLocks noChangeShapeType="1"/>
              <a:stCxn id="150535" idx="6"/>
              <a:endCxn id="150537" idx="1"/>
            </p:cNvCxnSpPr>
            <p:nvPr/>
          </p:nvCxnSpPr>
          <p:spPr bwMode="auto">
            <a:xfrm>
              <a:off x="1980" y="3090"/>
              <a:ext cx="757" cy="0"/>
            </a:xfrm>
            <a:prstGeom prst="straightConnector1">
              <a:avLst/>
            </a:prstGeom>
            <a:noFill/>
            <a:ln w="22225">
              <a:solidFill>
                <a:schemeClr val="tx1"/>
              </a:solidFill>
              <a:round/>
              <a:headEnd/>
              <a:tailEnd type="triangle" w="med" len="med"/>
            </a:ln>
          </p:spPr>
        </p:cxnSp>
      </p:grpSp>
      <p:sp>
        <p:nvSpPr>
          <p:cNvPr id="252004" name="Rectangle 100"/>
          <p:cNvSpPr>
            <a:spLocks noGrp="1" noChangeArrowheads="1"/>
          </p:cNvSpPr>
          <p:nvPr>
            <p:ph type="title"/>
          </p:nvPr>
        </p:nvSpPr>
        <p:spPr/>
        <p:txBody>
          <a:bodyPr/>
          <a:lstStyle/>
          <a:p>
            <a:pPr eaLnBrk="1" hangingPunct="1">
              <a:defRPr/>
            </a:pPr>
            <a:r>
              <a:rPr lang="fa-IR" sz="3200" smtClean="0">
                <a:cs typeface="B Roya" pitchFamily="2" charset="-78"/>
              </a:rPr>
              <a:t>7-1 آتاماتای متناهی و مجموعه های با قاعده</a:t>
            </a:r>
            <a:endParaRPr lang="en-US" sz="3200" smtClean="0">
              <a:cs typeface="B Roya" pitchFamily="2" charset="-78"/>
            </a:endParaRPr>
          </a:p>
        </p:txBody>
      </p:sp>
    </p:spTree>
  </p:cSld>
  <p:clrMapOvr>
    <a:masterClrMapping/>
  </p:clrMapOvr>
  <p:transition spd="med">
    <p:wheel/>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93" name="Rectangle 65"/>
          <p:cNvSpPr>
            <a:spLocks noGrp="1" noChangeArrowheads="1"/>
          </p:cNvSpPr>
          <p:nvPr>
            <p:ph type="title"/>
          </p:nvPr>
        </p:nvSpPr>
        <p:spPr/>
        <p:txBody>
          <a:bodyPr/>
          <a:lstStyle/>
          <a:p>
            <a:pPr eaLnBrk="1" hangingPunct="1">
              <a:defRPr/>
            </a:pPr>
            <a:r>
              <a:rPr lang="fa-IR" sz="3200" smtClean="0">
                <a:cs typeface="B Roya" pitchFamily="2" charset="-78"/>
              </a:rPr>
              <a:t>7-2 گراف عبارات</a:t>
            </a:r>
            <a:endParaRPr lang="en-US" sz="3200" smtClean="0">
              <a:cs typeface="B Roya" pitchFamily="2" charset="-78"/>
            </a:endParaRPr>
          </a:p>
        </p:txBody>
      </p:sp>
      <p:sp>
        <p:nvSpPr>
          <p:cNvPr id="151555" name="Text Box 66"/>
          <p:cNvSpPr txBox="1">
            <a:spLocks noChangeArrowheads="1"/>
          </p:cNvSpPr>
          <p:nvPr/>
        </p:nvSpPr>
        <p:spPr bwMode="auto">
          <a:xfrm>
            <a:off x="900113" y="2060575"/>
            <a:ext cx="7416800" cy="1800225"/>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گراف عبارات</a:t>
            </a:r>
            <a:r>
              <a:rPr lang="fa-IR"/>
              <a:t>: یک گراف جهت دار است که برچسب کمانهای آن عبارات با قاعده می باشند. یک گراف عبارت، همانند یک دیاگرام حالت، شامل یک گره ابتدایی مجزا و یک مجموعه از گره های پذیرش است. </a:t>
            </a:r>
            <a:endParaRPr lang="en-US"/>
          </a:p>
        </p:txBody>
      </p:sp>
    </p:spTree>
  </p:cSld>
  <p:clrMapOvr>
    <a:masterClrMapping/>
  </p:clrMapOvr>
  <p:transition spd="med">
    <p:wheel/>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017" name="Rectangle 65"/>
          <p:cNvSpPr>
            <a:spLocks noGrp="1" noChangeArrowheads="1"/>
          </p:cNvSpPr>
          <p:nvPr>
            <p:ph type="title"/>
          </p:nvPr>
        </p:nvSpPr>
        <p:spPr/>
        <p:txBody>
          <a:bodyPr/>
          <a:lstStyle/>
          <a:p>
            <a:pPr algn="just" eaLnBrk="1" hangingPunct="1">
              <a:defRPr/>
            </a:pPr>
            <a:r>
              <a:rPr lang="fa-IR" sz="3200" smtClean="0">
                <a:cs typeface="B Roya" pitchFamily="2" charset="-78"/>
              </a:rPr>
              <a:t>7-2 گراف عبارات</a:t>
            </a:r>
            <a:endParaRPr lang="en-US" sz="3200" smtClean="0">
              <a:cs typeface="B Roya" pitchFamily="2" charset="-78"/>
            </a:endParaRPr>
          </a:p>
        </p:txBody>
      </p:sp>
      <p:sp>
        <p:nvSpPr>
          <p:cNvPr id="152579" name="Text Box 66"/>
          <p:cNvSpPr txBox="1">
            <a:spLocks noChangeArrowheads="1"/>
          </p:cNvSpPr>
          <p:nvPr/>
        </p:nvSpPr>
        <p:spPr bwMode="auto">
          <a:xfrm>
            <a:off x="468313" y="1628775"/>
            <a:ext cx="8280400" cy="265430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دیاگرام حالت یک آتاماتا با الفبای </a:t>
            </a:r>
            <a:r>
              <a:rPr lang="en-US">
                <a:cs typeface="Arial" charset="0"/>
              </a:rPr>
              <a:t>∑</a:t>
            </a:r>
            <a:r>
              <a:rPr lang="fa-IR"/>
              <a:t> را می توان به عنوان یک گراف عبارت در نظر گرفت. برچسب ها شامل لامبدا و عبارات متناظر با عناصر </a:t>
            </a:r>
            <a:r>
              <a:rPr lang="en-US">
                <a:cs typeface="Arial" charset="0"/>
              </a:rPr>
              <a:t>∑</a:t>
            </a:r>
            <a:r>
              <a:rPr lang="fa-IR"/>
              <a:t> می باشند. کمانهای یک عبارت می توانند با</a:t>
            </a:r>
            <a:r>
              <a:rPr lang="en-US"/>
              <a:t>ø </a:t>
            </a:r>
            <a:r>
              <a:rPr lang="fa-IR"/>
              <a:t> نیز برچسب دار شوند. هر مسیر در یک گراف عبارت، یک عبارت با قاعده تولید می کند. زبان یک گراف عبارت اجتماعی از مجموعه های ارائه شده توسط عبارات با قاعده پذیرفته شده است.</a:t>
            </a:r>
            <a:endParaRPr lang="en-US"/>
          </a:p>
        </p:txBody>
      </p:sp>
    </p:spTree>
  </p:cSld>
  <p:clrMapOvr>
    <a:masterClrMapping/>
  </p:clrMapOvr>
  <p:transition spd="med">
    <p:wheel/>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017" name="Rectangle 41"/>
          <p:cNvSpPr>
            <a:spLocks noGrp="1" noChangeArrowheads="1"/>
          </p:cNvSpPr>
          <p:nvPr>
            <p:ph type="title"/>
          </p:nvPr>
        </p:nvSpPr>
        <p:spPr/>
        <p:txBody>
          <a:bodyPr/>
          <a:lstStyle/>
          <a:p>
            <a:pPr eaLnBrk="1" hangingPunct="1">
              <a:defRPr/>
            </a:pPr>
            <a:r>
              <a:rPr lang="fa-IR" sz="3200" smtClean="0">
                <a:cs typeface="B Roya" pitchFamily="2" charset="-78"/>
              </a:rPr>
              <a:t>7-2 گراف عبارات</a:t>
            </a:r>
            <a:endParaRPr lang="en-US" sz="3200" smtClean="0">
              <a:cs typeface="B Roya" pitchFamily="2" charset="-78"/>
            </a:endParaRPr>
          </a:p>
        </p:txBody>
      </p:sp>
      <p:sp>
        <p:nvSpPr>
          <p:cNvPr id="153603" name="Text Box 42"/>
          <p:cNvSpPr txBox="1">
            <a:spLocks noChangeArrowheads="1"/>
          </p:cNvSpPr>
          <p:nvPr/>
        </p:nvSpPr>
        <p:spPr bwMode="auto">
          <a:xfrm>
            <a:off x="7451725" y="1125538"/>
            <a:ext cx="1223963" cy="519112"/>
          </a:xfrm>
          <a:prstGeom prst="rect">
            <a:avLst/>
          </a:prstGeom>
          <a:noFill/>
          <a:ln w="22225" algn="ctr">
            <a:noFill/>
            <a:miter lim="800000"/>
            <a:headEnd/>
            <a:tailEnd/>
          </a:ln>
        </p:spPr>
        <p:txBody>
          <a:bodyPr lIns="90000" tIns="46800" rIns="90000" bIns="46800">
            <a:spAutoFit/>
          </a:bodyPr>
          <a:lstStyle/>
          <a:p>
            <a:pPr>
              <a:spcBef>
                <a:spcPct val="50000"/>
              </a:spcBef>
            </a:pPr>
            <a:r>
              <a:rPr lang="fa-IR"/>
              <a:t>مثال:</a:t>
            </a:r>
            <a:endParaRPr lang="en-US"/>
          </a:p>
        </p:txBody>
      </p:sp>
      <p:grpSp>
        <p:nvGrpSpPr>
          <p:cNvPr id="153604" name="Group 53"/>
          <p:cNvGrpSpPr>
            <a:grpSpLocks/>
          </p:cNvGrpSpPr>
          <p:nvPr/>
        </p:nvGrpSpPr>
        <p:grpSpPr bwMode="auto">
          <a:xfrm>
            <a:off x="2149475" y="1557338"/>
            <a:ext cx="4799013" cy="1849437"/>
            <a:chOff x="900" y="1090"/>
            <a:chExt cx="3023" cy="1165"/>
          </a:xfrm>
        </p:grpSpPr>
        <p:sp>
          <p:nvSpPr>
            <p:cNvPr id="153606" name="Oval 43"/>
            <p:cNvSpPr>
              <a:spLocks noChangeArrowheads="1"/>
            </p:cNvSpPr>
            <p:nvPr/>
          </p:nvSpPr>
          <p:spPr bwMode="auto">
            <a:xfrm>
              <a:off x="1202" y="1706"/>
              <a:ext cx="499" cy="499"/>
            </a:xfrm>
            <a:prstGeom prst="ellipse">
              <a:avLst/>
            </a:prstGeom>
            <a:noFill/>
            <a:ln w="22225" algn="ctr">
              <a:solidFill>
                <a:schemeClr val="tx1"/>
              </a:solidFill>
              <a:round/>
              <a:headEnd/>
              <a:tailEnd/>
            </a:ln>
          </p:spPr>
          <p:txBody>
            <a:bodyPr wrap="none" lIns="90000" tIns="46800" rIns="90000" bIns="46800" anchor="ctr"/>
            <a:lstStyle/>
            <a:p>
              <a:pPr algn="ctr"/>
              <a:r>
                <a:rPr lang="en-US"/>
                <a:t>1</a:t>
              </a:r>
            </a:p>
          </p:txBody>
        </p:sp>
        <p:sp>
          <p:nvSpPr>
            <p:cNvPr id="153607" name="Oval 44"/>
            <p:cNvSpPr>
              <a:spLocks noChangeArrowheads="1"/>
            </p:cNvSpPr>
            <p:nvPr/>
          </p:nvSpPr>
          <p:spPr bwMode="auto">
            <a:xfrm>
              <a:off x="3379" y="1706"/>
              <a:ext cx="499" cy="499"/>
            </a:xfrm>
            <a:prstGeom prst="ellipse">
              <a:avLst/>
            </a:prstGeom>
            <a:noFill/>
            <a:ln w="22225" algn="ctr">
              <a:solidFill>
                <a:schemeClr val="tx1"/>
              </a:solidFill>
              <a:round/>
              <a:headEnd/>
              <a:tailEnd/>
            </a:ln>
          </p:spPr>
          <p:txBody>
            <a:bodyPr wrap="none" lIns="90000" tIns="46800" rIns="90000" bIns="46800" anchor="ctr"/>
            <a:lstStyle/>
            <a:p>
              <a:pPr algn="ctr"/>
              <a:r>
                <a:rPr lang="en-US"/>
                <a:t>3</a:t>
              </a:r>
            </a:p>
          </p:txBody>
        </p:sp>
        <p:sp>
          <p:nvSpPr>
            <p:cNvPr id="153608" name="Oval 45"/>
            <p:cNvSpPr>
              <a:spLocks noChangeArrowheads="1"/>
            </p:cNvSpPr>
            <p:nvPr/>
          </p:nvSpPr>
          <p:spPr bwMode="auto">
            <a:xfrm>
              <a:off x="3334" y="1666"/>
              <a:ext cx="589" cy="589"/>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53609" name="Text Box 46"/>
            <p:cNvSpPr txBox="1">
              <a:spLocks noChangeArrowheads="1"/>
            </p:cNvSpPr>
            <p:nvPr/>
          </p:nvSpPr>
          <p:spPr bwMode="auto">
            <a:xfrm>
              <a:off x="975" y="1133"/>
              <a:ext cx="726" cy="327"/>
            </a:xfrm>
            <a:prstGeom prst="rect">
              <a:avLst/>
            </a:prstGeom>
            <a:noFill/>
            <a:ln w="22225" algn="ctr">
              <a:noFill/>
              <a:miter lim="800000"/>
              <a:headEnd/>
              <a:tailEnd/>
            </a:ln>
          </p:spPr>
          <p:txBody>
            <a:bodyPr lIns="90000" tIns="46800" rIns="90000" bIns="46800">
              <a:spAutoFit/>
            </a:bodyPr>
            <a:lstStyle/>
            <a:p>
              <a:pPr>
                <a:spcBef>
                  <a:spcPct val="50000"/>
                </a:spcBef>
              </a:pPr>
              <a:r>
                <a:rPr lang="en-US"/>
                <a:t>b</a:t>
              </a:r>
            </a:p>
          </p:txBody>
        </p:sp>
        <p:sp>
          <p:nvSpPr>
            <p:cNvPr id="153610" name="Text Box 47"/>
            <p:cNvSpPr txBox="1">
              <a:spLocks noChangeArrowheads="1"/>
            </p:cNvSpPr>
            <p:nvPr/>
          </p:nvSpPr>
          <p:spPr bwMode="auto">
            <a:xfrm>
              <a:off x="3190" y="1090"/>
              <a:ext cx="726" cy="327"/>
            </a:xfrm>
            <a:prstGeom prst="rect">
              <a:avLst/>
            </a:prstGeom>
            <a:noFill/>
            <a:ln w="22225" algn="ctr">
              <a:noFill/>
              <a:miter lim="800000"/>
              <a:headEnd/>
              <a:tailEnd/>
            </a:ln>
          </p:spPr>
          <p:txBody>
            <a:bodyPr lIns="90000" tIns="46800" rIns="90000" bIns="46800">
              <a:spAutoFit/>
            </a:bodyPr>
            <a:lstStyle/>
            <a:p>
              <a:pPr>
                <a:spcBef>
                  <a:spcPct val="50000"/>
                </a:spcBef>
              </a:pPr>
              <a:r>
                <a:rPr lang="en-US"/>
                <a:t>b</a:t>
              </a:r>
            </a:p>
          </p:txBody>
        </p:sp>
        <p:sp>
          <p:nvSpPr>
            <p:cNvPr id="153611" name="Text Box 48"/>
            <p:cNvSpPr txBox="1">
              <a:spLocks noChangeArrowheads="1"/>
            </p:cNvSpPr>
            <p:nvPr/>
          </p:nvSpPr>
          <p:spPr bwMode="auto">
            <a:xfrm>
              <a:off x="1997" y="1677"/>
              <a:ext cx="726" cy="327"/>
            </a:xfrm>
            <a:prstGeom prst="rect">
              <a:avLst/>
            </a:prstGeom>
            <a:noFill/>
            <a:ln w="22225" algn="ctr">
              <a:noFill/>
              <a:miter lim="800000"/>
              <a:headEnd/>
              <a:tailEnd/>
            </a:ln>
          </p:spPr>
          <p:txBody>
            <a:bodyPr lIns="90000" tIns="46800" rIns="90000" bIns="46800">
              <a:spAutoFit/>
            </a:bodyPr>
            <a:lstStyle/>
            <a:p>
              <a:pPr>
                <a:spcBef>
                  <a:spcPct val="50000"/>
                </a:spcBef>
              </a:pPr>
              <a:r>
                <a:rPr lang="en-US"/>
                <a:t>cc</a:t>
              </a:r>
            </a:p>
          </p:txBody>
        </p:sp>
        <p:sp>
          <p:nvSpPr>
            <p:cNvPr id="153612" name="Text Box 49"/>
            <p:cNvSpPr txBox="1">
              <a:spLocks noChangeArrowheads="1"/>
            </p:cNvSpPr>
            <p:nvPr/>
          </p:nvSpPr>
          <p:spPr bwMode="auto">
            <a:xfrm>
              <a:off x="900" y="1797"/>
              <a:ext cx="363"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cxnSp>
          <p:nvCxnSpPr>
            <p:cNvPr id="153613" name="AutoShape 50"/>
            <p:cNvCxnSpPr>
              <a:cxnSpLocks noChangeShapeType="1"/>
              <a:stCxn id="153606" idx="6"/>
              <a:endCxn id="153608" idx="2"/>
            </p:cNvCxnSpPr>
            <p:nvPr/>
          </p:nvCxnSpPr>
          <p:spPr bwMode="auto">
            <a:xfrm>
              <a:off x="1708" y="1956"/>
              <a:ext cx="1619" cy="5"/>
            </a:xfrm>
            <a:prstGeom prst="straightConnector1">
              <a:avLst/>
            </a:prstGeom>
            <a:noFill/>
            <a:ln w="22225">
              <a:solidFill>
                <a:schemeClr val="tx1"/>
              </a:solidFill>
              <a:round/>
              <a:headEnd/>
              <a:tailEnd type="triangle" w="med" len="med"/>
            </a:ln>
          </p:spPr>
        </p:cxnSp>
        <p:cxnSp>
          <p:nvCxnSpPr>
            <p:cNvPr id="153614" name="AutoShape 51"/>
            <p:cNvCxnSpPr>
              <a:cxnSpLocks noChangeShapeType="1"/>
              <a:stCxn id="153606" idx="6"/>
              <a:endCxn id="153606" idx="1"/>
            </p:cNvCxnSpPr>
            <p:nvPr/>
          </p:nvCxnSpPr>
          <p:spPr bwMode="auto">
            <a:xfrm flipH="1" flipV="1">
              <a:off x="1275" y="1772"/>
              <a:ext cx="433" cy="184"/>
            </a:xfrm>
            <a:prstGeom prst="curvedConnector4">
              <a:avLst>
                <a:gd name="adj1" fmla="val -33491"/>
                <a:gd name="adj2" fmla="val 292389"/>
              </a:avLst>
            </a:prstGeom>
            <a:noFill/>
            <a:ln w="22225">
              <a:solidFill>
                <a:schemeClr val="tx1"/>
              </a:solidFill>
              <a:round/>
              <a:headEnd/>
              <a:tailEnd type="triangle" w="med" len="med"/>
            </a:ln>
          </p:spPr>
        </p:cxnSp>
        <p:cxnSp>
          <p:nvCxnSpPr>
            <p:cNvPr id="153615" name="AutoShape 52"/>
            <p:cNvCxnSpPr>
              <a:cxnSpLocks noChangeShapeType="1"/>
              <a:endCxn id="153608" idx="1"/>
            </p:cNvCxnSpPr>
            <p:nvPr/>
          </p:nvCxnSpPr>
          <p:spPr bwMode="auto">
            <a:xfrm rot="10800000">
              <a:off x="3420" y="1745"/>
              <a:ext cx="503" cy="188"/>
            </a:xfrm>
            <a:prstGeom prst="curvedConnector4">
              <a:avLst>
                <a:gd name="adj1" fmla="val -34000"/>
                <a:gd name="adj2" fmla="val 295208"/>
              </a:avLst>
            </a:prstGeom>
            <a:noFill/>
            <a:ln w="22225">
              <a:solidFill>
                <a:schemeClr val="tx1"/>
              </a:solidFill>
              <a:round/>
              <a:headEnd/>
              <a:tailEnd type="triangle" w="med" len="med"/>
            </a:ln>
          </p:spPr>
        </p:cxnSp>
      </p:grpSp>
      <p:sp>
        <p:nvSpPr>
          <p:cNvPr id="153605" name="Text Box 54"/>
          <p:cNvSpPr txBox="1">
            <a:spLocks noChangeArrowheads="1"/>
          </p:cNvSpPr>
          <p:nvPr/>
        </p:nvSpPr>
        <p:spPr bwMode="auto">
          <a:xfrm>
            <a:off x="2124075" y="3860800"/>
            <a:ext cx="5400675" cy="519113"/>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این گراف عبارت </a:t>
            </a:r>
            <a:r>
              <a:rPr lang="en-US"/>
              <a:t>b*ccb*</a:t>
            </a:r>
            <a:r>
              <a:rPr lang="fa-IR"/>
              <a:t> را می پذیرد.</a:t>
            </a:r>
            <a:endParaRPr lang="en-US"/>
          </a:p>
        </p:txBody>
      </p:sp>
    </p:spTree>
  </p:cSld>
  <p:clrMapOvr>
    <a:masterClrMapping/>
  </p:clrMapOvr>
  <p:transition spd="med">
    <p:wheel/>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9" name="Rectangle 9"/>
          <p:cNvSpPr>
            <a:spLocks noGrp="1" noChangeArrowheads="1"/>
          </p:cNvSpPr>
          <p:nvPr>
            <p:ph type="title"/>
          </p:nvPr>
        </p:nvSpPr>
        <p:spPr/>
        <p:txBody>
          <a:bodyPr/>
          <a:lstStyle/>
          <a:p>
            <a:pPr eaLnBrk="1" hangingPunct="1">
              <a:defRPr/>
            </a:pPr>
            <a:r>
              <a:rPr lang="fa-IR" sz="3200" smtClean="0">
                <a:cs typeface="B Roya" pitchFamily="2" charset="-78"/>
              </a:rPr>
              <a:t>7-2 گراف عبارات</a:t>
            </a:r>
            <a:endParaRPr lang="en-US" sz="3200" smtClean="0">
              <a:cs typeface="B Roya" pitchFamily="2" charset="-78"/>
            </a:endParaRPr>
          </a:p>
        </p:txBody>
      </p:sp>
      <p:sp>
        <p:nvSpPr>
          <p:cNvPr id="154627" name="Text Box 10"/>
          <p:cNvSpPr txBox="1">
            <a:spLocks noChangeArrowheads="1"/>
          </p:cNvSpPr>
          <p:nvPr/>
        </p:nvSpPr>
        <p:spPr bwMode="auto">
          <a:xfrm>
            <a:off x="396875" y="1773238"/>
            <a:ext cx="8351838" cy="158750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قضیه </a:t>
            </a:r>
            <a:r>
              <a:rPr lang="en-US">
                <a:solidFill>
                  <a:schemeClr val="accent1"/>
                </a:solidFill>
              </a:rPr>
              <a:t>kleen</a:t>
            </a:r>
            <a:r>
              <a:rPr lang="fa-IR">
                <a:solidFill>
                  <a:schemeClr val="accent1"/>
                </a:solidFill>
              </a:rPr>
              <a:t> :</a:t>
            </a:r>
          </a:p>
          <a:p>
            <a:pPr>
              <a:spcBef>
                <a:spcPct val="50000"/>
              </a:spcBef>
            </a:pPr>
            <a:r>
              <a:rPr lang="fa-IR"/>
              <a:t>یک زبان </a:t>
            </a:r>
            <a:r>
              <a:rPr lang="en-US"/>
              <a:t>L</a:t>
            </a:r>
            <a:r>
              <a:rPr lang="fa-IR"/>
              <a:t> توسط یک </a:t>
            </a:r>
            <a:r>
              <a:rPr lang="en-US"/>
              <a:t>DFA</a:t>
            </a:r>
            <a:r>
              <a:rPr lang="fa-IR"/>
              <a:t> با الفبای</a:t>
            </a:r>
            <a:r>
              <a:rPr lang="en-US">
                <a:cs typeface="Arial" charset="0"/>
              </a:rPr>
              <a:t>∑</a:t>
            </a:r>
            <a:r>
              <a:rPr lang="fa-IR"/>
              <a:t> پذیرفته می شود اگر و تنها اگر </a:t>
            </a:r>
            <a:r>
              <a:rPr lang="en-US"/>
              <a:t>L</a:t>
            </a:r>
            <a:r>
              <a:rPr lang="fa-IR"/>
              <a:t> یک مجموعه با قاده روی</a:t>
            </a:r>
            <a:r>
              <a:rPr lang="en-US">
                <a:cs typeface="Arial" charset="0"/>
              </a:rPr>
              <a:t>∑</a:t>
            </a:r>
            <a:r>
              <a:rPr lang="fa-IR"/>
              <a:t> باشد.</a:t>
            </a:r>
            <a:endParaRPr lang="en-US"/>
          </a:p>
        </p:txBody>
      </p:sp>
    </p:spTree>
  </p:cSld>
  <p:clrMapOvr>
    <a:masterClrMapping/>
  </p:clrMapOvr>
  <p:transition spd="med">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26" name="Rectangle 34"/>
          <p:cNvSpPr>
            <a:spLocks noGrp="1" noChangeArrowheads="1"/>
          </p:cNvSpPr>
          <p:nvPr>
            <p:ph type="title"/>
          </p:nvPr>
        </p:nvSpPr>
        <p:spPr/>
        <p:txBody>
          <a:bodyPr/>
          <a:lstStyle/>
          <a:p>
            <a:pPr eaLnBrk="1" hangingPunct="1">
              <a:defRPr/>
            </a:pPr>
            <a:r>
              <a:rPr lang="fa-IR" sz="3200" smtClean="0">
                <a:cs typeface="B Roya" pitchFamily="2" charset="-78"/>
              </a:rPr>
              <a:t>1-6 گراف ها</a:t>
            </a:r>
            <a:endParaRPr lang="en-US" sz="3200" smtClean="0">
              <a:cs typeface="B Roya" pitchFamily="2" charset="-78"/>
            </a:endParaRPr>
          </a:p>
        </p:txBody>
      </p:sp>
      <p:grpSp>
        <p:nvGrpSpPr>
          <p:cNvPr id="2" name="Group 59"/>
          <p:cNvGrpSpPr>
            <a:grpSpLocks/>
          </p:cNvGrpSpPr>
          <p:nvPr/>
        </p:nvGrpSpPr>
        <p:grpSpPr bwMode="auto">
          <a:xfrm>
            <a:off x="827088" y="1196975"/>
            <a:ext cx="7561262" cy="1733550"/>
            <a:chOff x="521" y="754"/>
            <a:chExt cx="4763" cy="1092"/>
          </a:xfrm>
        </p:grpSpPr>
        <p:grpSp>
          <p:nvGrpSpPr>
            <p:cNvPr id="31749" name="Group 57"/>
            <p:cNvGrpSpPr>
              <a:grpSpLocks/>
            </p:cNvGrpSpPr>
            <p:nvPr/>
          </p:nvGrpSpPr>
          <p:grpSpPr bwMode="auto">
            <a:xfrm>
              <a:off x="521" y="754"/>
              <a:ext cx="1385" cy="1092"/>
              <a:chOff x="1428" y="845"/>
              <a:chExt cx="1385" cy="1092"/>
            </a:xfrm>
          </p:grpSpPr>
          <p:sp>
            <p:nvSpPr>
              <p:cNvPr id="31751" name="AutoShape 35"/>
              <p:cNvSpPr>
                <a:spLocks noChangeArrowheads="1"/>
              </p:cNvSpPr>
              <p:nvPr/>
            </p:nvSpPr>
            <p:spPr bwMode="auto">
              <a:xfrm>
                <a:off x="2471" y="890"/>
                <a:ext cx="318" cy="318"/>
              </a:xfrm>
              <a:prstGeom prst="flowChartConnector">
                <a:avLst/>
              </a:prstGeom>
              <a:noFill/>
              <a:ln w="19050" algn="ctr">
                <a:solidFill>
                  <a:schemeClr val="tx1"/>
                </a:solidFill>
                <a:round/>
                <a:headEnd/>
                <a:tailEnd/>
              </a:ln>
            </p:spPr>
            <p:txBody>
              <a:bodyPr wrap="none" anchor="ctr"/>
              <a:lstStyle/>
              <a:p>
                <a:pPr algn="ctr"/>
                <a:r>
                  <a:rPr lang="en-US" sz="2000"/>
                  <a:t>v2</a:t>
                </a:r>
              </a:p>
            </p:txBody>
          </p:sp>
          <p:sp>
            <p:nvSpPr>
              <p:cNvPr id="31752" name="AutoShape 36"/>
              <p:cNvSpPr>
                <a:spLocks noChangeArrowheads="1"/>
              </p:cNvSpPr>
              <p:nvPr/>
            </p:nvSpPr>
            <p:spPr bwMode="auto">
              <a:xfrm>
                <a:off x="1473" y="890"/>
                <a:ext cx="318" cy="318"/>
              </a:xfrm>
              <a:prstGeom prst="flowChartConnector">
                <a:avLst/>
              </a:prstGeom>
              <a:noFill/>
              <a:ln w="19050" algn="ctr">
                <a:solidFill>
                  <a:schemeClr val="tx1"/>
                </a:solidFill>
                <a:round/>
                <a:headEnd/>
                <a:tailEnd/>
              </a:ln>
            </p:spPr>
            <p:txBody>
              <a:bodyPr wrap="none" anchor="ctr"/>
              <a:lstStyle/>
              <a:p>
                <a:pPr algn="ctr"/>
                <a:r>
                  <a:rPr lang="en-US" sz="2000"/>
                  <a:t>v1</a:t>
                </a:r>
              </a:p>
            </p:txBody>
          </p:sp>
          <p:sp>
            <p:nvSpPr>
              <p:cNvPr id="31753" name="AutoShape 37"/>
              <p:cNvSpPr>
                <a:spLocks noChangeArrowheads="1"/>
              </p:cNvSpPr>
              <p:nvPr/>
            </p:nvSpPr>
            <p:spPr bwMode="auto">
              <a:xfrm>
                <a:off x="2471" y="1524"/>
                <a:ext cx="318" cy="318"/>
              </a:xfrm>
              <a:prstGeom prst="flowChartConnector">
                <a:avLst/>
              </a:prstGeom>
              <a:noFill/>
              <a:ln w="19050" algn="ctr">
                <a:solidFill>
                  <a:schemeClr val="tx1"/>
                </a:solidFill>
                <a:round/>
                <a:headEnd/>
                <a:tailEnd/>
              </a:ln>
            </p:spPr>
            <p:txBody>
              <a:bodyPr wrap="none" anchor="ctr"/>
              <a:lstStyle/>
              <a:p>
                <a:pPr algn="ctr"/>
                <a:r>
                  <a:rPr lang="en-US" sz="2000"/>
                  <a:t>v4</a:t>
                </a:r>
              </a:p>
            </p:txBody>
          </p:sp>
          <p:sp>
            <p:nvSpPr>
              <p:cNvPr id="31754" name="AutoShape 38"/>
              <p:cNvSpPr>
                <a:spLocks noChangeArrowheads="1"/>
              </p:cNvSpPr>
              <p:nvPr/>
            </p:nvSpPr>
            <p:spPr bwMode="auto">
              <a:xfrm>
                <a:off x="1474" y="1524"/>
                <a:ext cx="318" cy="318"/>
              </a:xfrm>
              <a:prstGeom prst="flowChartConnector">
                <a:avLst/>
              </a:prstGeom>
              <a:noFill/>
              <a:ln w="19050" algn="ctr">
                <a:solidFill>
                  <a:schemeClr val="tx1"/>
                </a:solidFill>
                <a:round/>
                <a:headEnd/>
                <a:tailEnd/>
              </a:ln>
            </p:spPr>
            <p:txBody>
              <a:bodyPr wrap="none" anchor="ctr"/>
              <a:lstStyle/>
              <a:p>
                <a:pPr algn="ctr"/>
                <a:r>
                  <a:rPr lang="en-US" sz="2000"/>
                  <a:t>v3</a:t>
                </a:r>
              </a:p>
            </p:txBody>
          </p:sp>
          <p:sp>
            <p:nvSpPr>
              <p:cNvPr id="31755" name="Line 39"/>
              <p:cNvSpPr>
                <a:spLocks noChangeShapeType="1"/>
              </p:cNvSpPr>
              <p:nvPr/>
            </p:nvSpPr>
            <p:spPr bwMode="auto">
              <a:xfrm>
                <a:off x="1791" y="1026"/>
                <a:ext cx="681" cy="0"/>
              </a:xfrm>
              <a:prstGeom prst="line">
                <a:avLst/>
              </a:prstGeom>
              <a:noFill/>
              <a:ln w="19050">
                <a:solidFill>
                  <a:schemeClr val="tx1"/>
                </a:solidFill>
                <a:round/>
                <a:headEnd/>
                <a:tailEnd type="triangle" w="med" len="med"/>
              </a:ln>
            </p:spPr>
            <p:txBody>
              <a:bodyPr/>
              <a:lstStyle/>
              <a:p>
                <a:endParaRPr lang="en-US"/>
              </a:p>
            </p:txBody>
          </p:sp>
          <p:sp>
            <p:nvSpPr>
              <p:cNvPr id="31756" name="Line 40"/>
              <p:cNvSpPr>
                <a:spLocks noChangeShapeType="1"/>
              </p:cNvSpPr>
              <p:nvPr/>
            </p:nvSpPr>
            <p:spPr bwMode="auto">
              <a:xfrm>
                <a:off x="1791" y="1661"/>
                <a:ext cx="681" cy="0"/>
              </a:xfrm>
              <a:prstGeom prst="line">
                <a:avLst/>
              </a:prstGeom>
              <a:noFill/>
              <a:ln w="19050">
                <a:solidFill>
                  <a:schemeClr val="tx1"/>
                </a:solidFill>
                <a:round/>
                <a:headEnd/>
                <a:tailEnd type="triangle" w="med" len="med"/>
              </a:ln>
            </p:spPr>
            <p:txBody>
              <a:bodyPr/>
              <a:lstStyle/>
              <a:p>
                <a:endParaRPr lang="en-US"/>
              </a:p>
            </p:txBody>
          </p:sp>
          <p:sp>
            <p:nvSpPr>
              <p:cNvPr id="31757" name="Line 47"/>
              <p:cNvSpPr>
                <a:spLocks noChangeShapeType="1"/>
              </p:cNvSpPr>
              <p:nvPr/>
            </p:nvSpPr>
            <p:spPr bwMode="auto">
              <a:xfrm>
                <a:off x="1610" y="1207"/>
                <a:ext cx="0" cy="318"/>
              </a:xfrm>
              <a:prstGeom prst="line">
                <a:avLst/>
              </a:prstGeom>
              <a:noFill/>
              <a:ln w="22225">
                <a:solidFill>
                  <a:schemeClr val="tx1"/>
                </a:solidFill>
                <a:round/>
                <a:headEnd/>
                <a:tailEnd type="triangle" w="med" len="med"/>
              </a:ln>
            </p:spPr>
            <p:txBody>
              <a:bodyPr/>
              <a:lstStyle/>
              <a:p>
                <a:endParaRPr lang="en-US"/>
              </a:p>
            </p:txBody>
          </p:sp>
          <p:sp>
            <p:nvSpPr>
              <p:cNvPr id="31758" name="Line 48"/>
              <p:cNvSpPr>
                <a:spLocks noChangeShapeType="1"/>
              </p:cNvSpPr>
              <p:nvPr/>
            </p:nvSpPr>
            <p:spPr bwMode="auto">
              <a:xfrm>
                <a:off x="2653" y="1207"/>
                <a:ext cx="0" cy="318"/>
              </a:xfrm>
              <a:prstGeom prst="line">
                <a:avLst/>
              </a:prstGeom>
              <a:noFill/>
              <a:ln w="22225">
                <a:solidFill>
                  <a:schemeClr val="tx1"/>
                </a:solidFill>
                <a:round/>
                <a:headEnd/>
                <a:tailEnd type="triangle" w="med" len="med"/>
              </a:ln>
            </p:spPr>
            <p:txBody>
              <a:bodyPr/>
              <a:lstStyle/>
              <a:p>
                <a:endParaRPr lang="en-US"/>
              </a:p>
            </p:txBody>
          </p:sp>
          <p:sp>
            <p:nvSpPr>
              <p:cNvPr id="31759" name="Line 49"/>
              <p:cNvSpPr>
                <a:spLocks noChangeShapeType="1"/>
              </p:cNvSpPr>
              <p:nvPr/>
            </p:nvSpPr>
            <p:spPr bwMode="auto">
              <a:xfrm>
                <a:off x="1746" y="1162"/>
                <a:ext cx="771" cy="408"/>
              </a:xfrm>
              <a:prstGeom prst="line">
                <a:avLst/>
              </a:prstGeom>
              <a:noFill/>
              <a:ln w="22225">
                <a:solidFill>
                  <a:schemeClr val="tx1"/>
                </a:solidFill>
                <a:round/>
                <a:headEnd/>
                <a:tailEnd type="triangle" w="med" len="med"/>
              </a:ln>
            </p:spPr>
            <p:txBody>
              <a:bodyPr/>
              <a:lstStyle/>
              <a:p>
                <a:endParaRPr lang="en-US"/>
              </a:p>
            </p:txBody>
          </p:sp>
          <p:sp>
            <p:nvSpPr>
              <p:cNvPr id="31760" name="Line 50"/>
              <p:cNvSpPr>
                <a:spLocks noChangeShapeType="1"/>
              </p:cNvSpPr>
              <p:nvPr/>
            </p:nvSpPr>
            <p:spPr bwMode="auto">
              <a:xfrm flipH="1">
                <a:off x="1746" y="1752"/>
                <a:ext cx="726" cy="0"/>
              </a:xfrm>
              <a:prstGeom prst="line">
                <a:avLst/>
              </a:prstGeom>
              <a:noFill/>
              <a:ln w="22225">
                <a:solidFill>
                  <a:schemeClr val="tx1"/>
                </a:solidFill>
                <a:round/>
                <a:headEnd/>
                <a:tailEnd type="triangle" w="med" len="med"/>
              </a:ln>
            </p:spPr>
            <p:txBody>
              <a:bodyPr/>
              <a:lstStyle/>
              <a:p>
                <a:endParaRPr lang="en-US"/>
              </a:p>
            </p:txBody>
          </p:sp>
          <p:sp>
            <p:nvSpPr>
              <p:cNvPr id="31761" name="Text Box 51"/>
              <p:cNvSpPr txBox="1">
                <a:spLocks noChangeArrowheads="1"/>
              </p:cNvSpPr>
              <p:nvPr/>
            </p:nvSpPr>
            <p:spPr bwMode="auto">
              <a:xfrm>
                <a:off x="1973" y="845"/>
                <a:ext cx="226" cy="231"/>
              </a:xfrm>
              <a:prstGeom prst="rect">
                <a:avLst/>
              </a:prstGeom>
              <a:noFill/>
              <a:ln w="9525" algn="ctr">
                <a:noFill/>
                <a:miter lim="800000"/>
                <a:headEnd/>
                <a:tailEnd/>
              </a:ln>
            </p:spPr>
            <p:txBody>
              <a:bodyPr>
                <a:spAutoFit/>
              </a:bodyPr>
              <a:lstStyle/>
              <a:p>
                <a:pPr>
                  <a:spcBef>
                    <a:spcPct val="50000"/>
                  </a:spcBef>
                </a:pPr>
                <a:r>
                  <a:rPr lang="en-US" sz="1800"/>
                  <a:t>1</a:t>
                </a:r>
              </a:p>
            </p:txBody>
          </p:sp>
          <p:sp>
            <p:nvSpPr>
              <p:cNvPr id="31762" name="Text Box 52"/>
              <p:cNvSpPr txBox="1">
                <a:spLocks noChangeArrowheads="1"/>
              </p:cNvSpPr>
              <p:nvPr/>
            </p:nvSpPr>
            <p:spPr bwMode="auto">
              <a:xfrm>
                <a:off x="2496" y="1207"/>
                <a:ext cx="317" cy="231"/>
              </a:xfrm>
              <a:prstGeom prst="rect">
                <a:avLst/>
              </a:prstGeom>
              <a:noFill/>
              <a:ln w="9525" algn="ctr">
                <a:noFill/>
                <a:miter lim="800000"/>
                <a:headEnd/>
                <a:tailEnd/>
              </a:ln>
            </p:spPr>
            <p:txBody>
              <a:bodyPr>
                <a:spAutoFit/>
              </a:bodyPr>
              <a:lstStyle/>
              <a:p>
                <a:pPr>
                  <a:spcBef>
                    <a:spcPct val="50000"/>
                  </a:spcBef>
                </a:pPr>
                <a:r>
                  <a:rPr lang="en-US" sz="1800"/>
                  <a:t>2</a:t>
                </a:r>
              </a:p>
            </p:txBody>
          </p:sp>
          <p:sp>
            <p:nvSpPr>
              <p:cNvPr id="31763" name="Text Box 53"/>
              <p:cNvSpPr txBox="1">
                <a:spLocks noChangeArrowheads="1"/>
              </p:cNvSpPr>
              <p:nvPr/>
            </p:nvSpPr>
            <p:spPr bwMode="auto">
              <a:xfrm>
                <a:off x="1656" y="1480"/>
                <a:ext cx="544" cy="231"/>
              </a:xfrm>
              <a:prstGeom prst="rect">
                <a:avLst/>
              </a:prstGeom>
              <a:noFill/>
              <a:ln w="9525" algn="ctr">
                <a:noFill/>
                <a:miter lim="800000"/>
                <a:headEnd/>
                <a:tailEnd/>
              </a:ln>
            </p:spPr>
            <p:txBody>
              <a:bodyPr>
                <a:spAutoFit/>
              </a:bodyPr>
              <a:lstStyle/>
              <a:p>
                <a:pPr>
                  <a:spcBef>
                    <a:spcPct val="50000"/>
                  </a:spcBef>
                </a:pPr>
                <a:r>
                  <a:rPr lang="en-US" sz="1800"/>
                  <a:t>3</a:t>
                </a:r>
              </a:p>
            </p:txBody>
          </p:sp>
          <p:sp>
            <p:nvSpPr>
              <p:cNvPr id="31764" name="Text Box 54"/>
              <p:cNvSpPr txBox="1">
                <a:spLocks noChangeArrowheads="1"/>
              </p:cNvSpPr>
              <p:nvPr/>
            </p:nvSpPr>
            <p:spPr bwMode="auto">
              <a:xfrm>
                <a:off x="1428" y="1253"/>
                <a:ext cx="227" cy="231"/>
              </a:xfrm>
              <a:prstGeom prst="rect">
                <a:avLst/>
              </a:prstGeom>
              <a:noFill/>
              <a:ln w="9525" algn="ctr">
                <a:noFill/>
                <a:miter lim="800000"/>
                <a:headEnd/>
                <a:tailEnd/>
              </a:ln>
            </p:spPr>
            <p:txBody>
              <a:bodyPr>
                <a:spAutoFit/>
              </a:bodyPr>
              <a:lstStyle/>
              <a:p>
                <a:pPr>
                  <a:spcBef>
                    <a:spcPct val="50000"/>
                  </a:spcBef>
                </a:pPr>
                <a:r>
                  <a:rPr lang="en-US" sz="1800"/>
                  <a:t>4</a:t>
                </a:r>
              </a:p>
            </p:txBody>
          </p:sp>
          <p:sp>
            <p:nvSpPr>
              <p:cNvPr id="31765" name="Text Box 55"/>
              <p:cNvSpPr txBox="1">
                <a:spLocks noChangeArrowheads="1"/>
              </p:cNvSpPr>
              <p:nvPr/>
            </p:nvSpPr>
            <p:spPr bwMode="auto">
              <a:xfrm>
                <a:off x="1927" y="1706"/>
                <a:ext cx="272" cy="231"/>
              </a:xfrm>
              <a:prstGeom prst="rect">
                <a:avLst/>
              </a:prstGeom>
              <a:noFill/>
              <a:ln w="9525" algn="ctr">
                <a:noFill/>
                <a:miter lim="800000"/>
                <a:headEnd/>
                <a:tailEnd/>
              </a:ln>
            </p:spPr>
            <p:txBody>
              <a:bodyPr>
                <a:spAutoFit/>
              </a:bodyPr>
              <a:lstStyle/>
              <a:p>
                <a:pPr>
                  <a:spcBef>
                    <a:spcPct val="50000"/>
                  </a:spcBef>
                </a:pPr>
                <a:r>
                  <a:rPr lang="en-US" sz="1800"/>
                  <a:t>5</a:t>
                </a:r>
              </a:p>
            </p:txBody>
          </p:sp>
          <p:sp>
            <p:nvSpPr>
              <p:cNvPr id="31766" name="Text Box 56"/>
              <p:cNvSpPr txBox="1">
                <a:spLocks noChangeArrowheads="1"/>
              </p:cNvSpPr>
              <p:nvPr/>
            </p:nvSpPr>
            <p:spPr bwMode="auto">
              <a:xfrm>
                <a:off x="1927" y="1162"/>
                <a:ext cx="272" cy="231"/>
              </a:xfrm>
              <a:prstGeom prst="rect">
                <a:avLst/>
              </a:prstGeom>
              <a:noFill/>
              <a:ln w="9525" algn="ctr">
                <a:noFill/>
                <a:miter lim="800000"/>
                <a:headEnd/>
                <a:tailEnd/>
              </a:ln>
            </p:spPr>
            <p:txBody>
              <a:bodyPr>
                <a:spAutoFit/>
              </a:bodyPr>
              <a:lstStyle/>
              <a:p>
                <a:pPr>
                  <a:spcBef>
                    <a:spcPct val="50000"/>
                  </a:spcBef>
                </a:pPr>
                <a:r>
                  <a:rPr lang="en-US" sz="1800"/>
                  <a:t>6</a:t>
                </a:r>
              </a:p>
            </p:txBody>
          </p:sp>
        </p:grpSp>
        <p:sp>
          <p:nvSpPr>
            <p:cNvPr id="31750" name="Text Box 58"/>
            <p:cNvSpPr txBox="1">
              <a:spLocks noChangeArrowheads="1"/>
            </p:cNvSpPr>
            <p:nvPr/>
          </p:nvSpPr>
          <p:spPr bwMode="auto">
            <a:xfrm>
              <a:off x="2562" y="981"/>
              <a:ext cx="2722" cy="327"/>
            </a:xfrm>
            <a:prstGeom prst="rect">
              <a:avLst/>
            </a:prstGeom>
            <a:noFill/>
            <a:ln w="9525" algn="ctr">
              <a:noFill/>
              <a:miter lim="800000"/>
              <a:headEnd/>
              <a:tailEnd/>
            </a:ln>
          </p:spPr>
          <p:txBody>
            <a:bodyPr>
              <a:spAutoFit/>
            </a:bodyPr>
            <a:lstStyle/>
            <a:p>
              <a:pPr>
                <a:spcBef>
                  <a:spcPct val="50000"/>
                </a:spcBef>
              </a:pPr>
              <a:r>
                <a:rPr lang="fa-IR"/>
                <a:t>نمایشی از یک گراف:</a:t>
              </a:r>
              <a:endParaRPr lang="en-US"/>
            </a:p>
          </p:txBody>
        </p:sp>
      </p:grpSp>
      <p:sp>
        <p:nvSpPr>
          <p:cNvPr id="85052" name="Text Box 60"/>
          <p:cNvSpPr txBox="1">
            <a:spLocks noChangeArrowheads="1"/>
          </p:cNvSpPr>
          <p:nvPr/>
        </p:nvSpPr>
        <p:spPr bwMode="auto">
          <a:xfrm>
            <a:off x="971550" y="3573463"/>
            <a:ext cx="7345363" cy="1801812"/>
          </a:xfrm>
          <a:prstGeom prst="rect">
            <a:avLst/>
          </a:prstGeom>
          <a:noFill/>
          <a:ln w="9525" algn="ctr">
            <a:noFill/>
            <a:miter lim="800000"/>
            <a:headEnd/>
            <a:tailEnd/>
          </a:ln>
        </p:spPr>
        <p:txBody>
          <a:bodyPr>
            <a:spAutoFit/>
          </a:bodyPr>
          <a:lstStyle/>
          <a:p>
            <a:pPr>
              <a:spcBef>
                <a:spcPct val="50000"/>
              </a:spcBef>
            </a:pPr>
            <a:r>
              <a:rPr lang="fa-IR"/>
              <a:t>اجزای یک گراف:</a:t>
            </a:r>
          </a:p>
          <a:p>
            <a:pPr>
              <a:spcBef>
                <a:spcPct val="50000"/>
              </a:spcBef>
            </a:pPr>
            <a:r>
              <a:rPr lang="fa-IR"/>
              <a:t>دایره ها نشانگر گره ها</a:t>
            </a:r>
            <a:r>
              <a:rPr lang="en-US"/>
              <a:t>(vertices)</a:t>
            </a:r>
            <a:endParaRPr lang="fa-IR"/>
          </a:p>
          <a:p>
            <a:pPr>
              <a:spcBef>
                <a:spcPct val="50000"/>
              </a:spcBef>
            </a:pPr>
            <a:r>
              <a:rPr lang="fa-IR"/>
              <a:t>خطوط ارتباط گره ها نشانگر لبه </a:t>
            </a:r>
            <a:r>
              <a:rPr lang="en-US"/>
              <a:t>(edge)</a:t>
            </a:r>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5026"/>
                                        </p:tgtEl>
                                        <p:attrNameLst>
                                          <p:attrName>style.visibility</p:attrName>
                                        </p:attrNameLst>
                                      </p:cBhvr>
                                      <p:to>
                                        <p:strVal val="visible"/>
                                      </p:to>
                                    </p:set>
                                    <p:animEffect transition="in" filter="blinds(horizontal)">
                                      <p:cBhvr>
                                        <p:cTn id="7" dur="500"/>
                                        <p:tgtEl>
                                          <p:spTgt spid="85026"/>
                                        </p:tgtEl>
                                      </p:cBhvr>
                                    </p:animEffect>
                                  </p:childTnLst>
                                </p:cTn>
                              </p:par>
                            </p:childTnLst>
                          </p:cTn>
                        </p:par>
                        <p:par>
                          <p:cTn id="8" fill="hold">
                            <p:stCondLst>
                              <p:cond delay="500"/>
                            </p:stCondLst>
                            <p:childTnLst>
                              <p:par>
                                <p:cTn id="9" presetID="5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85052">
                                            <p:txEl>
                                              <p:pRg st="0" end="0"/>
                                            </p:txEl>
                                          </p:spTgt>
                                        </p:tgtEl>
                                        <p:attrNameLst>
                                          <p:attrName>style.visibility</p:attrName>
                                        </p:attrNameLst>
                                      </p:cBhvr>
                                      <p:to>
                                        <p:strVal val="visible"/>
                                      </p:to>
                                    </p:set>
                                    <p:anim calcmode="lin" valueType="num">
                                      <p:cBhvr>
                                        <p:cTn id="17" dur="1000" fill="hold"/>
                                        <p:tgtEl>
                                          <p:spTgt spid="85052">
                                            <p:txEl>
                                              <p:pRg st="0" end="0"/>
                                            </p:txEl>
                                          </p:spTgt>
                                        </p:tgtEl>
                                        <p:attrNameLst>
                                          <p:attrName>ppt_w</p:attrName>
                                        </p:attrNameLst>
                                      </p:cBhvr>
                                      <p:tavLst>
                                        <p:tav tm="0">
                                          <p:val>
                                            <p:strVal val="#ppt_w*0.70"/>
                                          </p:val>
                                        </p:tav>
                                        <p:tav tm="100000">
                                          <p:val>
                                            <p:strVal val="#ppt_w"/>
                                          </p:val>
                                        </p:tav>
                                      </p:tavLst>
                                    </p:anim>
                                    <p:anim calcmode="lin" valueType="num">
                                      <p:cBhvr>
                                        <p:cTn id="18" dur="1000" fill="hold"/>
                                        <p:tgtEl>
                                          <p:spTgt spid="85052">
                                            <p:txEl>
                                              <p:pRg st="0" end="0"/>
                                            </p:txEl>
                                          </p:spTgt>
                                        </p:tgtEl>
                                        <p:attrNameLst>
                                          <p:attrName>ppt_h</p:attrName>
                                        </p:attrNameLst>
                                      </p:cBhvr>
                                      <p:tavLst>
                                        <p:tav tm="0">
                                          <p:val>
                                            <p:strVal val="#ppt_h"/>
                                          </p:val>
                                        </p:tav>
                                        <p:tav tm="100000">
                                          <p:val>
                                            <p:strVal val="#ppt_h"/>
                                          </p:val>
                                        </p:tav>
                                      </p:tavLst>
                                    </p:anim>
                                    <p:animEffect transition="in" filter="fade">
                                      <p:cBhvr>
                                        <p:cTn id="19" dur="1000"/>
                                        <p:tgtEl>
                                          <p:spTgt spid="85052">
                                            <p:txEl>
                                              <p:pRg st="0" end="0"/>
                                            </p:txEl>
                                          </p:spTgt>
                                        </p:tgtEl>
                                      </p:cBhvr>
                                    </p:animEffect>
                                  </p:childTnLst>
                                </p:cTn>
                              </p:par>
                            </p:childTnLst>
                          </p:cTn>
                        </p:par>
                        <p:par>
                          <p:cTn id="20" fill="hold">
                            <p:stCondLst>
                              <p:cond delay="2500"/>
                            </p:stCondLst>
                            <p:childTnLst>
                              <p:par>
                                <p:cTn id="21" presetID="55" presetClass="entr" presetSubtype="0" fill="hold" grpId="0" nodeType="afterEffect">
                                  <p:stCondLst>
                                    <p:cond delay="0"/>
                                  </p:stCondLst>
                                  <p:childTnLst>
                                    <p:set>
                                      <p:cBhvr>
                                        <p:cTn id="22" dur="1" fill="hold">
                                          <p:stCondLst>
                                            <p:cond delay="0"/>
                                          </p:stCondLst>
                                        </p:cTn>
                                        <p:tgtEl>
                                          <p:spTgt spid="85052">
                                            <p:txEl>
                                              <p:pRg st="1" end="1"/>
                                            </p:txEl>
                                          </p:spTgt>
                                        </p:tgtEl>
                                        <p:attrNameLst>
                                          <p:attrName>style.visibility</p:attrName>
                                        </p:attrNameLst>
                                      </p:cBhvr>
                                      <p:to>
                                        <p:strVal val="visible"/>
                                      </p:to>
                                    </p:set>
                                    <p:anim calcmode="lin" valueType="num">
                                      <p:cBhvr>
                                        <p:cTn id="23" dur="1000" fill="hold"/>
                                        <p:tgtEl>
                                          <p:spTgt spid="85052">
                                            <p:txEl>
                                              <p:pRg st="1" end="1"/>
                                            </p:txEl>
                                          </p:spTgt>
                                        </p:tgtEl>
                                        <p:attrNameLst>
                                          <p:attrName>ppt_w</p:attrName>
                                        </p:attrNameLst>
                                      </p:cBhvr>
                                      <p:tavLst>
                                        <p:tav tm="0">
                                          <p:val>
                                            <p:strVal val="#ppt_w*0.70"/>
                                          </p:val>
                                        </p:tav>
                                        <p:tav tm="100000">
                                          <p:val>
                                            <p:strVal val="#ppt_w"/>
                                          </p:val>
                                        </p:tav>
                                      </p:tavLst>
                                    </p:anim>
                                    <p:anim calcmode="lin" valueType="num">
                                      <p:cBhvr>
                                        <p:cTn id="24" dur="1000" fill="hold"/>
                                        <p:tgtEl>
                                          <p:spTgt spid="85052">
                                            <p:txEl>
                                              <p:pRg st="1" end="1"/>
                                            </p:txEl>
                                          </p:spTgt>
                                        </p:tgtEl>
                                        <p:attrNameLst>
                                          <p:attrName>ppt_h</p:attrName>
                                        </p:attrNameLst>
                                      </p:cBhvr>
                                      <p:tavLst>
                                        <p:tav tm="0">
                                          <p:val>
                                            <p:strVal val="#ppt_h"/>
                                          </p:val>
                                        </p:tav>
                                        <p:tav tm="100000">
                                          <p:val>
                                            <p:strVal val="#ppt_h"/>
                                          </p:val>
                                        </p:tav>
                                      </p:tavLst>
                                    </p:anim>
                                    <p:animEffect transition="in" filter="fade">
                                      <p:cBhvr>
                                        <p:cTn id="25" dur="1000"/>
                                        <p:tgtEl>
                                          <p:spTgt spid="85052">
                                            <p:txEl>
                                              <p:pRg st="1" end="1"/>
                                            </p:txEl>
                                          </p:spTgt>
                                        </p:tgtEl>
                                      </p:cBhvr>
                                    </p:animEffect>
                                  </p:childTnLst>
                                </p:cTn>
                              </p:par>
                            </p:childTnLst>
                          </p:cTn>
                        </p:par>
                        <p:par>
                          <p:cTn id="26" fill="hold">
                            <p:stCondLst>
                              <p:cond delay="3500"/>
                            </p:stCondLst>
                            <p:childTnLst>
                              <p:par>
                                <p:cTn id="27" presetID="55" presetClass="entr" presetSubtype="0" fill="hold" grpId="0" nodeType="afterEffect">
                                  <p:stCondLst>
                                    <p:cond delay="0"/>
                                  </p:stCondLst>
                                  <p:childTnLst>
                                    <p:set>
                                      <p:cBhvr>
                                        <p:cTn id="28" dur="1" fill="hold">
                                          <p:stCondLst>
                                            <p:cond delay="0"/>
                                          </p:stCondLst>
                                        </p:cTn>
                                        <p:tgtEl>
                                          <p:spTgt spid="85052">
                                            <p:txEl>
                                              <p:pRg st="2" end="2"/>
                                            </p:txEl>
                                          </p:spTgt>
                                        </p:tgtEl>
                                        <p:attrNameLst>
                                          <p:attrName>style.visibility</p:attrName>
                                        </p:attrNameLst>
                                      </p:cBhvr>
                                      <p:to>
                                        <p:strVal val="visible"/>
                                      </p:to>
                                    </p:set>
                                    <p:anim calcmode="lin" valueType="num">
                                      <p:cBhvr>
                                        <p:cTn id="29" dur="1000" fill="hold"/>
                                        <p:tgtEl>
                                          <p:spTgt spid="85052">
                                            <p:txEl>
                                              <p:pRg st="2" end="2"/>
                                            </p:txEl>
                                          </p:spTgt>
                                        </p:tgtEl>
                                        <p:attrNameLst>
                                          <p:attrName>ppt_w</p:attrName>
                                        </p:attrNameLst>
                                      </p:cBhvr>
                                      <p:tavLst>
                                        <p:tav tm="0">
                                          <p:val>
                                            <p:strVal val="#ppt_w*0.70"/>
                                          </p:val>
                                        </p:tav>
                                        <p:tav tm="100000">
                                          <p:val>
                                            <p:strVal val="#ppt_w"/>
                                          </p:val>
                                        </p:tav>
                                      </p:tavLst>
                                    </p:anim>
                                    <p:anim calcmode="lin" valueType="num">
                                      <p:cBhvr>
                                        <p:cTn id="30" dur="1000" fill="hold"/>
                                        <p:tgtEl>
                                          <p:spTgt spid="85052">
                                            <p:txEl>
                                              <p:pRg st="2" end="2"/>
                                            </p:txEl>
                                          </p:spTgt>
                                        </p:tgtEl>
                                        <p:attrNameLst>
                                          <p:attrName>ppt_h</p:attrName>
                                        </p:attrNameLst>
                                      </p:cBhvr>
                                      <p:tavLst>
                                        <p:tav tm="0">
                                          <p:val>
                                            <p:strVal val="#ppt_h"/>
                                          </p:val>
                                        </p:tav>
                                        <p:tav tm="100000">
                                          <p:val>
                                            <p:strVal val="#ppt_h"/>
                                          </p:val>
                                        </p:tav>
                                      </p:tavLst>
                                    </p:anim>
                                    <p:animEffect transition="in" filter="fade">
                                      <p:cBhvr>
                                        <p:cTn id="31" dur="1000"/>
                                        <p:tgtEl>
                                          <p:spTgt spid="850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26" grpId="0"/>
      <p:bldP spid="85052" grpId="0" build="p"/>
    </p:bldLst>
  </p:timing>
</p:sld>
</file>

<file path=ppt/slides/slide1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5650" name="Text Box 19"/>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7-3 گرامرهای باقاعده و آتاماتای متناهی</a:t>
            </a:r>
            <a:endParaRPr lang="en-US" sz="3200"/>
          </a:p>
        </p:txBody>
      </p:sp>
      <p:grpSp>
        <p:nvGrpSpPr>
          <p:cNvPr id="155651" name="Group 24"/>
          <p:cNvGrpSpPr>
            <a:grpSpLocks/>
          </p:cNvGrpSpPr>
          <p:nvPr/>
        </p:nvGrpSpPr>
        <p:grpSpPr bwMode="auto">
          <a:xfrm>
            <a:off x="250825" y="1187450"/>
            <a:ext cx="8424863" cy="946150"/>
            <a:chOff x="204" y="663"/>
            <a:chExt cx="5307" cy="596"/>
          </a:xfrm>
        </p:grpSpPr>
        <p:sp>
          <p:nvSpPr>
            <p:cNvPr id="155673" name="Text Box 20"/>
            <p:cNvSpPr txBox="1">
              <a:spLocks noChangeArrowheads="1"/>
            </p:cNvSpPr>
            <p:nvPr/>
          </p:nvSpPr>
          <p:spPr bwMode="auto">
            <a:xfrm>
              <a:off x="204" y="663"/>
              <a:ext cx="5307" cy="596"/>
            </a:xfrm>
            <a:prstGeom prst="rect">
              <a:avLst/>
            </a:prstGeom>
            <a:noFill/>
            <a:ln w="22225" algn="ctr">
              <a:noFill/>
              <a:miter lim="800000"/>
              <a:headEnd/>
              <a:tailEnd/>
            </a:ln>
          </p:spPr>
          <p:txBody>
            <a:bodyPr lIns="90000" tIns="46800" rIns="90000" bIns="46800">
              <a:spAutoFit/>
            </a:bodyPr>
            <a:lstStyle/>
            <a:p>
              <a:pPr>
                <a:spcBef>
                  <a:spcPct val="50000"/>
                </a:spcBef>
              </a:pPr>
              <a:r>
                <a:rPr lang="fa-IR"/>
                <a:t>به یک گرامر مستقل از متن با قاعده گوییم اگر هر قانون آن به شکل   </a:t>
              </a:r>
              <a:r>
                <a:rPr lang="en-US"/>
                <a:t>A   aB</a:t>
              </a:r>
              <a:r>
                <a:rPr lang="fa-IR"/>
                <a:t>،</a:t>
              </a:r>
              <a:r>
                <a:rPr lang="en-US"/>
                <a:t> A    a </a:t>
              </a:r>
              <a:r>
                <a:rPr lang="fa-IR"/>
                <a:t>یا </a:t>
              </a:r>
              <a:r>
                <a:rPr lang="he-IL"/>
                <a:t>גּ</a:t>
              </a:r>
              <a:r>
                <a:rPr lang="en-US"/>
                <a:t> A    </a:t>
              </a:r>
              <a:r>
                <a:rPr lang="fa-IR"/>
                <a:t>باشد.</a:t>
              </a:r>
              <a:endParaRPr lang="en-US"/>
            </a:p>
          </p:txBody>
        </p:sp>
        <p:sp>
          <p:nvSpPr>
            <p:cNvPr id="155674" name="Line 21"/>
            <p:cNvSpPr>
              <a:spLocks noChangeShapeType="1"/>
            </p:cNvSpPr>
            <p:nvPr/>
          </p:nvSpPr>
          <p:spPr bwMode="auto">
            <a:xfrm>
              <a:off x="3560" y="1149"/>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55675" name="Line 22"/>
            <p:cNvSpPr>
              <a:spLocks noChangeShapeType="1"/>
            </p:cNvSpPr>
            <p:nvPr/>
          </p:nvSpPr>
          <p:spPr bwMode="auto">
            <a:xfrm>
              <a:off x="4323" y="1141"/>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55676" name="Line 23"/>
            <p:cNvSpPr>
              <a:spLocks noChangeShapeType="1"/>
            </p:cNvSpPr>
            <p:nvPr/>
          </p:nvSpPr>
          <p:spPr bwMode="auto">
            <a:xfrm>
              <a:off x="4975" y="1149"/>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55652" name="Text Box 25"/>
          <p:cNvSpPr txBox="1">
            <a:spLocks noChangeArrowheads="1"/>
          </p:cNvSpPr>
          <p:nvPr/>
        </p:nvSpPr>
        <p:spPr bwMode="auto">
          <a:xfrm>
            <a:off x="2339975" y="2781300"/>
            <a:ext cx="6335713" cy="519113"/>
          </a:xfrm>
          <a:prstGeom prst="rect">
            <a:avLst/>
          </a:prstGeom>
          <a:noFill/>
          <a:ln w="22225" algn="ctr">
            <a:noFill/>
            <a:miter lim="800000"/>
            <a:headEnd/>
            <a:tailEnd/>
          </a:ln>
        </p:spPr>
        <p:txBody>
          <a:bodyPr lIns="90000" tIns="46800" rIns="90000" bIns="46800">
            <a:spAutoFit/>
          </a:bodyPr>
          <a:lstStyle/>
          <a:p>
            <a:pPr>
              <a:spcBef>
                <a:spcPct val="50000"/>
              </a:spcBef>
            </a:pPr>
            <a:r>
              <a:rPr lang="fa-IR"/>
              <a:t>زبان </a:t>
            </a:r>
            <a:r>
              <a:rPr lang="en-US"/>
              <a:t>a b</a:t>
            </a:r>
            <a:r>
              <a:rPr lang="fa-IR"/>
              <a:t> توسط گرامر </a:t>
            </a:r>
            <a:r>
              <a:rPr lang="en-US"/>
              <a:t>G</a:t>
            </a:r>
            <a:r>
              <a:rPr lang="fa-IR"/>
              <a:t> تولید می شود:</a:t>
            </a:r>
            <a:endParaRPr lang="en-US"/>
          </a:p>
        </p:txBody>
      </p:sp>
      <p:sp>
        <p:nvSpPr>
          <p:cNvPr id="155653" name="Text Box 26"/>
          <p:cNvSpPr txBox="1">
            <a:spLocks noChangeArrowheads="1"/>
          </p:cNvSpPr>
          <p:nvPr/>
        </p:nvSpPr>
        <p:spPr bwMode="auto">
          <a:xfrm>
            <a:off x="7275513" y="2759075"/>
            <a:ext cx="863600" cy="396875"/>
          </a:xfrm>
          <a:prstGeom prst="rect">
            <a:avLst/>
          </a:prstGeom>
          <a:noFill/>
          <a:ln w="22225" algn="ctr">
            <a:noFill/>
            <a:miter lim="800000"/>
            <a:headEnd/>
            <a:tailEnd/>
          </a:ln>
        </p:spPr>
        <p:txBody>
          <a:bodyPr lIns="90000" tIns="46800" rIns="90000" bIns="46800">
            <a:spAutoFit/>
          </a:bodyPr>
          <a:lstStyle/>
          <a:p>
            <a:pPr>
              <a:spcBef>
                <a:spcPct val="50000"/>
              </a:spcBef>
            </a:pPr>
            <a:r>
              <a:rPr lang="fa-IR" sz="2000"/>
              <a:t>+  +</a:t>
            </a:r>
            <a:endParaRPr lang="en-US" sz="2000"/>
          </a:p>
        </p:txBody>
      </p:sp>
      <p:grpSp>
        <p:nvGrpSpPr>
          <p:cNvPr id="155654" name="Group 30"/>
          <p:cNvGrpSpPr>
            <a:grpSpLocks/>
          </p:cNvGrpSpPr>
          <p:nvPr/>
        </p:nvGrpSpPr>
        <p:grpSpPr bwMode="auto">
          <a:xfrm>
            <a:off x="395288" y="4014788"/>
            <a:ext cx="3313112" cy="854075"/>
            <a:chOff x="657" y="2251"/>
            <a:chExt cx="2087" cy="538"/>
          </a:xfrm>
        </p:grpSpPr>
        <p:sp>
          <p:nvSpPr>
            <p:cNvPr id="155670" name="Text Box 27"/>
            <p:cNvSpPr txBox="1">
              <a:spLocks noChangeArrowheads="1"/>
            </p:cNvSpPr>
            <p:nvPr/>
          </p:nvSpPr>
          <p:spPr bwMode="auto">
            <a:xfrm>
              <a:off x="657" y="2251"/>
              <a:ext cx="2087" cy="538"/>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G: S     aS l aA</a:t>
              </a:r>
            </a:p>
            <a:p>
              <a:pPr algn="l">
                <a:spcBef>
                  <a:spcPct val="50000"/>
                </a:spcBef>
              </a:pPr>
              <a:r>
                <a:rPr lang="en-US" sz="2000"/>
                <a:t>     A     bA l b</a:t>
              </a:r>
            </a:p>
          </p:txBody>
        </p:sp>
        <p:sp>
          <p:nvSpPr>
            <p:cNvPr id="155671" name="Line 28"/>
            <p:cNvSpPr>
              <a:spLocks noChangeShapeType="1"/>
            </p:cNvSpPr>
            <p:nvPr/>
          </p:nvSpPr>
          <p:spPr bwMode="auto">
            <a:xfrm>
              <a:off x="1066" y="2408"/>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55672" name="Line 29"/>
            <p:cNvSpPr>
              <a:spLocks noChangeShapeType="1"/>
            </p:cNvSpPr>
            <p:nvPr/>
          </p:nvSpPr>
          <p:spPr bwMode="auto">
            <a:xfrm>
              <a:off x="1074" y="2691"/>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nvGrpSpPr>
          <p:cNvPr id="155655" name="Group 45"/>
          <p:cNvGrpSpPr>
            <a:grpSpLocks/>
          </p:cNvGrpSpPr>
          <p:nvPr/>
        </p:nvGrpSpPr>
        <p:grpSpPr bwMode="auto">
          <a:xfrm>
            <a:off x="3314700" y="3789363"/>
            <a:ext cx="5218113" cy="962025"/>
            <a:chOff x="1973" y="2370"/>
            <a:chExt cx="3287" cy="606"/>
          </a:xfrm>
        </p:grpSpPr>
        <p:sp>
          <p:nvSpPr>
            <p:cNvPr id="155657" name="Oval 32"/>
            <p:cNvSpPr>
              <a:spLocks noChangeArrowheads="1"/>
            </p:cNvSpPr>
            <p:nvPr/>
          </p:nvSpPr>
          <p:spPr bwMode="auto">
            <a:xfrm>
              <a:off x="2653" y="2686"/>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S</a:t>
              </a:r>
            </a:p>
          </p:txBody>
        </p:sp>
        <p:sp>
          <p:nvSpPr>
            <p:cNvPr id="155658" name="Oval 33"/>
            <p:cNvSpPr>
              <a:spLocks noChangeArrowheads="1"/>
            </p:cNvSpPr>
            <p:nvPr/>
          </p:nvSpPr>
          <p:spPr bwMode="auto">
            <a:xfrm>
              <a:off x="3787" y="2686"/>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A</a:t>
              </a:r>
            </a:p>
          </p:txBody>
        </p:sp>
        <p:sp>
          <p:nvSpPr>
            <p:cNvPr id="155659" name="Oval 34"/>
            <p:cNvSpPr>
              <a:spLocks noChangeArrowheads="1"/>
            </p:cNvSpPr>
            <p:nvPr/>
          </p:nvSpPr>
          <p:spPr bwMode="auto">
            <a:xfrm>
              <a:off x="4967" y="2686"/>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t>Z</a:t>
              </a:r>
            </a:p>
          </p:txBody>
        </p:sp>
        <p:sp>
          <p:nvSpPr>
            <p:cNvPr id="155660" name="Text Box 35"/>
            <p:cNvSpPr txBox="1">
              <a:spLocks noChangeArrowheads="1"/>
            </p:cNvSpPr>
            <p:nvPr/>
          </p:nvSpPr>
          <p:spPr bwMode="auto">
            <a:xfrm>
              <a:off x="1973" y="2649"/>
              <a:ext cx="728" cy="327"/>
            </a:xfrm>
            <a:prstGeom prst="rect">
              <a:avLst/>
            </a:prstGeom>
            <a:noFill/>
            <a:ln w="22225" algn="ctr">
              <a:noFill/>
              <a:miter lim="800000"/>
              <a:headEnd/>
              <a:tailEnd/>
            </a:ln>
          </p:spPr>
          <p:txBody>
            <a:bodyPr lIns="90000" tIns="46800" rIns="90000" bIns="46800">
              <a:spAutoFit/>
            </a:bodyPr>
            <a:lstStyle/>
            <a:p>
              <a:pPr>
                <a:spcBef>
                  <a:spcPct val="50000"/>
                </a:spcBef>
              </a:pPr>
              <a:r>
                <a:rPr lang="en-US"/>
                <a:t>M: &gt;</a:t>
              </a:r>
            </a:p>
          </p:txBody>
        </p:sp>
        <p:cxnSp>
          <p:nvCxnSpPr>
            <p:cNvPr id="155661" name="AutoShape 36"/>
            <p:cNvCxnSpPr>
              <a:cxnSpLocks noChangeShapeType="1"/>
              <a:stCxn id="155657" idx="6"/>
              <a:endCxn id="155658" idx="2"/>
            </p:cNvCxnSpPr>
            <p:nvPr/>
          </p:nvCxnSpPr>
          <p:spPr bwMode="auto">
            <a:xfrm>
              <a:off x="2932" y="2822"/>
              <a:ext cx="848" cy="0"/>
            </a:xfrm>
            <a:prstGeom prst="straightConnector1">
              <a:avLst/>
            </a:prstGeom>
            <a:noFill/>
            <a:ln w="22225">
              <a:solidFill>
                <a:schemeClr val="tx1"/>
              </a:solidFill>
              <a:round/>
              <a:headEnd/>
              <a:tailEnd type="triangle" w="med" len="med"/>
            </a:ln>
          </p:spPr>
        </p:cxnSp>
        <p:cxnSp>
          <p:nvCxnSpPr>
            <p:cNvPr id="155662" name="AutoShape 37"/>
            <p:cNvCxnSpPr>
              <a:cxnSpLocks noChangeShapeType="1"/>
              <a:stCxn id="155658" idx="6"/>
              <a:endCxn id="155659" idx="2"/>
            </p:cNvCxnSpPr>
            <p:nvPr/>
          </p:nvCxnSpPr>
          <p:spPr bwMode="auto">
            <a:xfrm>
              <a:off x="4066" y="2822"/>
              <a:ext cx="894" cy="0"/>
            </a:xfrm>
            <a:prstGeom prst="straightConnector1">
              <a:avLst/>
            </a:prstGeom>
            <a:noFill/>
            <a:ln w="22225">
              <a:solidFill>
                <a:schemeClr val="tx1"/>
              </a:solidFill>
              <a:round/>
              <a:headEnd/>
              <a:tailEnd type="triangle" w="med" len="med"/>
            </a:ln>
          </p:spPr>
        </p:cxnSp>
        <p:sp>
          <p:nvSpPr>
            <p:cNvPr id="155663" name="Text Box 38"/>
            <p:cNvSpPr txBox="1">
              <a:spLocks noChangeArrowheads="1"/>
            </p:cNvSpPr>
            <p:nvPr/>
          </p:nvSpPr>
          <p:spPr bwMode="auto">
            <a:xfrm>
              <a:off x="3000" y="2640"/>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55664" name="Text Box 39"/>
            <p:cNvSpPr txBox="1">
              <a:spLocks noChangeArrowheads="1"/>
            </p:cNvSpPr>
            <p:nvPr/>
          </p:nvSpPr>
          <p:spPr bwMode="auto">
            <a:xfrm>
              <a:off x="4196" y="2641"/>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cxnSp>
          <p:nvCxnSpPr>
            <p:cNvPr id="155665" name="AutoShape 40"/>
            <p:cNvCxnSpPr>
              <a:cxnSpLocks noChangeShapeType="1"/>
              <a:stCxn id="155657" idx="6"/>
              <a:endCxn id="155657" idx="1"/>
            </p:cNvCxnSpPr>
            <p:nvPr/>
          </p:nvCxnSpPr>
          <p:spPr bwMode="auto">
            <a:xfrm flipH="1" flipV="1">
              <a:off x="2693" y="2719"/>
              <a:ext cx="239" cy="103"/>
            </a:xfrm>
            <a:prstGeom prst="curvedConnector4">
              <a:avLst>
                <a:gd name="adj1" fmla="val -57324"/>
                <a:gd name="adj2" fmla="val 271843"/>
              </a:avLst>
            </a:prstGeom>
            <a:noFill/>
            <a:ln w="22225">
              <a:solidFill>
                <a:schemeClr val="tx1"/>
              </a:solidFill>
              <a:round/>
              <a:headEnd/>
              <a:tailEnd type="triangle" w="med" len="med"/>
            </a:ln>
          </p:spPr>
        </p:cxnSp>
        <p:cxnSp>
          <p:nvCxnSpPr>
            <p:cNvPr id="155666" name="AutoShape 41"/>
            <p:cNvCxnSpPr>
              <a:cxnSpLocks noChangeShapeType="1"/>
              <a:stCxn id="155658" idx="6"/>
              <a:endCxn id="155658" idx="1"/>
            </p:cNvCxnSpPr>
            <p:nvPr/>
          </p:nvCxnSpPr>
          <p:spPr bwMode="auto">
            <a:xfrm flipH="1" flipV="1">
              <a:off x="3827" y="2719"/>
              <a:ext cx="239" cy="103"/>
            </a:xfrm>
            <a:prstGeom prst="curvedConnector4">
              <a:avLst>
                <a:gd name="adj1" fmla="val -57324"/>
                <a:gd name="adj2" fmla="val 271843"/>
              </a:avLst>
            </a:prstGeom>
            <a:noFill/>
            <a:ln w="22225">
              <a:solidFill>
                <a:schemeClr val="tx1"/>
              </a:solidFill>
              <a:round/>
              <a:headEnd/>
              <a:tailEnd type="triangle" w="med" len="med"/>
            </a:ln>
          </p:spPr>
        </p:cxnSp>
        <p:sp>
          <p:nvSpPr>
            <p:cNvPr id="155667" name="Text Box 42"/>
            <p:cNvSpPr txBox="1">
              <a:spLocks noChangeArrowheads="1"/>
            </p:cNvSpPr>
            <p:nvPr/>
          </p:nvSpPr>
          <p:spPr bwMode="auto">
            <a:xfrm>
              <a:off x="3742" y="2378"/>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55668" name="Text Box 43"/>
            <p:cNvSpPr txBox="1">
              <a:spLocks noChangeArrowheads="1"/>
            </p:cNvSpPr>
            <p:nvPr/>
          </p:nvSpPr>
          <p:spPr bwMode="auto">
            <a:xfrm>
              <a:off x="2568" y="2370"/>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55669" name="Oval 44"/>
            <p:cNvSpPr>
              <a:spLocks noChangeArrowheads="1"/>
            </p:cNvSpPr>
            <p:nvPr/>
          </p:nvSpPr>
          <p:spPr bwMode="auto">
            <a:xfrm>
              <a:off x="4943" y="2659"/>
              <a:ext cx="317" cy="317"/>
            </a:xfrm>
            <a:prstGeom prst="ellipse">
              <a:avLst/>
            </a:prstGeom>
            <a:noFill/>
            <a:ln w="22225" algn="ctr">
              <a:solidFill>
                <a:schemeClr val="tx1"/>
              </a:solidFill>
              <a:round/>
              <a:headEnd/>
              <a:tailEnd/>
            </a:ln>
          </p:spPr>
          <p:txBody>
            <a:bodyPr wrap="none" lIns="90000" tIns="46800" rIns="90000" bIns="46800" anchor="ctr"/>
            <a:lstStyle/>
            <a:p>
              <a:endParaRPr lang="fa-IR"/>
            </a:p>
          </p:txBody>
        </p:sp>
      </p:grpSp>
      <p:sp>
        <p:nvSpPr>
          <p:cNvPr id="155656" name="AutoShape 46"/>
          <p:cNvSpPr>
            <a:spLocks noChangeArrowheads="1"/>
          </p:cNvSpPr>
          <p:nvPr/>
        </p:nvSpPr>
        <p:spPr bwMode="auto">
          <a:xfrm>
            <a:off x="2555875" y="4365625"/>
            <a:ext cx="792163" cy="287338"/>
          </a:xfrm>
          <a:prstGeom prst="rightArrow">
            <a:avLst>
              <a:gd name="adj1" fmla="val 50000"/>
              <a:gd name="adj2" fmla="val 68923"/>
            </a:avLst>
          </a:prstGeom>
          <a:solidFill>
            <a:schemeClr val="accent1"/>
          </a:solidFill>
          <a:ln w="22225" algn="ctr">
            <a:solidFill>
              <a:schemeClr val="tx1"/>
            </a:solidFill>
            <a:miter lim="800000"/>
            <a:headEnd/>
            <a:tailEnd/>
          </a:ln>
        </p:spPr>
        <p:txBody>
          <a:bodyPr wrap="none" lIns="90000" tIns="46800" rIns="90000" bIns="46800" anchor="ctr"/>
          <a:lstStyle/>
          <a:p>
            <a:endParaRPr lang="fa-IR"/>
          </a:p>
        </p:txBody>
      </p:sp>
    </p:spTree>
  </p:cSld>
  <p:clrMapOvr>
    <a:masterClrMapping/>
  </p:clrMapOvr>
  <p:transition spd="med">
    <p:wheel/>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ext Box 12"/>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sz="3200"/>
              <a:t>7-3 گرامرهای باقاعده و آتاماتای متناهی</a:t>
            </a:r>
            <a:endParaRPr lang="en-US" sz="3200"/>
          </a:p>
        </p:txBody>
      </p:sp>
      <p:sp>
        <p:nvSpPr>
          <p:cNvPr id="156675" name="Text Box 13"/>
          <p:cNvSpPr txBox="1">
            <a:spLocks noChangeArrowheads="1"/>
          </p:cNvSpPr>
          <p:nvPr/>
        </p:nvSpPr>
        <p:spPr bwMode="auto">
          <a:xfrm>
            <a:off x="827088" y="2209800"/>
            <a:ext cx="7489825" cy="2227263"/>
          </a:xfrm>
          <a:prstGeom prst="rect">
            <a:avLst/>
          </a:prstGeom>
          <a:solidFill>
            <a:schemeClr val="accent1"/>
          </a:solidFill>
          <a:ln w="22225" algn="ctr">
            <a:noFill/>
            <a:miter lim="800000"/>
            <a:headEnd/>
            <a:tailEnd/>
          </a:ln>
        </p:spPr>
        <p:txBody>
          <a:bodyPr lIns="90000" tIns="46800" rIns="90000" bIns="46800">
            <a:spAutoFit/>
          </a:bodyPr>
          <a:lstStyle/>
          <a:p>
            <a:pPr algn="just">
              <a:spcBef>
                <a:spcPct val="50000"/>
              </a:spcBef>
            </a:pPr>
            <a:r>
              <a:rPr lang="fa-IR"/>
              <a:t>یک محاسبه در یک آتاماتا با رشته ورودی شروع شده، چپ ترین عنصر را به ترتیب پردازش کرده و پس از تحلیل کامل رشته متوقف می شود.از طرف دیگر، تولید با عنصر ابتدایی گرامر شروع شده و عناصر پایانی را به پیشوند فرم جمله ای مشتق شده اضافه می کند. </a:t>
            </a:r>
            <a:endParaRPr lang="en-US"/>
          </a:p>
        </p:txBody>
      </p:sp>
    </p:spTree>
  </p:cSld>
  <p:clrMapOvr>
    <a:masterClrMapping/>
  </p:clrMapOvr>
  <p:transition spd="med">
    <p:wheel/>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Text Box 19"/>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7-3 گرامرهای باقاعده و آتاماتای متناهی</a:t>
            </a:r>
            <a:endParaRPr lang="en-US" sz="3200"/>
          </a:p>
        </p:txBody>
      </p:sp>
      <p:grpSp>
        <p:nvGrpSpPr>
          <p:cNvPr id="157699" name="Group 28"/>
          <p:cNvGrpSpPr>
            <a:grpSpLocks/>
          </p:cNvGrpSpPr>
          <p:nvPr/>
        </p:nvGrpSpPr>
        <p:grpSpPr bwMode="auto">
          <a:xfrm>
            <a:off x="250825" y="1120775"/>
            <a:ext cx="8497888" cy="1160463"/>
            <a:chOff x="158" y="754"/>
            <a:chExt cx="5353" cy="731"/>
          </a:xfrm>
        </p:grpSpPr>
        <p:sp>
          <p:nvSpPr>
            <p:cNvPr id="157721" name="Text Box 20"/>
            <p:cNvSpPr txBox="1">
              <a:spLocks noChangeArrowheads="1"/>
            </p:cNvSpPr>
            <p:nvPr/>
          </p:nvSpPr>
          <p:spPr bwMode="auto">
            <a:xfrm>
              <a:off x="158" y="754"/>
              <a:ext cx="5353" cy="731"/>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p>
            <a:p>
              <a:pPr>
                <a:spcBef>
                  <a:spcPct val="50000"/>
                </a:spcBef>
              </a:pPr>
              <a:r>
                <a:rPr lang="fa-IR"/>
                <a:t>گرامر زیر زبان </a:t>
              </a:r>
              <a:r>
                <a:rPr lang="en-US"/>
                <a:t>a*(a</a:t>
              </a:r>
              <a:r>
                <a:rPr lang="el-GR">
                  <a:cs typeface="Arial" charset="0"/>
                </a:rPr>
                <a:t>υ</a:t>
              </a:r>
              <a:r>
                <a:rPr lang="en-US"/>
                <a:t>b )</a:t>
              </a:r>
              <a:r>
                <a:rPr lang="fa-IR"/>
                <a:t> را تولید نموده و </a:t>
              </a:r>
              <a:r>
                <a:rPr lang="en-US"/>
                <a:t>NFA  M</a:t>
              </a:r>
              <a:r>
                <a:rPr lang="fa-IR"/>
                <a:t> آن را می پذیرد.</a:t>
              </a:r>
              <a:endParaRPr lang="en-US"/>
            </a:p>
          </p:txBody>
        </p:sp>
        <p:sp>
          <p:nvSpPr>
            <p:cNvPr id="157722" name="Text Box 21"/>
            <p:cNvSpPr txBox="1">
              <a:spLocks noChangeArrowheads="1"/>
            </p:cNvSpPr>
            <p:nvPr/>
          </p:nvSpPr>
          <p:spPr bwMode="auto">
            <a:xfrm>
              <a:off x="3878" y="1135"/>
              <a:ext cx="363"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a:t>
              </a:r>
            </a:p>
          </p:txBody>
        </p:sp>
      </p:grpSp>
      <p:grpSp>
        <p:nvGrpSpPr>
          <p:cNvPr id="157700" name="Group 27"/>
          <p:cNvGrpSpPr>
            <a:grpSpLocks/>
          </p:cNvGrpSpPr>
          <p:nvPr/>
        </p:nvGrpSpPr>
        <p:grpSpPr bwMode="auto">
          <a:xfrm>
            <a:off x="395288" y="3438525"/>
            <a:ext cx="4105275" cy="854075"/>
            <a:chOff x="521" y="1797"/>
            <a:chExt cx="2586" cy="538"/>
          </a:xfrm>
        </p:grpSpPr>
        <p:sp>
          <p:nvSpPr>
            <p:cNvPr id="157717" name="Text Box 22"/>
            <p:cNvSpPr txBox="1">
              <a:spLocks noChangeArrowheads="1"/>
            </p:cNvSpPr>
            <p:nvPr/>
          </p:nvSpPr>
          <p:spPr bwMode="auto">
            <a:xfrm>
              <a:off x="521" y="1797"/>
              <a:ext cx="2586" cy="538"/>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G:  S    aS l Bb  a</a:t>
              </a:r>
            </a:p>
            <a:p>
              <a:pPr algn="l">
                <a:spcBef>
                  <a:spcPct val="50000"/>
                </a:spcBef>
              </a:pPr>
              <a:r>
                <a:rPr lang="en-US" sz="2000"/>
                <a:t>      B    bB l</a:t>
              </a:r>
              <a:endParaRPr lang="he-IL" sz="2000"/>
            </a:p>
          </p:txBody>
        </p:sp>
        <p:sp>
          <p:nvSpPr>
            <p:cNvPr id="157718" name="Rectangle 24"/>
            <p:cNvSpPr>
              <a:spLocks noChangeArrowheads="1"/>
            </p:cNvSpPr>
            <p:nvPr/>
          </p:nvSpPr>
          <p:spPr bwMode="auto">
            <a:xfrm>
              <a:off x="1407" y="2085"/>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sp>
          <p:nvSpPr>
            <p:cNvPr id="157719" name="Line 25"/>
            <p:cNvSpPr>
              <a:spLocks noChangeShapeType="1"/>
            </p:cNvSpPr>
            <p:nvPr/>
          </p:nvSpPr>
          <p:spPr bwMode="auto">
            <a:xfrm>
              <a:off x="959" y="1949"/>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57720" name="Line 26"/>
            <p:cNvSpPr>
              <a:spLocks noChangeShapeType="1"/>
            </p:cNvSpPr>
            <p:nvPr/>
          </p:nvSpPr>
          <p:spPr bwMode="auto">
            <a:xfrm>
              <a:off x="967" y="2243"/>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nvGrpSpPr>
          <p:cNvPr id="157701" name="Group 53"/>
          <p:cNvGrpSpPr>
            <a:grpSpLocks/>
          </p:cNvGrpSpPr>
          <p:nvPr/>
        </p:nvGrpSpPr>
        <p:grpSpPr bwMode="auto">
          <a:xfrm>
            <a:off x="4033838" y="2781300"/>
            <a:ext cx="4067175" cy="2879725"/>
            <a:chOff x="2042" y="1616"/>
            <a:chExt cx="2562" cy="1814"/>
          </a:xfrm>
        </p:grpSpPr>
        <p:sp>
          <p:nvSpPr>
            <p:cNvPr id="157703" name="Oval 30"/>
            <p:cNvSpPr>
              <a:spLocks noChangeArrowheads="1"/>
            </p:cNvSpPr>
            <p:nvPr/>
          </p:nvSpPr>
          <p:spPr bwMode="auto">
            <a:xfrm>
              <a:off x="2587" y="2069"/>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S</a:t>
              </a:r>
            </a:p>
          </p:txBody>
        </p:sp>
        <p:sp>
          <p:nvSpPr>
            <p:cNvPr id="157704" name="Oval 31"/>
            <p:cNvSpPr>
              <a:spLocks noChangeArrowheads="1"/>
            </p:cNvSpPr>
            <p:nvPr/>
          </p:nvSpPr>
          <p:spPr bwMode="auto">
            <a:xfrm>
              <a:off x="4241" y="2069"/>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B</a:t>
              </a:r>
            </a:p>
          </p:txBody>
        </p:sp>
        <p:sp>
          <p:nvSpPr>
            <p:cNvPr id="157705" name="Oval 32"/>
            <p:cNvSpPr>
              <a:spLocks noChangeArrowheads="1"/>
            </p:cNvSpPr>
            <p:nvPr/>
          </p:nvSpPr>
          <p:spPr bwMode="auto">
            <a:xfrm>
              <a:off x="3448" y="3091"/>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Z</a:t>
              </a:r>
            </a:p>
          </p:txBody>
        </p:sp>
        <p:sp>
          <p:nvSpPr>
            <p:cNvPr id="157706" name="Text Box 34"/>
            <p:cNvSpPr txBox="1">
              <a:spLocks noChangeArrowheads="1"/>
            </p:cNvSpPr>
            <p:nvPr/>
          </p:nvSpPr>
          <p:spPr bwMode="auto">
            <a:xfrm>
              <a:off x="2042" y="2064"/>
              <a:ext cx="606" cy="327"/>
            </a:xfrm>
            <a:prstGeom prst="rect">
              <a:avLst/>
            </a:prstGeom>
            <a:noFill/>
            <a:ln w="22225" algn="ctr">
              <a:noFill/>
              <a:miter lim="800000"/>
              <a:headEnd/>
              <a:tailEnd/>
            </a:ln>
          </p:spPr>
          <p:txBody>
            <a:bodyPr lIns="90000" tIns="46800" rIns="90000" bIns="46800">
              <a:spAutoFit/>
            </a:bodyPr>
            <a:lstStyle/>
            <a:p>
              <a:pPr>
                <a:spcBef>
                  <a:spcPct val="50000"/>
                </a:spcBef>
              </a:pPr>
              <a:r>
                <a:rPr lang="en-US"/>
                <a:t>M: &gt;</a:t>
              </a:r>
            </a:p>
          </p:txBody>
        </p:sp>
        <p:sp>
          <p:nvSpPr>
            <p:cNvPr id="157707" name="Text Box 36"/>
            <p:cNvSpPr txBox="1">
              <a:spLocks noChangeArrowheads="1"/>
            </p:cNvSpPr>
            <p:nvPr/>
          </p:nvSpPr>
          <p:spPr bwMode="auto">
            <a:xfrm>
              <a:off x="2699" y="1661"/>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a</a:t>
              </a:r>
            </a:p>
          </p:txBody>
        </p:sp>
        <p:cxnSp>
          <p:nvCxnSpPr>
            <p:cNvPr id="157708" name="AutoShape 39"/>
            <p:cNvCxnSpPr>
              <a:cxnSpLocks noChangeShapeType="1"/>
              <a:stCxn id="157703" idx="6"/>
              <a:endCxn id="157704" idx="2"/>
            </p:cNvCxnSpPr>
            <p:nvPr/>
          </p:nvCxnSpPr>
          <p:spPr bwMode="auto">
            <a:xfrm>
              <a:off x="2911" y="2228"/>
              <a:ext cx="1323" cy="0"/>
            </a:xfrm>
            <a:prstGeom prst="straightConnector1">
              <a:avLst/>
            </a:prstGeom>
            <a:noFill/>
            <a:ln w="22225">
              <a:solidFill>
                <a:schemeClr val="tx1"/>
              </a:solidFill>
              <a:round/>
              <a:headEnd/>
              <a:tailEnd type="triangle" w="med" len="med"/>
            </a:ln>
          </p:spPr>
        </p:cxnSp>
        <p:sp>
          <p:nvSpPr>
            <p:cNvPr id="157709" name="Oval 41"/>
            <p:cNvSpPr>
              <a:spLocks noChangeArrowheads="1"/>
            </p:cNvSpPr>
            <p:nvPr/>
          </p:nvSpPr>
          <p:spPr bwMode="auto">
            <a:xfrm>
              <a:off x="3427" y="3067"/>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cxnSp>
          <p:nvCxnSpPr>
            <p:cNvPr id="157710" name="AutoShape 44"/>
            <p:cNvCxnSpPr>
              <a:cxnSpLocks noChangeShapeType="1"/>
              <a:stCxn id="157703" idx="5"/>
              <a:endCxn id="157709" idx="1"/>
            </p:cNvCxnSpPr>
            <p:nvPr/>
          </p:nvCxnSpPr>
          <p:spPr bwMode="auto">
            <a:xfrm>
              <a:off x="2858" y="2347"/>
              <a:ext cx="622" cy="766"/>
            </a:xfrm>
            <a:prstGeom prst="straightConnector1">
              <a:avLst/>
            </a:prstGeom>
            <a:noFill/>
            <a:ln w="22225">
              <a:solidFill>
                <a:schemeClr val="tx1"/>
              </a:solidFill>
              <a:round/>
              <a:headEnd/>
              <a:tailEnd type="triangle" w="med" len="med"/>
            </a:ln>
          </p:spPr>
        </p:cxnSp>
        <p:sp>
          <p:nvSpPr>
            <p:cNvPr id="157711" name="Oval 47"/>
            <p:cNvSpPr>
              <a:spLocks noChangeArrowheads="1"/>
            </p:cNvSpPr>
            <p:nvPr/>
          </p:nvSpPr>
          <p:spPr bwMode="auto">
            <a:xfrm>
              <a:off x="4217" y="2048"/>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57712" name="Text Box 48"/>
            <p:cNvSpPr txBox="1">
              <a:spLocks noChangeArrowheads="1"/>
            </p:cNvSpPr>
            <p:nvPr/>
          </p:nvSpPr>
          <p:spPr bwMode="auto">
            <a:xfrm>
              <a:off x="3107" y="2564"/>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a</a:t>
              </a:r>
            </a:p>
          </p:txBody>
        </p:sp>
        <p:sp>
          <p:nvSpPr>
            <p:cNvPr id="157713" name="Text Box 49"/>
            <p:cNvSpPr txBox="1">
              <a:spLocks noChangeArrowheads="1"/>
            </p:cNvSpPr>
            <p:nvPr/>
          </p:nvSpPr>
          <p:spPr bwMode="auto">
            <a:xfrm>
              <a:off x="3424" y="2020"/>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b</a:t>
              </a:r>
            </a:p>
          </p:txBody>
        </p:sp>
        <p:sp>
          <p:nvSpPr>
            <p:cNvPr id="157714" name="Text Box 50"/>
            <p:cNvSpPr txBox="1">
              <a:spLocks noChangeArrowheads="1"/>
            </p:cNvSpPr>
            <p:nvPr/>
          </p:nvSpPr>
          <p:spPr bwMode="auto">
            <a:xfrm>
              <a:off x="4377" y="1616"/>
              <a:ext cx="227"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b</a:t>
              </a:r>
            </a:p>
          </p:txBody>
        </p:sp>
        <p:cxnSp>
          <p:nvCxnSpPr>
            <p:cNvPr id="157715" name="AutoShape 51"/>
            <p:cNvCxnSpPr>
              <a:cxnSpLocks noChangeShapeType="1"/>
              <a:stCxn id="157703" idx="6"/>
              <a:endCxn id="157703" idx="1"/>
            </p:cNvCxnSpPr>
            <p:nvPr/>
          </p:nvCxnSpPr>
          <p:spPr bwMode="auto">
            <a:xfrm flipH="1" flipV="1">
              <a:off x="2633" y="2108"/>
              <a:ext cx="278" cy="120"/>
            </a:xfrm>
            <a:prstGeom prst="curvedConnector4">
              <a:avLst>
                <a:gd name="adj1" fmla="val -49282"/>
                <a:gd name="adj2" fmla="val 321667"/>
              </a:avLst>
            </a:prstGeom>
            <a:noFill/>
            <a:ln w="22225">
              <a:solidFill>
                <a:schemeClr val="tx1"/>
              </a:solidFill>
              <a:round/>
              <a:headEnd/>
              <a:tailEnd type="triangle" w="med" len="med"/>
            </a:ln>
          </p:spPr>
        </p:cxnSp>
        <p:cxnSp>
          <p:nvCxnSpPr>
            <p:cNvPr id="157716" name="AutoShape 52"/>
            <p:cNvCxnSpPr>
              <a:cxnSpLocks noChangeShapeType="1"/>
              <a:stCxn id="157711" idx="6"/>
              <a:endCxn id="157711" idx="1"/>
            </p:cNvCxnSpPr>
            <p:nvPr/>
          </p:nvCxnSpPr>
          <p:spPr bwMode="auto">
            <a:xfrm flipH="1" flipV="1">
              <a:off x="4270" y="2094"/>
              <a:ext cx="317" cy="136"/>
            </a:xfrm>
            <a:prstGeom prst="curvedConnector4">
              <a:avLst>
                <a:gd name="adj1" fmla="val -43218"/>
                <a:gd name="adj2" fmla="val 312500"/>
              </a:avLst>
            </a:prstGeom>
            <a:noFill/>
            <a:ln w="22225">
              <a:solidFill>
                <a:schemeClr val="tx1"/>
              </a:solidFill>
              <a:round/>
              <a:headEnd/>
              <a:tailEnd type="triangle" w="med" len="med"/>
            </a:ln>
          </p:spPr>
        </p:cxnSp>
      </p:grpSp>
      <p:sp>
        <p:nvSpPr>
          <p:cNvPr id="157702" name="AutoShape 54"/>
          <p:cNvSpPr>
            <a:spLocks noChangeArrowheads="1"/>
          </p:cNvSpPr>
          <p:nvPr/>
        </p:nvSpPr>
        <p:spPr bwMode="auto">
          <a:xfrm>
            <a:off x="2916238" y="3789363"/>
            <a:ext cx="1008062" cy="576262"/>
          </a:xfrm>
          <a:prstGeom prst="rightArrow">
            <a:avLst>
              <a:gd name="adj1" fmla="val 50000"/>
              <a:gd name="adj2" fmla="val 43733"/>
            </a:avLst>
          </a:prstGeom>
          <a:solidFill>
            <a:schemeClr val="accent1"/>
          </a:solidFill>
          <a:ln w="22225" algn="ctr">
            <a:solidFill>
              <a:schemeClr val="tx1"/>
            </a:solidFill>
            <a:miter lim="800000"/>
            <a:headEnd/>
            <a:tailEnd/>
          </a:ln>
        </p:spPr>
        <p:txBody>
          <a:bodyPr wrap="none" lIns="90000" tIns="46800" rIns="90000" bIns="46800" anchor="ctr"/>
          <a:lstStyle/>
          <a:p>
            <a:endParaRPr lang="fa-IR"/>
          </a:p>
        </p:txBody>
      </p:sp>
    </p:spTree>
  </p:cSld>
  <p:clrMapOvr>
    <a:masterClrMapping/>
  </p:clrMapOvr>
  <p:transition spd="med">
    <p:wheel/>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Text Box 25"/>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7-3 گرامرهای باقاعده و آتاماتای متناهی</a:t>
            </a:r>
            <a:endParaRPr lang="en-US" sz="3200"/>
          </a:p>
        </p:txBody>
      </p:sp>
      <p:sp>
        <p:nvSpPr>
          <p:cNvPr id="158723" name="Text Box 26"/>
          <p:cNvSpPr txBox="1">
            <a:spLocks noChangeArrowheads="1"/>
          </p:cNvSpPr>
          <p:nvPr/>
        </p:nvSpPr>
        <p:spPr bwMode="auto">
          <a:xfrm>
            <a:off x="6948488" y="1052513"/>
            <a:ext cx="1655762" cy="519112"/>
          </a:xfrm>
          <a:prstGeom prst="rect">
            <a:avLst/>
          </a:prstGeom>
          <a:noFill/>
          <a:ln w="22225" algn="ctr">
            <a:noFill/>
            <a:miter lim="800000"/>
            <a:headEnd/>
            <a:tailEnd/>
          </a:ln>
        </p:spPr>
        <p:txBody>
          <a:bodyPr lIns="90000" tIns="46800" rIns="90000" bIns="46800">
            <a:spAutoFit/>
          </a:bodyPr>
          <a:lstStyle/>
          <a:p>
            <a:pPr>
              <a:spcBef>
                <a:spcPct val="50000"/>
              </a:spcBef>
            </a:pPr>
            <a:r>
              <a:rPr lang="fa-IR"/>
              <a:t>مثال:</a:t>
            </a:r>
            <a:endParaRPr lang="en-US"/>
          </a:p>
        </p:txBody>
      </p:sp>
      <p:grpSp>
        <p:nvGrpSpPr>
          <p:cNvPr id="158724" name="Group 34"/>
          <p:cNvGrpSpPr>
            <a:grpSpLocks/>
          </p:cNvGrpSpPr>
          <p:nvPr/>
        </p:nvGrpSpPr>
        <p:grpSpPr bwMode="auto">
          <a:xfrm>
            <a:off x="468313" y="2565400"/>
            <a:ext cx="3384550" cy="1768475"/>
            <a:chOff x="703" y="1616"/>
            <a:chExt cx="2132" cy="1114"/>
          </a:xfrm>
        </p:grpSpPr>
        <p:grpSp>
          <p:nvGrpSpPr>
            <p:cNvPr id="158749" name="Group 29"/>
            <p:cNvGrpSpPr>
              <a:grpSpLocks/>
            </p:cNvGrpSpPr>
            <p:nvPr/>
          </p:nvGrpSpPr>
          <p:grpSpPr bwMode="auto">
            <a:xfrm>
              <a:off x="703" y="1616"/>
              <a:ext cx="2132" cy="1114"/>
              <a:chOff x="703" y="1616"/>
              <a:chExt cx="2132" cy="1114"/>
            </a:xfrm>
          </p:grpSpPr>
          <p:sp>
            <p:nvSpPr>
              <p:cNvPr id="158754" name="Text Box 27"/>
              <p:cNvSpPr txBox="1">
                <a:spLocks noChangeArrowheads="1"/>
              </p:cNvSpPr>
              <p:nvPr/>
            </p:nvSpPr>
            <p:spPr bwMode="auto">
              <a:xfrm>
                <a:off x="703" y="1616"/>
                <a:ext cx="2132"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S     aA l bB</a:t>
                </a:r>
              </a:p>
              <a:p>
                <a:pPr algn="l">
                  <a:spcBef>
                    <a:spcPct val="50000"/>
                  </a:spcBef>
                </a:pPr>
                <a:r>
                  <a:rPr lang="en-US" sz="2000"/>
                  <a:t>A     aS l bC</a:t>
                </a:r>
              </a:p>
              <a:p>
                <a:pPr algn="l">
                  <a:spcBef>
                    <a:spcPct val="50000"/>
                  </a:spcBef>
                </a:pPr>
                <a:r>
                  <a:rPr lang="en-US" sz="2000"/>
                  <a:t>B     bS l aC l </a:t>
                </a:r>
              </a:p>
              <a:p>
                <a:pPr algn="l">
                  <a:spcBef>
                    <a:spcPct val="50000"/>
                  </a:spcBef>
                </a:pPr>
                <a:r>
                  <a:rPr lang="en-US" sz="2000"/>
                  <a:t>C     aB l bA</a:t>
                </a:r>
              </a:p>
            </p:txBody>
          </p:sp>
          <p:sp>
            <p:nvSpPr>
              <p:cNvPr id="158755" name="Rectangle 28"/>
              <p:cNvSpPr>
                <a:spLocks noChangeArrowheads="1"/>
              </p:cNvSpPr>
              <p:nvPr/>
            </p:nvSpPr>
            <p:spPr bwMode="auto">
              <a:xfrm>
                <a:off x="1695" y="2182"/>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grpSp>
        <p:sp>
          <p:nvSpPr>
            <p:cNvPr id="158750" name="Line 30"/>
            <p:cNvSpPr>
              <a:spLocks noChangeShapeType="1"/>
            </p:cNvSpPr>
            <p:nvPr/>
          </p:nvSpPr>
          <p:spPr bwMode="auto">
            <a:xfrm>
              <a:off x="868" y="1765"/>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58751" name="Line 31"/>
            <p:cNvSpPr>
              <a:spLocks noChangeShapeType="1"/>
            </p:cNvSpPr>
            <p:nvPr/>
          </p:nvSpPr>
          <p:spPr bwMode="auto">
            <a:xfrm>
              <a:off x="884" y="2045"/>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58752" name="Line 32"/>
            <p:cNvSpPr>
              <a:spLocks noChangeShapeType="1"/>
            </p:cNvSpPr>
            <p:nvPr/>
          </p:nvSpPr>
          <p:spPr bwMode="auto">
            <a:xfrm>
              <a:off x="884" y="2336"/>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58753" name="Line 33"/>
            <p:cNvSpPr>
              <a:spLocks noChangeShapeType="1"/>
            </p:cNvSpPr>
            <p:nvPr/>
          </p:nvSpPr>
          <p:spPr bwMode="auto">
            <a:xfrm>
              <a:off x="884" y="2630"/>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nvGrpSpPr>
          <p:cNvPr id="158725" name="Group 73"/>
          <p:cNvGrpSpPr>
            <a:grpSpLocks/>
          </p:cNvGrpSpPr>
          <p:nvPr/>
        </p:nvGrpSpPr>
        <p:grpSpPr bwMode="auto">
          <a:xfrm>
            <a:off x="4427538" y="2060575"/>
            <a:ext cx="3659187" cy="2855913"/>
            <a:chOff x="3107" y="1298"/>
            <a:chExt cx="2305" cy="1799"/>
          </a:xfrm>
        </p:grpSpPr>
        <p:sp>
          <p:nvSpPr>
            <p:cNvPr id="158727" name="Oval 38"/>
            <p:cNvSpPr>
              <a:spLocks noChangeArrowheads="1"/>
            </p:cNvSpPr>
            <p:nvPr/>
          </p:nvSpPr>
          <p:spPr bwMode="auto">
            <a:xfrm>
              <a:off x="3313" y="1455"/>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S</a:t>
              </a:r>
            </a:p>
          </p:txBody>
        </p:sp>
        <p:sp>
          <p:nvSpPr>
            <p:cNvPr id="158728" name="Oval 39"/>
            <p:cNvSpPr>
              <a:spLocks noChangeArrowheads="1"/>
            </p:cNvSpPr>
            <p:nvPr/>
          </p:nvSpPr>
          <p:spPr bwMode="auto">
            <a:xfrm>
              <a:off x="3313" y="2634"/>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A</a:t>
              </a:r>
            </a:p>
          </p:txBody>
        </p:sp>
        <p:sp>
          <p:nvSpPr>
            <p:cNvPr id="158729" name="Oval 40"/>
            <p:cNvSpPr>
              <a:spLocks noChangeArrowheads="1"/>
            </p:cNvSpPr>
            <p:nvPr/>
          </p:nvSpPr>
          <p:spPr bwMode="auto">
            <a:xfrm>
              <a:off x="4991" y="1455"/>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B</a:t>
              </a:r>
            </a:p>
          </p:txBody>
        </p:sp>
        <p:sp>
          <p:nvSpPr>
            <p:cNvPr id="158730" name="Oval 41"/>
            <p:cNvSpPr>
              <a:spLocks noChangeArrowheads="1"/>
            </p:cNvSpPr>
            <p:nvPr/>
          </p:nvSpPr>
          <p:spPr bwMode="auto">
            <a:xfrm>
              <a:off x="4991" y="2635"/>
              <a:ext cx="317" cy="317"/>
            </a:xfrm>
            <a:prstGeom prst="ellipse">
              <a:avLst/>
            </a:prstGeom>
            <a:noFill/>
            <a:ln w="22225" algn="ctr">
              <a:solidFill>
                <a:schemeClr val="tx1"/>
              </a:solidFill>
              <a:round/>
              <a:headEnd/>
              <a:tailEnd/>
            </a:ln>
          </p:spPr>
          <p:txBody>
            <a:bodyPr wrap="none" lIns="90000" tIns="46800" rIns="90000" bIns="46800" anchor="ctr"/>
            <a:lstStyle/>
            <a:p>
              <a:pPr algn="ctr"/>
              <a:r>
                <a:rPr lang="en-US" sz="2000"/>
                <a:t>C</a:t>
              </a:r>
            </a:p>
          </p:txBody>
        </p:sp>
        <p:sp>
          <p:nvSpPr>
            <p:cNvPr id="158731" name="Oval 43"/>
            <p:cNvSpPr>
              <a:spLocks noChangeArrowheads="1"/>
            </p:cNvSpPr>
            <p:nvPr/>
          </p:nvSpPr>
          <p:spPr bwMode="auto">
            <a:xfrm>
              <a:off x="4969" y="1433"/>
              <a:ext cx="363" cy="36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58732" name="Text Box 44"/>
            <p:cNvSpPr txBox="1">
              <a:spLocks noChangeArrowheads="1"/>
            </p:cNvSpPr>
            <p:nvPr/>
          </p:nvSpPr>
          <p:spPr bwMode="auto">
            <a:xfrm>
              <a:off x="3107" y="1442"/>
              <a:ext cx="272"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sp>
          <p:nvSpPr>
            <p:cNvPr id="158733" name="Text Box 52"/>
            <p:cNvSpPr txBox="1">
              <a:spLocks noChangeArrowheads="1"/>
            </p:cNvSpPr>
            <p:nvPr/>
          </p:nvSpPr>
          <p:spPr bwMode="auto">
            <a:xfrm>
              <a:off x="3152" y="2084"/>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58734" name="Text Box 53"/>
            <p:cNvSpPr txBox="1">
              <a:spLocks noChangeArrowheads="1"/>
            </p:cNvSpPr>
            <p:nvPr/>
          </p:nvSpPr>
          <p:spPr bwMode="auto">
            <a:xfrm>
              <a:off x="4150" y="1298"/>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58735" name="Text Box 54"/>
            <p:cNvSpPr txBox="1">
              <a:spLocks noChangeArrowheads="1"/>
            </p:cNvSpPr>
            <p:nvPr/>
          </p:nvSpPr>
          <p:spPr bwMode="auto">
            <a:xfrm>
              <a:off x="4169" y="2885"/>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cxnSp>
          <p:nvCxnSpPr>
            <p:cNvPr id="158736" name="AutoShape 60"/>
            <p:cNvCxnSpPr>
              <a:cxnSpLocks noChangeShapeType="1"/>
              <a:stCxn id="158727" idx="7"/>
              <a:endCxn id="158731" idx="1"/>
            </p:cNvCxnSpPr>
            <p:nvPr/>
          </p:nvCxnSpPr>
          <p:spPr bwMode="auto">
            <a:xfrm flipV="1">
              <a:off x="3584" y="1479"/>
              <a:ext cx="1438" cy="15"/>
            </a:xfrm>
            <a:prstGeom prst="straightConnector1">
              <a:avLst/>
            </a:prstGeom>
            <a:noFill/>
            <a:ln w="22225">
              <a:solidFill>
                <a:schemeClr val="tx1"/>
              </a:solidFill>
              <a:round/>
              <a:headEnd/>
              <a:tailEnd type="triangle" w="med" len="med"/>
            </a:ln>
          </p:spPr>
        </p:cxnSp>
        <p:cxnSp>
          <p:nvCxnSpPr>
            <p:cNvPr id="158737" name="AutoShape 61"/>
            <p:cNvCxnSpPr>
              <a:cxnSpLocks noChangeShapeType="1"/>
              <a:stCxn id="158731" idx="5"/>
              <a:endCxn id="158730" idx="7"/>
            </p:cNvCxnSpPr>
            <p:nvPr/>
          </p:nvCxnSpPr>
          <p:spPr bwMode="auto">
            <a:xfrm flipH="1">
              <a:off x="5262" y="1750"/>
              <a:ext cx="17" cy="924"/>
            </a:xfrm>
            <a:prstGeom prst="straightConnector1">
              <a:avLst/>
            </a:prstGeom>
            <a:noFill/>
            <a:ln w="22225">
              <a:solidFill>
                <a:schemeClr val="tx1"/>
              </a:solidFill>
              <a:round/>
              <a:headEnd/>
              <a:tailEnd type="triangle" w="med" len="med"/>
            </a:ln>
          </p:spPr>
        </p:cxnSp>
        <p:cxnSp>
          <p:nvCxnSpPr>
            <p:cNvPr id="158738" name="AutoShape 62"/>
            <p:cNvCxnSpPr>
              <a:cxnSpLocks noChangeShapeType="1"/>
              <a:stCxn id="158730" idx="3"/>
              <a:endCxn id="158728" idx="5"/>
            </p:cNvCxnSpPr>
            <p:nvPr/>
          </p:nvCxnSpPr>
          <p:spPr bwMode="auto">
            <a:xfrm flipH="1" flipV="1">
              <a:off x="3584" y="2912"/>
              <a:ext cx="1453" cy="1"/>
            </a:xfrm>
            <a:prstGeom prst="straightConnector1">
              <a:avLst/>
            </a:prstGeom>
            <a:noFill/>
            <a:ln w="22225">
              <a:solidFill>
                <a:schemeClr val="tx1"/>
              </a:solidFill>
              <a:round/>
              <a:headEnd/>
              <a:tailEnd type="triangle" w="med" len="med"/>
            </a:ln>
          </p:spPr>
        </p:cxnSp>
        <p:cxnSp>
          <p:nvCxnSpPr>
            <p:cNvPr id="158739" name="AutoShape 63"/>
            <p:cNvCxnSpPr>
              <a:cxnSpLocks noChangeShapeType="1"/>
              <a:stCxn id="158728" idx="1"/>
              <a:endCxn id="158727" idx="3"/>
            </p:cNvCxnSpPr>
            <p:nvPr/>
          </p:nvCxnSpPr>
          <p:spPr bwMode="auto">
            <a:xfrm flipV="1">
              <a:off x="3359" y="1733"/>
              <a:ext cx="0" cy="940"/>
            </a:xfrm>
            <a:prstGeom prst="straightConnector1">
              <a:avLst/>
            </a:prstGeom>
            <a:noFill/>
            <a:ln w="22225">
              <a:solidFill>
                <a:schemeClr val="tx1"/>
              </a:solidFill>
              <a:round/>
              <a:headEnd/>
              <a:tailEnd type="triangle" w="med" len="med"/>
            </a:ln>
          </p:spPr>
        </p:cxnSp>
        <p:cxnSp>
          <p:nvCxnSpPr>
            <p:cNvPr id="158740" name="AutoShape 64"/>
            <p:cNvCxnSpPr>
              <a:cxnSpLocks noChangeShapeType="1"/>
              <a:stCxn id="158731" idx="3"/>
              <a:endCxn id="158727" idx="5"/>
            </p:cNvCxnSpPr>
            <p:nvPr/>
          </p:nvCxnSpPr>
          <p:spPr bwMode="auto">
            <a:xfrm flipH="1" flipV="1">
              <a:off x="3584" y="1733"/>
              <a:ext cx="1438" cy="17"/>
            </a:xfrm>
            <a:prstGeom prst="straightConnector1">
              <a:avLst/>
            </a:prstGeom>
            <a:noFill/>
            <a:ln w="22225">
              <a:solidFill>
                <a:schemeClr val="tx1"/>
              </a:solidFill>
              <a:round/>
              <a:headEnd/>
              <a:tailEnd type="triangle" w="med" len="med"/>
            </a:ln>
          </p:spPr>
        </p:cxnSp>
        <p:cxnSp>
          <p:nvCxnSpPr>
            <p:cNvPr id="158741" name="AutoShape 65"/>
            <p:cNvCxnSpPr>
              <a:cxnSpLocks noChangeShapeType="1"/>
              <a:stCxn id="158727" idx="5"/>
              <a:endCxn id="158728" idx="7"/>
            </p:cNvCxnSpPr>
            <p:nvPr/>
          </p:nvCxnSpPr>
          <p:spPr bwMode="auto">
            <a:xfrm>
              <a:off x="3584" y="1733"/>
              <a:ext cx="0" cy="940"/>
            </a:xfrm>
            <a:prstGeom prst="straightConnector1">
              <a:avLst/>
            </a:prstGeom>
            <a:noFill/>
            <a:ln w="22225">
              <a:solidFill>
                <a:schemeClr val="tx1"/>
              </a:solidFill>
              <a:round/>
              <a:headEnd/>
              <a:tailEnd type="triangle" w="med" len="med"/>
            </a:ln>
          </p:spPr>
        </p:cxnSp>
        <p:cxnSp>
          <p:nvCxnSpPr>
            <p:cNvPr id="158742" name="AutoShape 66"/>
            <p:cNvCxnSpPr>
              <a:cxnSpLocks noChangeShapeType="1"/>
              <a:stCxn id="158728" idx="7"/>
              <a:endCxn id="158730" idx="1"/>
            </p:cNvCxnSpPr>
            <p:nvPr/>
          </p:nvCxnSpPr>
          <p:spPr bwMode="auto">
            <a:xfrm>
              <a:off x="3584" y="2673"/>
              <a:ext cx="1453" cy="1"/>
            </a:xfrm>
            <a:prstGeom prst="straightConnector1">
              <a:avLst/>
            </a:prstGeom>
            <a:noFill/>
            <a:ln w="22225">
              <a:solidFill>
                <a:schemeClr val="tx1"/>
              </a:solidFill>
              <a:round/>
              <a:headEnd/>
              <a:tailEnd type="triangle" w="med" len="med"/>
            </a:ln>
          </p:spPr>
        </p:cxnSp>
        <p:cxnSp>
          <p:nvCxnSpPr>
            <p:cNvPr id="158743" name="AutoShape 67"/>
            <p:cNvCxnSpPr>
              <a:cxnSpLocks noChangeShapeType="1"/>
              <a:stCxn id="158730" idx="1"/>
              <a:endCxn id="158731" idx="3"/>
            </p:cNvCxnSpPr>
            <p:nvPr/>
          </p:nvCxnSpPr>
          <p:spPr bwMode="auto">
            <a:xfrm flipH="1" flipV="1">
              <a:off x="5022" y="1750"/>
              <a:ext cx="15" cy="924"/>
            </a:xfrm>
            <a:prstGeom prst="straightConnector1">
              <a:avLst/>
            </a:prstGeom>
            <a:noFill/>
            <a:ln w="22225">
              <a:solidFill>
                <a:schemeClr val="tx1"/>
              </a:solidFill>
              <a:round/>
              <a:headEnd/>
              <a:tailEnd type="triangle" w="med" len="med"/>
            </a:ln>
          </p:spPr>
        </p:cxnSp>
        <p:sp>
          <p:nvSpPr>
            <p:cNvPr id="158744" name="Text Box 68"/>
            <p:cNvSpPr txBox="1">
              <a:spLocks noChangeArrowheads="1"/>
            </p:cNvSpPr>
            <p:nvPr/>
          </p:nvSpPr>
          <p:spPr bwMode="auto">
            <a:xfrm>
              <a:off x="3491" y="2085"/>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58745" name="Text Box 69"/>
            <p:cNvSpPr txBox="1">
              <a:spLocks noChangeArrowheads="1"/>
            </p:cNvSpPr>
            <p:nvPr/>
          </p:nvSpPr>
          <p:spPr bwMode="auto">
            <a:xfrm>
              <a:off x="4830" y="2069"/>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58746" name="Text Box 70"/>
            <p:cNvSpPr txBox="1">
              <a:spLocks noChangeArrowheads="1"/>
            </p:cNvSpPr>
            <p:nvPr/>
          </p:nvSpPr>
          <p:spPr bwMode="auto">
            <a:xfrm>
              <a:off x="5185" y="2069"/>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p>
          </p:txBody>
        </p:sp>
        <p:sp>
          <p:nvSpPr>
            <p:cNvPr id="158747" name="Text Box 71"/>
            <p:cNvSpPr txBox="1">
              <a:spLocks noChangeArrowheads="1"/>
            </p:cNvSpPr>
            <p:nvPr/>
          </p:nvSpPr>
          <p:spPr bwMode="auto">
            <a:xfrm>
              <a:off x="4150" y="1721"/>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sp>
          <p:nvSpPr>
            <p:cNvPr id="158748" name="Text Box 72"/>
            <p:cNvSpPr txBox="1">
              <a:spLocks noChangeArrowheads="1"/>
            </p:cNvSpPr>
            <p:nvPr/>
          </p:nvSpPr>
          <p:spPr bwMode="auto">
            <a:xfrm>
              <a:off x="4150" y="2487"/>
              <a:ext cx="22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p>
          </p:txBody>
        </p:sp>
      </p:grpSp>
      <p:sp>
        <p:nvSpPr>
          <p:cNvPr id="158726" name="AutoShape 74"/>
          <p:cNvSpPr>
            <a:spLocks noChangeArrowheads="1"/>
          </p:cNvSpPr>
          <p:nvPr/>
        </p:nvSpPr>
        <p:spPr bwMode="auto">
          <a:xfrm>
            <a:off x="2916238" y="3284538"/>
            <a:ext cx="1368425" cy="649287"/>
          </a:xfrm>
          <a:prstGeom prst="rightArrow">
            <a:avLst>
              <a:gd name="adj1" fmla="val 50000"/>
              <a:gd name="adj2" fmla="val 52690"/>
            </a:avLst>
          </a:prstGeom>
          <a:solidFill>
            <a:schemeClr val="accent1"/>
          </a:solidFill>
          <a:ln w="22225" algn="ctr">
            <a:solidFill>
              <a:schemeClr val="tx1"/>
            </a:solidFill>
            <a:miter lim="800000"/>
            <a:headEnd/>
            <a:tailEnd/>
          </a:ln>
        </p:spPr>
        <p:txBody>
          <a:bodyPr wrap="none" lIns="90000" tIns="46800" rIns="90000" bIns="46800" anchor="ctr"/>
          <a:lstStyle/>
          <a:p>
            <a:endParaRPr lang="fa-IR"/>
          </a:p>
        </p:txBody>
      </p:sp>
    </p:spTree>
  </p:cSld>
  <p:clrMapOvr>
    <a:masterClrMapping/>
  </p:clrMapOvr>
  <p:transition spd="med">
    <p:wheel/>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ext Box 14"/>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7-4 ویژگیهای همبستگی زبانهای باقاعده</a:t>
            </a:r>
            <a:endParaRPr lang="en-US" sz="3200"/>
          </a:p>
        </p:txBody>
      </p:sp>
      <p:sp>
        <p:nvSpPr>
          <p:cNvPr id="159747" name="Text Box 15"/>
          <p:cNvSpPr txBox="1">
            <a:spLocks noChangeArrowheads="1"/>
          </p:cNvSpPr>
          <p:nvPr/>
        </p:nvSpPr>
        <p:spPr bwMode="auto">
          <a:xfrm>
            <a:off x="1547813" y="1700213"/>
            <a:ext cx="6337300" cy="2443162"/>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solidFill>
                  <a:schemeClr val="accent1"/>
                </a:solidFill>
              </a:rPr>
              <a:t>یک زبان روی الفبای با قاعده است</a:t>
            </a:r>
            <a:r>
              <a:rPr lang="fa-IR"/>
              <a:t> ، اگر آن:</a:t>
            </a:r>
          </a:p>
          <a:p>
            <a:pPr>
              <a:spcBef>
                <a:spcPct val="50000"/>
              </a:spcBef>
            </a:pPr>
            <a:r>
              <a:rPr lang="en-US"/>
              <a:t>(i</a:t>
            </a:r>
            <a:r>
              <a:rPr lang="fa-IR"/>
              <a:t> یک مجموعه (عبارت) باقاعده روی</a:t>
            </a:r>
            <a:r>
              <a:rPr lang="en-US">
                <a:cs typeface="Arial" charset="0"/>
              </a:rPr>
              <a:t>∑</a:t>
            </a:r>
            <a:endParaRPr lang="en-US"/>
          </a:p>
          <a:p>
            <a:pPr>
              <a:spcBef>
                <a:spcPct val="50000"/>
              </a:spcBef>
            </a:pPr>
            <a:r>
              <a:rPr lang="en-US"/>
              <a:t>(ii</a:t>
            </a:r>
            <a:r>
              <a:rPr lang="fa-IR"/>
              <a:t> پذیرفته شده توسط </a:t>
            </a:r>
            <a:r>
              <a:rPr lang="en-US"/>
              <a:t>NFA,DFA</a:t>
            </a:r>
            <a:r>
              <a:rPr lang="fa-IR"/>
              <a:t> یا </a:t>
            </a:r>
            <a:r>
              <a:rPr lang="he-IL"/>
              <a:t>גּ</a:t>
            </a:r>
            <a:r>
              <a:rPr lang="fa-IR"/>
              <a:t> </a:t>
            </a:r>
            <a:r>
              <a:rPr lang="en-US"/>
              <a:t>NFA-</a:t>
            </a:r>
          </a:p>
          <a:p>
            <a:pPr>
              <a:spcBef>
                <a:spcPct val="50000"/>
              </a:spcBef>
            </a:pPr>
            <a:r>
              <a:rPr lang="en-US"/>
              <a:t>(iii</a:t>
            </a:r>
            <a:r>
              <a:rPr lang="fa-IR"/>
              <a:t> تولید شده توسط یک گرامر با قاعده باشد. </a:t>
            </a:r>
            <a:endParaRPr lang="he-IL"/>
          </a:p>
        </p:txBody>
      </p:sp>
    </p:spTree>
  </p:cSld>
  <p:clrMapOvr>
    <a:masterClrMapping/>
  </p:clrMapOvr>
  <p:transition spd="med">
    <p:wheel/>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ext Box 14"/>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7-4 ویژگیهای همبستگی زبانهای باقاعده</a:t>
            </a:r>
            <a:endParaRPr lang="en-US" sz="3200"/>
          </a:p>
        </p:txBody>
      </p:sp>
      <p:sp>
        <p:nvSpPr>
          <p:cNvPr id="160771" name="Text Box 15"/>
          <p:cNvSpPr txBox="1">
            <a:spLocks noChangeArrowheads="1"/>
          </p:cNvSpPr>
          <p:nvPr/>
        </p:nvSpPr>
        <p:spPr bwMode="auto">
          <a:xfrm>
            <a:off x="323850" y="1268413"/>
            <a:ext cx="8424863" cy="158750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قضیه </a:t>
            </a:r>
          </a:p>
          <a:p>
            <a:pPr>
              <a:spcBef>
                <a:spcPct val="50000"/>
              </a:spcBef>
            </a:pPr>
            <a:r>
              <a:rPr lang="fa-IR"/>
              <a:t>اگر </a:t>
            </a:r>
            <a:r>
              <a:rPr lang="en-US"/>
              <a:t>L</a:t>
            </a:r>
            <a:r>
              <a:rPr lang="en-US" sz="1600"/>
              <a:t>1</a:t>
            </a:r>
            <a:r>
              <a:rPr lang="fa-IR"/>
              <a:t> و </a:t>
            </a:r>
            <a:r>
              <a:rPr lang="en-US"/>
              <a:t>L</a:t>
            </a:r>
            <a:r>
              <a:rPr lang="en-US" sz="1600"/>
              <a:t>2</a:t>
            </a:r>
            <a:r>
              <a:rPr lang="fa-IR"/>
              <a:t> دو زبان با قاعده باشند، آنگاه </a:t>
            </a:r>
            <a:r>
              <a:rPr lang="en-US"/>
              <a:t>L</a:t>
            </a:r>
            <a:r>
              <a:rPr lang="en-US" sz="1600"/>
              <a:t>1</a:t>
            </a:r>
            <a:r>
              <a:rPr lang="en-US"/>
              <a:t>L</a:t>
            </a:r>
            <a:r>
              <a:rPr lang="en-US" sz="1600"/>
              <a:t>2</a:t>
            </a:r>
            <a:r>
              <a:rPr lang="en-US"/>
              <a:t> , L</a:t>
            </a:r>
            <a:r>
              <a:rPr lang="en-US" sz="1600"/>
              <a:t>1</a:t>
            </a:r>
            <a:r>
              <a:rPr lang="el-GR">
                <a:cs typeface="Arial" charset="0"/>
              </a:rPr>
              <a:t>υ</a:t>
            </a:r>
            <a:r>
              <a:rPr lang="en-US"/>
              <a:t>L</a:t>
            </a:r>
            <a:r>
              <a:rPr lang="en-US" sz="1600"/>
              <a:t>2</a:t>
            </a:r>
            <a:r>
              <a:rPr lang="fa-IR"/>
              <a:t> و</a:t>
            </a:r>
            <a:r>
              <a:rPr lang="en-US"/>
              <a:t>L</a:t>
            </a:r>
            <a:r>
              <a:rPr lang="en-US" sz="1600"/>
              <a:t>1</a:t>
            </a:r>
            <a:r>
              <a:rPr lang="en-US"/>
              <a:t>*</a:t>
            </a:r>
            <a:r>
              <a:rPr lang="fa-IR"/>
              <a:t> نیز زبانهای باقاعده خواهند بود.</a:t>
            </a:r>
            <a:endParaRPr lang="en-US"/>
          </a:p>
        </p:txBody>
      </p:sp>
      <p:grpSp>
        <p:nvGrpSpPr>
          <p:cNvPr id="160772" name="Group 18"/>
          <p:cNvGrpSpPr>
            <a:grpSpLocks/>
          </p:cNvGrpSpPr>
          <p:nvPr/>
        </p:nvGrpSpPr>
        <p:grpSpPr bwMode="auto">
          <a:xfrm>
            <a:off x="323850" y="3706813"/>
            <a:ext cx="8424863" cy="946150"/>
            <a:chOff x="204" y="2335"/>
            <a:chExt cx="5307" cy="596"/>
          </a:xfrm>
        </p:grpSpPr>
        <p:sp>
          <p:nvSpPr>
            <p:cNvPr id="160773" name="Text Box 16"/>
            <p:cNvSpPr txBox="1">
              <a:spLocks noChangeArrowheads="1"/>
            </p:cNvSpPr>
            <p:nvPr/>
          </p:nvSpPr>
          <p:spPr bwMode="auto">
            <a:xfrm>
              <a:off x="204" y="2335"/>
              <a:ext cx="5307" cy="596"/>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زبانهای باقاعده نسبت به عمل مکمل بسته هستند. اگر </a:t>
              </a:r>
              <a:r>
                <a:rPr lang="en-US"/>
                <a:t>L</a:t>
              </a:r>
              <a:r>
                <a:rPr lang="fa-IR"/>
                <a:t> روی الفبای</a:t>
              </a:r>
              <a:r>
                <a:rPr lang="en-US">
                  <a:cs typeface="Arial" charset="0"/>
                </a:rPr>
                <a:t>∑</a:t>
              </a:r>
              <a:r>
                <a:rPr lang="fa-IR"/>
                <a:t> با قاعده باشد، آنگاه </a:t>
              </a:r>
              <a:r>
                <a:rPr lang="en-US"/>
                <a:t>L=</a:t>
              </a:r>
              <a:r>
                <a:rPr lang="en-US">
                  <a:cs typeface="Arial" charset="0"/>
                </a:rPr>
                <a:t>∑</a:t>
              </a:r>
              <a:r>
                <a:rPr lang="en-US"/>
                <a:t>*-L</a:t>
              </a:r>
              <a:r>
                <a:rPr lang="fa-IR"/>
                <a:t> نیز با قاعده خواهند بود.</a:t>
              </a:r>
              <a:endParaRPr lang="en-US"/>
            </a:p>
          </p:txBody>
        </p:sp>
        <p:sp>
          <p:nvSpPr>
            <p:cNvPr id="160774" name="Text Box 17"/>
            <p:cNvSpPr txBox="1">
              <a:spLocks noChangeArrowheads="1"/>
            </p:cNvSpPr>
            <p:nvPr/>
          </p:nvSpPr>
          <p:spPr bwMode="auto">
            <a:xfrm>
              <a:off x="2426" y="2377"/>
              <a:ext cx="273" cy="327"/>
            </a:xfrm>
            <a:prstGeom prst="rect">
              <a:avLst/>
            </a:prstGeom>
            <a:noFill/>
            <a:ln w="22225" algn="ctr">
              <a:noFill/>
              <a:miter lim="800000"/>
              <a:headEnd/>
              <a:tailEnd/>
            </a:ln>
          </p:spPr>
          <p:txBody>
            <a:bodyPr lIns="90000" tIns="46800" rIns="90000" bIns="46800">
              <a:spAutoFit/>
            </a:bodyPr>
            <a:lstStyle/>
            <a:p>
              <a:pPr>
                <a:spcBef>
                  <a:spcPct val="50000"/>
                </a:spcBef>
              </a:pPr>
              <a:r>
                <a:rPr lang="fa-IR"/>
                <a:t>_</a:t>
              </a:r>
              <a:endParaRPr lang="en-US"/>
            </a:p>
          </p:txBody>
        </p:sp>
      </p:grpSp>
    </p:spTree>
  </p:cSld>
  <p:clrMapOvr>
    <a:masterClrMapping/>
  </p:clrMapOvr>
  <p:transition spd="med">
    <p:wheel/>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Text Box 29"/>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7-4 ویژگیهای همبستگی زبانهای باقاعده</a:t>
            </a:r>
            <a:endParaRPr lang="en-US" sz="3200"/>
          </a:p>
        </p:txBody>
      </p:sp>
      <p:grpSp>
        <p:nvGrpSpPr>
          <p:cNvPr id="161795" name="Group 32"/>
          <p:cNvGrpSpPr>
            <a:grpSpLocks/>
          </p:cNvGrpSpPr>
          <p:nvPr/>
        </p:nvGrpSpPr>
        <p:grpSpPr bwMode="auto">
          <a:xfrm>
            <a:off x="395288" y="1196975"/>
            <a:ext cx="8280400" cy="1160463"/>
            <a:chOff x="249" y="754"/>
            <a:chExt cx="5216" cy="731"/>
          </a:xfrm>
        </p:grpSpPr>
        <p:sp>
          <p:nvSpPr>
            <p:cNvPr id="161797" name="Text Box 30"/>
            <p:cNvSpPr txBox="1">
              <a:spLocks noChangeArrowheads="1"/>
            </p:cNvSpPr>
            <p:nvPr/>
          </p:nvSpPr>
          <p:spPr bwMode="auto">
            <a:xfrm>
              <a:off x="249" y="754"/>
              <a:ext cx="5216" cy="731"/>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قضیه</a:t>
              </a:r>
            </a:p>
            <a:p>
              <a:pPr>
                <a:spcBef>
                  <a:spcPct val="50000"/>
                </a:spcBef>
              </a:pPr>
              <a:r>
                <a:rPr lang="fa-IR"/>
                <a:t>اگر </a:t>
              </a:r>
              <a:r>
                <a:rPr lang="en-US"/>
                <a:t>L</a:t>
              </a:r>
              <a:r>
                <a:rPr lang="fa-IR"/>
                <a:t>یک زبان با قاعده باشد، آنگاه  </a:t>
              </a:r>
              <a:r>
                <a:rPr lang="en-US"/>
                <a:t>L</a:t>
              </a:r>
              <a:r>
                <a:rPr lang="fa-IR"/>
                <a:t> نیز باقاعده است.</a:t>
              </a:r>
              <a:endParaRPr lang="en-US"/>
            </a:p>
          </p:txBody>
        </p:sp>
        <p:sp>
          <p:nvSpPr>
            <p:cNvPr id="161798" name="Text Box 31"/>
            <p:cNvSpPr txBox="1">
              <a:spLocks noChangeArrowheads="1"/>
            </p:cNvSpPr>
            <p:nvPr/>
          </p:nvSpPr>
          <p:spPr bwMode="auto">
            <a:xfrm>
              <a:off x="2530" y="926"/>
              <a:ext cx="226" cy="327"/>
            </a:xfrm>
            <a:prstGeom prst="rect">
              <a:avLst/>
            </a:prstGeom>
            <a:noFill/>
            <a:ln w="22225" algn="ctr">
              <a:noFill/>
              <a:miter lim="800000"/>
              <a:headEnd/>
              <a:tailEnd/>
            </a:ln>
          </p:spPr>
          <p:txBody>
            <a:bodyPr lIns="90000" tIns="46800" rIns="90000" bIns="46800">
              <a:spAutoFit/>
            </a:bodyPr>
            <a:lstStyle/>
            <a:p>
              <a:pPr>
                <a:spcBef>
                  <a:spcPct val="50000"/>
                </a:spcBef>
              </a:pPr>
              <a:r>
                <a:rPr lang="fa-IR"/>
                <a:t>_</a:t>
              </a:r>
              <a:endParaRPr lang="en-US"/>
            </a:p>
          </p:txBody>
        </p:sp>
      </p:grpSp>
      <p:sp>
        <p:nvSpPr>
          <p:cNvPr id="161796" name="Text Box 33"/>
          <p:cNvSpPr txBox="1">
            <a:spLocks noChangeArrowheads="1"/>
          </p:cNvSpPr>
          <p:nvPr/>
        </p:nvSpPr>
        <p:spPr bwMode="auto">
          <a:xfrm>
            <a:off x="539750" y="3141663"/>
            <a:ext cx="8208963" cy="1160462"/>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قضیه</a:t>
            </a:r>
          </a:p>
          <a:p>
            <a:pPr>
              <a:spcBef>
                <a:spcPct val="50000"/>
              </a:spcBef>
            </a:pPr>
            <a:r>
              <a:rPr lang="fa-IR"/>
              <a:t>اگر</a:t>
            </a:r>
            <a:r>
              <a:rPr lang="en-US"/>
              <a:t>L</a:t>
            </a:r>
            <a:r>
              <a:rPr lang="en-US" sz="1600"/>
              <a:t>1</a:t>
            </a:r>
            <a:r>
              <a:rPr lang="fa-IR"/>
              <a:t> و</a:t>
            </a:r>
            <a:r>
              <a:rPr lang="en-US"/>
              <a:t>L</a:t>
            </a:r>
            <a:r>
              <a:rPr lang="en-US" sz="1600"/>
              <a:t>2</a:t>
            </a:r>
            <a:r>
              <a:rPr lang="fa-IR"/>
              <a:t> زبانهایی باقاعده باشند، آنگاه </a:t>
            </a:r>
            <a:r>
              <a:rPr lang="en-US"/>
              <a:t>L</a:t>
            </a:r>
            <a:r>
              <a:rPr lang="en-US" sz="1600"/>
              <a:t>1</a:t>
            </a:r>
            <a:r>
              <a:rPr lang="en-US">
                <a:cs typeface="Arial" charset="0"/>
              </a:rPr>
              <a:t>∩</a:t>
            </a:r>
            <a:r>
              <a:rPr lang="en-US"/>
              <a:t>L</a:t>
            </a:r>
            <a:r>
              <a:rPr lang="en-US" sz="1600"/>
              <a:t>2</a:t>
            </a:r>
            <a:r>
              <a:rPr lang="fa-IR"/>
              <a:t> نیز باقاعده است.</a:t>
            </a:r>
            <a:endParaRPr lang="en-US"/>
          </a:p>
        </p:txBody>
      </p:sp>
    </p:spTree>
  </p:cSld>
  <p:clrMapOvr>
    <a:masterClrMapping/>
  </p:clrMapOvr>
  <p:transition spd="med">
    <p:wheel/>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Text Box 6"/>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7-5 یک زبان بی قاعده</a:t>
            </a:r>
            <a:endParaRPr lang="en-US" sz="3200"/>
          </a:p>
        </p:txBody>
      </p:sp>
      <p:grpSp>
        <p:nvGrpSpPr>
          <p:cNvPr id="162819" name="Group 9"/>
          <p:cNvGrpSpPr>
            <a:grpSpLocks/>
          </p:cNvGrpSpPr>
          <p:nvPr/>
        </p:nvGrpSpPr>
        <p:grpSpPr bwMode="auto">
          <a:xfrm>
            <a:off x="468313" y="1052513"/>
            <a:ext cx="8280400" cy="1160462"/>
            <a:chOff x="295" y="663"/>
            <a:chExt cx="5216" cy="731"/>
          </a:xfrm>
        </p:grpSpPr>
        <p:sp>
          <p:nvSpPr>
            <p:cNvPr id="162823" name="Text Box 7"/>
            <p:cNvSpPr txBox="1">
              <a:spLocks noChangeArrowheads="1"/>
            </p:cNvSpPr>
            <p:nvPr/>
          </p:nvSpPr>
          <p:spPr bwMode="auto">
            <a:xfrm>
              <a:off x="295" y="663"/>
              <a:ext cx="5216" cy="731"/>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زبانهای بی قاعده:</a:t>
              </a:r>
            </a:p>
            <a:p>
              <a:pPr>
                <a:spcBef>
                  <a:spcPct val="50000"/>
                </a:spcBef>
              </a:pPr>
              <a:r>
                <a:rPr lang="fa-IR"/>
                <a:t>زبان </a:t>
              </a:r>
              <a:r>
                <a:rPr lang="en-US"/>
                <a:t>{a b l i</a:t>
              </a:r>
              <a:r>
                <a:rPr lang="en-US">
                  <a:cs typeface="Arial" charset="0"/>
                </a:rPr>
                <a:t>≥</a:t>
              </a:r>
              <a:r>
                <a:rPr lang="en-US"/>
                <a:t>0}</a:t>
              </a:r>
              <a:r>
                <a:rPr lang="fa-IR"/>
                <a:t> با قاعده نیست.</a:t>
              </a:r>
              <a:endParaRPr lang="en-US"/>
            </a:p>
          </p:txBody>
        </p:sp>
        <p:sp>
          <p:nvSpPr>
            <p:cNvPr id="162824" name="Text Box 8"/>
            <p:cNvSpPr txBox="1">
              <a:spLocks noChangeArrowheads="1"/>
            </p:cNvSpPr>
            <p:nvPr/>
          </p:nvSpPr>
          <p:spPr bwMode="auto">
            <a:xfrm>
              <a:off x="3884" y="1055"/>
              <a:ext cx="680"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i    i</a:t>
              </a:r>
            </a:p>
          </p:txBody>
        </p:sp>
      </p:grpSp>
      <p:grpSp>
        <p:nvGrpSpPr>
          <p:cNvPr id="162820" name="Group 12"/>
          <p:cNvGrpSpPr>
            <a:grpSpLocks/>
          </p:cNvGrpSpPr>
          <p:nvPr/>
        </p:nvGrpSpPr>
        <p:grpSpPr bwMode="auto">
          <a:xfrm>
            <a:off x="468313" y="3214688"/>
            <a:ext cx="8280400" cy="2014537"/>
            <a:chOff x="295" y="1842"/>
            <a:chExt cx="5216" cy="1269"/>
          </a:xfrm>
        </p:grpSpPr>
        <p:sp>
          <p:nvSpPr>
            <p:cNvPr id="162821" name="Text Box 10"/>
            <p:cNvSpPr txBox="1">
              <a:spLocks noChangeArrowheads="1"/>
            </p:cNvSpPr>
            <p:nvPr/>
          </p:nvSpPr>
          <p:spPr bwMode="auto">
            <a:xfrm>
              <a:off x="295" y="1842"/>
              <a:ext cx="5216" cy="1269"/>
            </a:xfrm>
            <a:prstGeom prst="rect">
              <a:avLst/>
            </a:prstGeom>
            <a:noFill/>
            <a:ln w="22225" algn="ctr">
              <a:noFill/>
              <a:miter lim="800000"/>
              <a:headEnd/>
              <a:tailEnd/>
            </a:ln>
          </p:spPr>
          <p:txBody>
            <a:bodyPr lIns="90000" tIns="46800" rIns="90000" bIns="46800">
              <a:spAutoFit/>
            </a:bodyPr>
            <a:lstStyle/>
            <a:p>
              <a:pPr>
                <a:spcBef>
                  <a:spcPct val="50000"/>
                </a:spcBef>
              </a:pPr>
              <a:r>
                <a:rPr lang="fa-IR"/>
                <a:t>فرض کنید که </a:t>
              </a:r>
              <a:r>
                <a:rPr lang="en-US"/>
                <a:t>L</a:t>
              </a:r>
              <a:r>
                <a:rPr lang="fa-IR"/>
                <a:t> یک زبان روی</a:t>
              </a:r>
              <a:r>
                <a:rPr lang="en-US">
                  <a:cs typeface="Arial" charset="0"/>
                </a:rPr>
                <a:t>∑</a:t>
              </a:r>
              <a:r>
                <a:rPr lang="fa-IR"/>
                <a:t> باشد. اگر رشته های </a:t>
              </a:r>
              <a:r>
                <a:rPr lang="ru-RU">
                  <a:cs typeface="Arial" charset="0"/>
                </a:rPr>
                <a:t>є∑</a:t>
              </a:r>
              <a:r>
                <a:rPr lang="fa-IR"/>
                <a:t> </a:t>
              </a:r>
              <a:r>
                <a:rPr lang="en-US"/>
                <a:t>u</a:t>
              </a:r>
              <a:r>
                <a:rPr lang="en-US" sz="1600"/>
                <a:t>i</a:t>
              </a:r>
              <a:r>
                <a:rPr lang="fa-IR"/>
                <a:t> و</a:t>
              </a:r>
              <a:r>
                <a:rPr lang="en-US"/>
                <a:t>(i</a:t>
              </a:r>
              <a:r>
                <a:rPr lang="en-US">
                  <a:cs typeface="Arial" charset="0"/>
                </a:rPr>
                <a:t>≥</a:t>
              </a:r>
              <a:r>
                <a:rPr lang="en-US"/>
                <a:t>0)v</a:t>
              </a:r>
              <a:r>
                <a:rPr lang="en-US" sz="1600"/>
                <a:t>i</a:t>
              </a:r>
              <a:r>
                <a:rPr lang="ru-RU">
                  <a:cs typeface="Arial" charset="0"/>
                </a:rPr>
                <a:t>є∑</a:t>
              </a:r>
              <a:r>
                <a:rPr lang="en-US"/>
                <a:t>*</a:t>
              </a:r>
              <a:r>
                <a:rPr lang="fa-IR"/>
                <a:t> با</a:t>
              </a:r>
              <a:r>
                <a:rPr lang="en-US"/>
                <a:t> u</a:t>
              </a:r>
              <a:r>
                <a:rPr lang="en-US" sz="1600"/>
                <a:t>i</a:t>
              </a:r>
              <a:r>
                <a:rPr lang="en-US"/>
                <a:t>v</a:t>
              </a:r>
              <a:r>
                <a:rPr lang="en-US" sz="1600"/>
                <a:t>i</a:t>
              </a:r>
              <a:r>
                <a:rPr lang="ru-RU">
                  <a:cs typeface="Arial" charset="0"/>
                </a:rPr>
                <a:t>є</a:t>
              </a:r>
              <a:r>
                <a:rPr lang="en-US"/>
                <a:t>L</a:t>
              </a:r>
              <a:r>
                <a:rPr lang="fa-IR"/>
                <a:t>و </a:t>
              </a:r>
              <a:r>
                <a:rPr lang="en-US"/>
                <a:t>u</a:t>
              </a:r>
              <a:r>
                <a:rPr lang="en-US" sz="1600"/>
                <a:t>i</a:t>
              </a:r>
              <a:r>
                <a:rPr lang="en-US"/>
                <a:t>v</a:t>
              </a:r>
              <a:r>
                <a:rPr lang="en-US" sz="1600"/>
                <a:t>j</a:t>
              </a:r>
              <a:r>
                <a:rPr lang="ru-RU">
                  <a:cs typeface="Arial" charset="0"/>
                </a:rPr>
                <a:t>є</a:t>
              </a:r>
              <a:r>
                <a:rPr lang="en-US"/>
                <a:t>L</a:t>
              </a:r>
              <a:r>
                <a:rPr lang="fa-IR"/>
                <a:t> برای </a:t>
              </a:r>
              <a:r>
                <a:rPr lang="en-US"/>
                <a:t>i</a:t>
              </a:r>
              <a:r>
                <a:rPr lang="en-US">
                  <a:cs typeface="Arial" charset="0"/>
                </a:rPr>
                <a:t>≠</a:t>
              </a:r>
              <a:r>
                <a:rPr lang="en-US"/>
                <a:t>j</a:t>
              </a:r>
              <a:r>
                <a:rPr lang="fa-IR"/>
                <a:t> وجود داشته باشد، آنگاه </a:t>
              </a:r>
              <a:r>
                <a:rPr lang="en-US"/>
                <a:t>L</a:t>
              </a:r>
              <a:r>
                <a:rPr lang="fa-IR"/>
                <a:t> یک زبان باقاعده نیست.</a:t>
              </a:r>
            </a:p>
            <a:p>
              <a:pPr>
                <a:spcBef>
                  <a:spcPct val="50000"/>
                </a:spcBef>
              </a:pPr>
              <a:r>
                <a:rPr lang="fa-IR">
                  <a:solidFill>
                    <a:schemeClr val="accent1"/>
                  </a:solidFill>
                </a:rPr>
                <a:t>مثلاً مجموعه </a:t>
              </a:r>
              <a:r>
                <a:rPr lang="en-US">
                  <a:solidFill>
                    <a:schemeClr val="accent1"/>
                  </a:solidFill>
                </a:rPr>
                <a:t>L</a:t>
              </a:r>
              <a:r>
                <a:rPr lang="fa-IR">
                  <a:solidFill>
                    <a:schemeClr val="accent1"/>
                  </a:solidFill>
                </a:rPr>
                <a:t> شامل رشته های متقارن روی </a:t>
              </a:r>
              <a:r>
                <a:rPr lang="en-US">
                  <a:solidFill>
                    <a:schemeClr val="accent1"/>
                  </a:solidFill>
                </a:rPr>
                <a:t>{a,b}</a:t>
              </a:r>
              <a:r>
                <a:rPr lang="fa-IR">
                  <a:solidFill>
                    <a:schemeClr val="accent1"/>
                  </a:solidFill>
                </a:rPr>
                <a:t> ،باقاعده نیست</a:t>
              </a:r>
              <a:r>
                <a:rPr lang="fa-IR"/>
                <a:t>.</a:t>
              </a:r>
              <a:endParaRPr lang="en-US"/>
            </a:p>
          </p:txBody>
        </p:sp>
        <p:sp>
          <p:nvSpPr>
            <p:cNvPr id="162822" name="Text Box 11"/>
            <p:cNvSpPr txBox="1">
              <a:spLocks noChangeArrowheads="1"/>
            </p:cNvSpPr>
            <p:nvPr/>
          </p:nvSpPr>
          <p:spPr bwMode="auto">
            <a:xfrm>
              <a:off x="2933" y="2131"/>
              <a:ext cx="318" cy="327"/>
            </a:xfrm>
            <a:prstGeom prst="rect">
              <a:avLst/>
            </a:prstGeom>
            <a:noFill/>
            <a:ln w="22225" algn="ctr">
              <a:noFill/>
              <a:miter lim="800000"/>
              <a:headEnd/>
              <a:tailEnd/>
            </a:ln>
          </p:spPr>
          <p:txBody>
            <a:bodyPr lIns="90000" tIns="46800" rIns="90000" bIns="46800">
              <a:spAutoFit/>
            </a:bodyPr>
            <a:lstStyle/>
            <a:p>
              <a:pPr>
                <a:spcBef>
                  <a:spcPct val="50000"/>
                </a:spcBef>
              </a:pPr>
              <a:r>
                <a:rPr lang="en-US"/>
                <a:t>/</a:t>
              </a:r>
            </a:p>
          </p:txBody>
        </p:sp>
      </p:grpSp>
    </p:spTree>
  </p:cSld>
  <p:clrMapOvr>
    <a:masterClrMapping/>
  </p:clrMapOvr>
  <p:transition spd="med">
    <p:wheel/>
  </p:transition>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ext Box 12"/>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7-5 یک زبان بی قاعده</a:t>
            </a:r>
            <a:endParaRPr lang="en-US" sz="3200"/>
          </a:p>
        </p:txBody>
      </p:sp>
      <p:sp>
        <p:nvSpPr>
          <p:cNvPr id="163843" name="Text Box 13"/>
          <p:cNvSpPr txBox="1">
            <a:spLocks noChangeArrowheads="1"/>
          </p:cNvSpPr>
          <p:nvPr/>
        </p:nvSpPr>
        <p:spPr bwMode="auto">
          <a:xfrm>
            <a:off x="395288" y="981075"/>
            <a:ext cx="8353425" cy="1160463"/>
          </a:xfrm>
          <a:prstGeom prst="rect">
            <a:avLst/>
          </a:prstGeom>
          <a:solidFill>
            <a:schemeClr val="folHlink"/>
          </a:solidFill>
          <a:ln w="22225" algn="ctr">
            <a:noFill/>
            <a:miter lim="800000"/>
            <a:headEnd/>
            <a:tailEnd/>
          </a:ln>
        </p:spPr>
        <p:txBody>
          <a:bodyPr lIns="90000" tIns="46800" rIns="90000" bIns="46800">
            <a:spAutoFit/>
          </a:bodyPr>
          <a:lstStyle/>
          <a:p>
            <a:pPr>
              <a:spcBef>
                <a:spcPct val="50000"/>
              </a:spcBef>
            </a:pPr>
            <a:r>
              <a:rPr lang="fa-IR"/>
              <a:t>نکته:</a:t>
            </a:r>
          </a:p>
          <a:p>
            <a:pPr>
              <a:spcBef>
                <a:spcPct val="50000"/>
              </a:spcBef>
            </a:pPr>
            <a:r>
              <a:rPr lang="fa-IR"/>
              <a:t>اشتراک دو زبان باقاعده یک زبان با قاعده تولید می کند.</a:t>
            </a:r>
            <a:endParaRPr lang="en-US"/>
          </a:p>
        </p:txBody>
      </p:sp>
      <p:sp>
        <p:nvSpPr>
          <p:cNvPr id="163844" name="Text Box 14"/>
          <p:cNvSpPr txBox="1">
            <a:spLocks noChangeArrowheads="1"/>
          </p:cNvSpPr>
          <p:nvPr/>
        </p:nvSpPr>
        <p:spPr bwMode="auto">
          <a:xfrm>
            <a:off x="395288" y="2205038"/>
            <a:ext cx="8353425" cy="1160462"/>
          </a:xfrm>
          <a:prstGeom prst="rect">
            <a:avLst/>
          </a:prstGeom>
          <a:solidFill>
            <a:schemeClr val="folHlink"/>
          </a:solidFill>
          <a:ln w="22225" algn="ctr">
            <a:noFill/>
            <a:miter lim="800000"/>
            <a:headEnd/>
            <a:tailEnd/>
          </a:ln>
        </p:spPr>
        <p:txBody>
          <a:bodyPr lIns="90000" tIns="46800" rIns="90000" bIns="46800">
            <a:spAutoFit/>
          </a:bodyPr>
          <a:lstStyle/>
          <a:p>
            <a:pPr>
              <a:spcBef>
                <a:spcPct val="50000"/>
              </a:spcBef>
            </a:pPr>
            <a:r>
              <a:rPr lang="fa-IR"/>
              <a:t>نکته:</a:t>
            </a:r>
          </a:p>
          <a:p>
            <a:pPr>
              <a:spcBef>
                <a:spcPct val="50000"/>
              </a:spcBef>
            </a:pPr>
            <a:r>
              <a:rPr lang="fa-IR"/>
              <a:t>اشتراک یک زبان با قاعده با یک زبان مستقل از متن باقاعده نیست.</a:t>
            </a:r>
            <a:endParaRPr lang="en-US"/>
          </a:p>
        </p:txBody>
      </p:sp>
      <p:sp>
        <p:nvSpPr>
          <p:cNvPr id="163845" name="Text Box 15"/>
          <p:cNvSpPr txBox="1">
            <a:spLocks noChangeArrowheads="1"/>
          </p:cNvSpPr>
          <p:nvPr/>
        </p:nvSpPr>
        <p:spPr bwMode="auto">
          <a:xfrm>
            <a:off x="395288" y="3933825"/>
            <a:ext cx="8353425" cy="1587500"/>
          </a:xfrm>
          <a:prstGeom prst="rect">
            <a:avLst/>
          </a:prstGeom>
          <a:solidFill>
            <a:schemeClr val="folHlink"/>
          </a:solidFill>
          <a:ln w="22225" algn="ctr">
            <a:noFill/>
            <a:miter lim="800000"/>
            <a:headEnd/>
            <a:tailEnd/>
          </a:ln>
        </p:spPr>
        <p:txBody>
          <a:bodyPr lIns="90000" tIns="46800" rIns="90000" bIns="46800">
            <a:spAutoFit/>
          </a:bodyPr>
          <a:lstStyle/>
          <a:p>
            <a:pPr>
              <a:spcBef>
                <a:spcPct val="50000"/>
              </a:spcBef>
            </a:pPr>
            <a:r>
              <a:rPr lang="fa-IR"/>
              <a:t>قضیه:</a:t>
            </a:r>
          </a:p>
          <a:p>
            <a:pPr>
              <a:spcBef>
                <a:spcPct val="50000"/>
              </a:spcBef>
            </a:pPr>
            <a:r>
              <a:rPr lang="fa-IR"/>
              <a:t>فرض کنید که </a:t>
            </a:r>
            <a:r>
              <a:rPr lang="en-US"/>
              <a:t>L</a:t>
            </a:r>
            <a:r>
              <a:rPr lang="en-US" sz="1600"/>
              <a:t>1</a:t>
            </a:r>
            <a:r>
              <a:rPr lang="fa-IR"/>
              <a:t> یک زبان با قاعده و </a:t>
            </a:r>
            <a:r>
              <a:rPr lang="en-US"/>
              <a:t>L</a:t>
            </a:r>
            <a:r>
              <a:rPr lang="en-US" sz="1600"/>
              <a:t>2</a:t>
            </a:r>
            <a:r>
              <a:rPr lang="fa-IR"/>
              <a:t> یک زبان مستقل از متن باشد. زبان </a:t>
            </a:r>
            <a:r>
              <a:rPr lang="en-US"/>
              <a:t>L</a:t>
            </a:r>
            <a:r>
              <a:rPr lang="en-US" sz="1600"/>
              <a:t>1</a:t>
            </a:r>
            <a:r>
              <a:rPr lang="en-US">
                <a:cs typeface="Arial" charset="0"/>
              </a:rPr>
              <a:t>∩</a:t>
            </a:r>
            <a:r>
              <a:rPr lang="en-US"/>
              <a:t>L</a:t>
            </a:r>
            <a:r>
              <a:rPr lang="en-US" sz="1600"/>
              <a:t>2</a:t>
            </a:r>
            <a:r>
              <a:rPr lang="fa-IR"/>
              <a:t> لزوماً باقاعده نیست.		</a:t>
            </a:r>
            <a:endParaRPr lang="en-US"/>
          </a:p>
        </p:txBody>
      </p:sp>
    </p:spTree>
  </p:cSld>
  <p:clrMapOvr>
    <a:masterClrMapping/>
  </p:clrMapOvr>
  <p:transition spd="med">
    <p:wheel/>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Text Box 17"/>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7-6 پیش قضیه فشار برای زبانهای باقاعده</a:t>
            </a:r>
            <a:endParaRPr lang="en-US" sz="3200"/>
          </a:p>
        </p:txBody>
      </p:sp>
      <p:sp>
        <p:nvSpPr>
          <p:cNvPr id="164867" name="Text Box 18"/>
          <p:cNvSpPr txBox="1">
            <a:spLocks noChangeArrowheads="1"/>
          </p:cNvSpPr>
          <p:nvPr/>
        </p:nvSpPr>
        <p:spPr bwMode="auto">
          <a:xfrm>
            <a:off x="323850" y="1844675"/>
            <a:ext cx="8424863" cy="2014538"/>
          </a:xfrm>
          <a:prstGeom prst="rect">
            <a:avLst/>
          </a:prstGeom>
          <a:noFill/>
          <a:ln w="22225" algn="ctr">
            <a:noFill/>
            <a:miter lim="800000"/>
            <a:headEnd/>
            <a:tailEnd/>
          </a:ln>
        </p:spPr>
        <p:txBody>
          <a:bodyPr lIns="90000" tIns="46800" rIns="90000" bIns="46800">
            <a:spAutoFit/>
          </a:bodyPr>
          <a:lstStyle/>
          <a:p>
            <a:pPr>
              <a:spcBef>
                <a:spcPct val="50000"/>
              </a:spcBef>
            </a:pPr>
            <a:r>
              <a:rPr lang="fa-IR"/>
              <a:t>فرض کنید که </a:t>
            </a:r>
            <a:r>
              <a:rPr lang="en-US"/>
              <a:t>G</a:t>
            </a:r>
            <a:r>
              <a:rPr lang="fa-IR"/>
              <a:t> دیاگرام حالت یک </a:t>
            </a:r>
            <a:r>
              <a:rPr lang="en-US"/>
              <a:t>DFA</a:t>
            </a:r>
            <a:r>
              <a:rPr lang="fa-IR"/>
              <a:t> با </a:t>
            </a:r>
            <a:r>
              <a:rPr lang="en-US"/>
              <a:t>k</a:t>
            </a:r>
            <a:r>
              <a:rPr lang="fa-IR"/>
              <a:t> حالت بوده و </a:t>
            </a:r>
            <a:r>
              <a:rPr lang="en-US"/>
              <a:t>p</a:t>
            </a:r>
            <a:r>
              <a:rPr lang="fa-IR"/>
              <a:t> یک مسیر به طول </a:t>
            </a:r>
            <a:r>
              <a:rPr lang="en-US"/>
              <a:t>k</a:t>
            </a:r>
            <a:r>
              <a:rPr lang="fa-IR"/>
              <a:t> یا بیشتر باشد. در این صورت مسیر </a:t>
            </a:r>
            <a:r>
              <a:rPr lang="en-US"/>
              <a:t>p</a:t>
            </a:r>
            <a:r>
              <a:rPr lang="fa-IR"/>
              <a:t> را می توان به زیر مسیرهای </a:t>
            </a:r>
            <a:r>
              <a:rPr lang="en-US"/>
              <a:t>r,p</a:t>
            </a:r>
            <a:r>
              <a:rPr lang="fa-IR"/>
              <a:t> و</a:t>
            </a:r>
            <a:r>
              <a:rPr lang="en-US"/>
              <a:t>s</a:t>
            </a:r>
            <a:r>
              <a:rPr lang="fa-IR"/>
              <a:t> تجزیه نمود</a:t>
            </a:r>
          </a:p>
          <a:p>
            <a:pPr>
              <a:spcBef>
                <a:spcPct val="50000"/>
              </a:spcBef>
            </a:pPr>
            <a:r>
              <a:rPr lang="fa-IR"/>
              <a:t> بطوریکه </a:t>
            </a:r>
            <a:r>
              <a:rPr lang="en-US"/>
              <a:t>p=qrs</a:t>
            </a:r>
            <a:r>
              <a:rPr lang="fa-IR"/>
              <a:t> و </a:t>
            </a:r>
            <a:r>
              <a:rPr lang="en-US"/>
              <a:t>length(qr)</a:t>
            </a:r>
            <a:r>
              <a:rPr lang="en-US">
                <a:cs typeface="Arial" charset="0"/>
              </a:rPr>
              <a:t>≤</a:t>
            </a:r>
            <a:r>
              <a:rPr lang="en-US"/>
              <a:t>k</a:t>
            </a:r>
            <a:r>
              <a:rPr lang="fa-IR"/>
              <a:t> بوده و </a:t>
            </a:r>
            <a:r>
              <a:rPr lang="en-US"/>
              <a:t>r</a:t>
            </a:r>
            <a:r>
              <a:rPr lang="fa-IR"/>
              <a:t> یک چرخه باشد.</a:t>
            </a:r>
            <a:endParaRPr lang="en-US"/>
          </a:p>
        </p:txBody>
      </p:sp>
    </p:spTree>
  </p:cSld>
  <p:clrMapOvr>
    <a:masterClrMapping/>
  </p:clrMapOvr>
  <p:transition spd="med">
    <p:whee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7" name="Rectangle 7"/>
          <p:cNvSpPr>
            <a:spLocks noGrp="1" noChangeArrowheads="1"/>
          </p:cNvSpPr>
          <p:nvPr>
            <p:ph type="title"/>
          </p:nvPr>
        </p:nvSpPr>
        <p:spPr/>
        <p:txBody>
          <a:bodyPr/>
          <a:lstStyle/>
          <a:p>
            <a:pPr algn="just" eaLnBrk="1" hangingPunct="1">
              <a:defRPr/>
            </a:pPr>
            <a:r>
              <a:rPr lang="fa-IR" sz="3200" smtClean="0">
                <a:cs typeface="B Roya" pitchFamily="2" charset="-78"/>
              </a:rPr>
              <a:t>1-6 گراف ها</a:t>
            </a:r>
            <a:endParaRPr lang="en-US" sz="3200" smtClean="0">
              <a:cs typeface="B Roya" pitchFamily="2" charset="-78"/>
            </a:endParaRPr>
          </a:p>
        </p:txBody>
      </p:sp>
      <p:sp>
        <p:nvSpPr>
          <p:cNvPr id="143368" name="Text Box 8"/>
          <p:cNvSpPr txBox="1">
            <a:spLocks noChangeArrowheads="1"/>
          </p:cNvSpPr>
          <p:nvPr/>
        </p:nvSpPr>
        <p:spPr bwMode="auto">
          <a:xfrm>
            <a:off x="755650" y="1341438"/>
            <a:ext cx="7920038" cy="946150"/>
          </a:xfrm>
          <a:prstGeom prst="rect">
            <a:avLst/>
          </a:prstGeom>
          <a:solidFill>
            <a:schemeClr val="bg1"/>
          </a:solidFill>
          <a:ln w="9525" algn="ctr">
            <a:noFill/>
            <a:miter lim="800000"/>
            <a:headEnd/>
            <a:tailEnd/>
          </a:ln>
        </p:spPr>
        <p:txBody>
          <a:bodyPr>
            <a:spAutoFit/>
          </a:bodyPr>
          <a:lstStyle/>
          <a:p>
            <a:pPr algn="just">
              <a:spcBef>
                <a:spcPct val="50000"/>
              </a:spcBef>
            </a:pPr>
            <a:r>
              <a:rPr lang="fa-IR">
                <a:solidFill>
                  <a:schemeClr val="accent1"/>
                </a:solidFill>
              </a:rPr>
              <a:t>گراف جهت دار</a:t>
            </a:r>
            <a:r>
              <a:rPr lang="fa-IR"/>
              <a:t>: اگر هر لبه گراف دارای جهت باشد به آن گراف جهت دار</a:t>
            </a:r>
            <a:r>
              <a:rPr lang="en-US"/>
              <a:t>(digraph)</a:t>
            </a:r>
            <a:r>
              <a:rPr lang="fa-IR"/>
              <a:t>می گویند.</a:t>
            </a:r>
          </a:p>
        </p:txBody>
      </p:sp>
      <p:sp>
        <p:nvSpPr>
          <p:cNvPr id="143369" name="Text Box 9"/>
          <p:cNvSpPr txBox="1">
            <a:spLocks noChangeArrowheads="1"/>
          </p:cNvSpPr>
          <p:nvPr/>
        </p:nvSpPr>
        <p:spPr bwMode="auto">
          <a:xfrm>
            <a:off x="755650" y="4498975"/>
            <a:ext cx="7993063" cy="946150"/>
          </a:xfrm>
          <a:prstGeom prst="rect">
            <a:avLst/>
          </a:prstGeom>
          <a:solidFill>
            <a:schemeClr val="bg1"/>
          </a:solidFill>
          <a:ln w="9525" algn="ctr">
            <a:noFill/>
            <a:miter lim="800000"/>
            <a:headEnd/>
            <a:tailEnd/>
          </a:ln>
        </p:spPr>
        <p:txBody>
          <a:bodyPr>
            <a:spAutoFit/>
          </a:bodyPr>
          <a:lstStyle/>
          <a:p>
            <a:pPr algn="just">
              <a:spcBef>
                <a:spcPct val="50000"/>
              </a:spcBef>
            </a:pPr>
            <a:r>
              <a:rPr lang="fa-IR">
                <a:solidFill>
                  <a:schemeClr val="accent1"/>
                </a:solidFill>
              </a:rPr>
              <a:t>مسیر</a:t>
            </a:r>
            <a:r>
              <a:rPr lang="en-US">
                <a:solidFill>
                  <a:schemeClr val="accent1"/>
                </a:solidFill>
              </a:rPr>
              <a:t>(path)</a:t>
            </a:r>
            <a:r>
              <a:rPr lang="fa-IR">
                <a:solidFill>
                  <a:schemeClr val="accent1"/>
                </a:solidFill>
              </a:rPr>
              <a:t>:</a:t>
            </a:r>
            <a:r>
              <a:rPr lang="fa-IR"/>
              <a:t> در یک گراف جهت داربه دنباله ای از گره ها که بین هر گره و گره بعدی یک لبه وجود داشته باشد گفته می شود. </a:t>
            </a:r>
            <a:endParaRPr lang="en-US"/>
          </a:p>
        </p:txBody>
      </p:sp>
      <p:sp>
        <p:nvSpPr>
          <p:cNvPr id="32773" name="Rectangle 10"/>
          <p:cNvSpPr>
            <a:spLocks noChangeArrowheads="1"/>
          </p:cNvSpPr>
          <p:nvPr/>
        </p:nvSpPr>
        <p:spPr bwMode="auto">
          <a:xfrm>
            <a:off x="900113" y="2843213"/>
            <a:ext cx="7680325"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گراف وزن دار</a:t>
            </a:r>
            <a:r>
              <a:rPr lang="fa-IR"/>
              <a:t>: اگر به لبه ها مقادیری تخصیص یافته باشدبه آن مقادیر وزن و به آن گراف،گراف وزن دار می گوییم.</a:t>
            </a:r>
            <a:endParaRPr lang="en-US"/>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43367"/>
                                        </p:tgtEl>
                                        <p:attrNameLst>
                                          <p:attrName>style.visibility</p:attrName>
                                        </p:attrNameLst>
                                      </p:cBhvr>
                                      <p:to>
                                        <p:strVal val="visible"/>
                                      </p:to>
                                    </p:set>
                                    <p:animEffect transition="in" filter="blinds(horizontal)">
                                      <p:cBhvr>
                                        <p:cTn id="7" dur="500"/>
                                        <p:tgtEl>
                                          <p:spTgt spid="143367"/>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143368">
                                            <p:bg/>
                                          </p:spTgt>
                                        </p:tgtEl>
                                        <p:attrNameLst>
                                          <p:attrName>style.visibility</p:attrName>
                                        </p:attrNameLst>
                                      </p:cBhvr>
                                      <p:to>
                                        <p:strVal val="visible"/>
                                      </p:to>
                                    </p:set>
                                    <p:anim calcmode="lin" valueType="num">
                                      <p:cBhvr>
                                        <p:cTn id="11" dur="1000" fill="hold"/>
                                        <p:tgtEl>
                                          <p:spTgt spid="143368">
                                            <p:bg/>
                                          </p:spTgt>
                                        </p:tgtEl>
                                        <p:attrNameLst>
                                          <p:attrName>ppt_w</p:attrName>
                                        </p:attrNameLst>
                                      </p:cBhvr>
                                      <p:tavLst>
                                        <p:tav tm="0">
                                          <p:val>
                                            <p:strVal val="#ppt_w*0.70"/>
                                          </p:val>
                                        </p:tav>
                                        <p:tav tm="100000">
                                          <p:val>
                                            <p:strVal val="#ppt_w"/>
                                          </p:val>
                                        </p:tav>
                                      </p:tavLst>
                                    </p:anim>
                                    <p:anim calcmode="lin" valueType="num">
                                      <p:cBhvr>
                                        <p:cTn id="12" dur="1000" fill="hold"/>
                                        <p:tgtEl>
                                          <p:spTgt spid="143368">
                                            <p:bg/>
                                          </p:spTgt>
                                        </p:tgtEl>
                                        <p:attrNameLst>
                                          <p:attrName>ppt_h</p:attrName>
                                        </p:attrNameLst>
                                      </p:cBhvr>
                                      <p:tavLst>
                                        <p:tav tm="0">
                                          <p:val>
                                            <p:strVal val="#ppt_h"/>
                                          </p:val>
                                        </p:tav>
                                        <p:tav tm="100000">
                                          <p:val>
                                            <p:strVal val="#ppt_h"/>
                                          </p:val>
                                        </p:tav>
                                      </p:tavLst>
                                    </p:anim>
                                    <p:animEffect transition="in" filter="fade">
                                      <p:cBhvr>
                                        <p:cTn id="13" dur="1000"/>
                                        <p:tgtEl>
                                          <p:spTgt spid="143368">
                                            <p:bg/>
                                          </p:spTgt>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143368">
                                            <p:txEl>
                                              <p:pRg st="0" end="0"/>
                                            </p:txEl>
                                          </p:spTgt>
                                        </p:tgtEl>
                                        <p:attrNameLst>
                                          <p:attrName>style.visibility</p:attrName>
                                        </p:attrNameLst>
                                      </p:cBhvr>
                                      <p:to>
                                        <p:strVal val="visible"/>
                                      </p:to>
                                    </p:set>
                                    <p:anim calcmode="lin" valueType="num">
                                      <p:cBhvr>
                                        <p:cTn id="18" dur="1000" fill="hold"/>
                                        <p:tgtEl>
                                          <p:spTgt spid="143368">
                                            <p:txEl>
                                              <p:pRg st="0" end="0"/>
                                            </p:txEl>
                                          </p:spTgt>
                                        </p:tgtEl>
                                        <p:attrNameLst>
                                          <p:attrName>ppt_w</p:attrName>
                                        </p:attrNameLst>
                                      </p:cBhvr>
                                      <p:tavLst>
                                        <p:tav tm="0">
                                          <p:val>
                                            <p:strVal val="#ppt_w*0.70"/>
                                          </p:val>
                                        </p:tav>
                                        <p:tav tm="100000">
                                          <p:val>
                                            <p:strVal val="#ppt_w"/>
                                          </p:val>
                                        </p:tav>
                                      </p:tavLst>
                                    </p:anim>
                                    <p:anim calcmode="lin" valueType="num">
                                      <p:cBhvr>
                                        <p:cTn id="19" dur="1000" fill="hold"/>
                                        <p:tgtEl>
                                          <p:spTgt spid="143368">
                                            <p:txEl>
                                              <p:pRg st="0" end="0"/>
                                            </p:txEl>
                                          </p:spTgt>
                                        </p:tgtEl>
                                        <p:attrNameLst>
                                          <p:attrName>ppt_h</p:attrName>
                                        </p:attrNameLst>
                                      </p:cBhvr>
                                      <p:tavLst>
                                        <p:tav tm="0">
                                          <p:val>
                                            <p:strVal val="#ppt_h"/>
                                          </p:val>
                                        </p:tav>
                                        <p:tav tm="100000">
                                          <p:val>
                                            <p:strVal val="#ppt_h"/>
                                          </p:val>
                                        </p:tav>
                                      </p:tavLst>
                                    </p:anim>
                                    <p:animEffect transition="in" filter="fade">
                                      <p:cBhvr>
                                        <p:cTn id="20" dur="1000"/>
                                        <p:tgtEl>
                                          <p:spTgt spid="143368">
                                            <p:txEl>
                                              <p:pRg st="0" end="0"/>
                                            </p:txEl>
                                          </p:spTgt>
                                        </p:tgtEl>
                                      </p:cBhvr>
                                    </p:animEffect>
                                  </p:childTnLst>
                                </p:cTn>
                              </p:par>
                            </p:childTnLst>
                          </p:cTn>
                        </p:par>
                        <p:par>
                          <p:cTn id="21" fill="hold">
                            <p:stCondLst>
                              <p:cond delay="1000"/>
                            </p:stCondLst>
                            <p:childTnLst>
                              <p:par>
                                <p:cTn id="22" presetID="55" presetClass="entr" presetSubtype="0" fill="hold" grpId="0" nodeType="afterEffect">
                                  <p:stCondLst>
                                    <p:cond delay="0"/>
                                  </p:stCondLst>
                                  <p:childTnLst>
                                    <p:set>
                                      <p:cBhvr>
                                        <p:cTn id="23" dur="1" fill="hold">
                                          <p:stCondLst>
                                            <p:cond delay="0"/>
                                          </p:stCondLst>
                                        </p:cTn>
                                        <p:tgtEl>
                                          <p:spTgt spid="143369"/>
                                        </p:tgtEl>
                                        <p:attrNameLst>
                                          <p:attrName>style.visibility</p:attrName>
                                        </p:attrNameLst>
                                      </p:cBhvr>
                                      <p:to>
                                        <p:strVal val="visible"/>
                                      </p:to>
                                    </p:set>
                                    <p:anim calcmode="lin" valueType="num">
                                      <p:cBhvr>
                                        <p:cTn id="24" dur="1000" fill="hold"/>
                                        <p:tgtEl>
                                          <p:spTgt spid="143369"/>
                                        </p:tgtEl>
                                        <p:attrNameLst>
                                          <p:attrName>ppt_w</p:attrName>
                                        </p:attrNameLst>
                                      </p:cBhvr>
                                      <p:tavLst>
                                        <p:tav tm="0">
                                          <p:val>
                                            <p:strVal val="#ppt_w*0.70"/>
                                          </p:val>
                                        </p:tav>
                                        <p:tav tm="100000">
                                          <p:val>
                                            <p:strVal val="#ppt_w"/>
                                          </p:val>
                                        </p:tav>
                                      </p:tavLst>
                                    </p:anim>
                                    <p:anim calcmode="lin" valueType="num">
                                      <p:cBhvr>
                                        <p:cTn id="25" dur="1000" fill="hold"/>
                                        <p:tgtEl>
                                          <p:spTgt spid="143369"/>
                                        </p:tgtEl>
                                        <p:attrNameLst>
                                          <p:attrName>ppt_h</p:attrName>
                                        </p:attrNameLst>
                                      </p:cBhvr>
                                      <p:tavLst>
                                        <p:tav tm="0">
                                          <p:val>
                                            <p:strVal val="#ppt_h"/>
                                          </p:val>
                                        </p:tav>
                                        <p:tav tm="100000">
                                          <p:val>
                                            <p:strVal val="#ppt_h"/>
                                          </p:val>
                                        </p:tav>
                                      </p:tavLst>
                                    </p:anim>
                                    <p:animEffect transition="in" filter="fade">
                                      <p:cBhvr>
                                        <p:cTn id="26" dur="1000"/>
                                        <p:tgtEl>
                                          <p:spTgt spid="143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7" grpId="0"/>
      <p:bldP spid="143368" grpId="0" build="p" animBg="1"/>
      <p:bldP spid="143369" grpId="0" animBg="1"/>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ext Box 22"/>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7-6 پیش قضیه فشار برای زبانهای باقاعده</a:t>
            </a:r>
            <a:endParaRPr lang="en-US" sz="3200"/>
          </a:p>
        </p:txBody>
      </p:sp>
      <p:grpSp>
        <p:nvGrpSpPr>
          <p:cNvPr id="165891" name="Group 25"/>
          <p:cNvGrpSpPr>
            <a:grpSpLocks/>
          </p:cNvGrpSpPr>
          <p:nvPr/>
        </p:nvGrpSpPr>
        <p:grpSpPr bwMode="auto">
          <a:xfrm>
            <a:off x="395288" y="1281113"/>
            <a:ext cx="8208962" cy="2868612"/>
            <a:chOff x="249" y="754"/>
            <a:chExt cx="5171" cy="1807"/>
          </a:xfrm>
        </p:grpSpPr>
        <p:sp>
          <p:nvSpPr>
            <p:cNvPr id="165893" name="Text Box 23"/>
            <p:cNvSpPr txBox="1">
              <a:spLocks noChangeArrowheads="1"/>
            </p:cNvSpPr>
            <p:nvPr/>
          </p:nvSpPr>
          <p:spPr bwMode="auto">
            <a:xfrm>
              <a:off x="249" y="754"/>
              <a:ext cx="5171" cy="1807"/>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قضیه:</a:t>
              </a:r>
            </a:p>
            <a:p>
              <a:pPr>
                <a:spcBef>
                  <a:spcPct val="50000"/>
                </a:spcBef>
              </a:pPr>
              <a:r>
                <a:rPr lang="fa-IR"/>
                <a:t>فرض کنید که </a:t>
              </a:r>
              <a:r>
                <a:rPr lang="en-US"/>
                <a:t>L</a:t>
              </a:r>
              <a:r>
                <a:rPr lang="fa-IR"/>
                <a:t> یک زبان با قاعده است که توسط یک </a:t>
              </a:r>
              <a:r>
                <a:rPr lang="en-US"/>
                <a:t>DFA   M</a:t>
              </a:r>
              <a:r>
                <a:rPr lang="fa-IR"/>
                <a:t> با</a:t>
              </a:r>
              <a:r>
                <a:rPr lang="en-US"/>
                <a:t>k</a:t>
              </a:r>
              <a:r>
                <a:rPr lang="fa-IR"/>
                <a:t> حالت پذیرفته می شود و فرض کنید که </a:t>
              </a:r>
              <a:r>
                <a:rPr lang="en-US"/>
                <a:t>z</a:t>
              </a:r>
              <a:r>
                <a:rPr lang="fa-IR"/>
                <a:t> هر رشته موجود در </a:t>
              </a:r>
              <a:r>
                <a:rPr lang="en-US"/>
                <a:t>L</a:t>
              </a:r>
              <a:r>
                <a:rPr lang="fa-IR"/>
                <a:t> با </a:t>
              </a:r>
              <a:r>
                <a:rPr lang="en-US"/>
                <a:t>length(z)</a:t>
              </a:r>
              <a:r>
                <a:rPr lang="en-US">
                  <a:cs typeface="Arial" charset="0"/>
                </a:rPr>
                <a:t>≤</a:t>
              </a:r>
              <a:r>
                <a:rPr lang="en-US"/>
                <a:t>k</a:t>
              </a:r>
              <a:r>
                <a:rPr lang="fa-IR"/>
                <a:t> باشد.در این صورت </a:t>
              </a:r>
              <a:r>
                <a:rPr lang="en-US"/>
                <a:t>z</a:t>
              </a:r>
              <a:r>
                <a:rPr lang="fa-IR"/>
                <a:t> می تواند به صورت </a:t>
              </a:r>
              <a:r>
                <a:rPr lang="en-US"/>
                <a:t>uwv</a:t>
              </a:r>
              <a:r>
                <a:rPr lang="fa-IR"/>
                <a:t> نوشته شود بطوریکه </a:t>
              </a:r>
              <a:r>
                <a:rPr lang="en-US"/>
                <a:t>length(uv)</a:t>
              </a:r>
              <a:r>
                <a:rPr lang="en-US">
                  <a:cs typeface="Arial" charset="0"/>
                </a:rPr>
                <a:t>≤</a:t>
              </a:r>
              <a:r>
                <a:rPr lang="en-US"/>
                <a:t>k</a:t>
              </a:r>
              <a:r>
                <a:rPr lang="fa-IR"/>
                <a:t> ،</a:t>
              </a:r>
              <a:r>
                <a:rPr lang="en-US"/>
                <a:t> length(v)&gt;0</a:t>
              </a:r>
              <a:r>
                <a:rPr lang="fa-IR"/>
                <a:t> و به ازای  هر </a:t>
              </a:r>
              <a:r>
                <a:rPr lang="en-US"/>
                <a:t>i</a:t>
              </a:r>
              <a:r>
                <a:rPr lang="en-US">
                  <a:cs typeface="Arial" charset="0"/>
                </a:rPr>
                <a:t>≥</a:t>
              </a:r>
              <a:r>
                <a:rPr lang="en-US"/>
                <a:t>0</a:t>
              </a:r>
              <a:r>
                <a:rPr lang="fa-IR"/>
                <a:t> ، </a:t>
              </a:r>
              <a:r>
                <a:rPr lang="en-US"/>
                <a:t>uv w </a:t>
              </a:r>
              <a:r>
                <a:rPr lang="ru-RU">
                  <a:cs typeface="Arial" charset="0"/>
                </a:rPr>
                <a:t>є</a:t>
              </a:r>
              <a:r>
                <a:rPr lang="en-US"/>
                <a:t> L</a:t>
              </a:r>
              <a:r>
                <a:rPr lang="fa-IR"/>
                <a:t> باشد.</a:t>
              </a:r>
              <a:endParaRPr lang="en-US"/>
            </a:p>
          </p:txBody>
        </p:sp>
        <p:sp>
          <p:nvSpPr>
            <p:cNvPr id="165894" name="Rectangle 24"/>
            <p:cNvSpPr>
              <a:spLocks noChangeArrowheads="1"/>
            </p:cNvSpPr>
            <p:nvPr/>
          </p:nvSpPr>
          <p:spPr bwMode="auto">
            <a:xfrm>
              <a:off x="3456" y="2251"/>
              <a:ext cx="150" cy="212"/>
            </a:xfrm>
            <a:prstGeom prst="rect">
              <a:avLst/>
            </a:prstGeom>
            <a:noFill/>
            <a:ln w="22225" algn="ctr">
              <a:noFill/>
              <a:miter lim="800000"/>
              <a:headEnd/>
              <a:tailEnd/>
            </a:ln>
          </p:spPr>
          <p:txBody>
            <a:bodyPr wrap="none" lIns="90000" tIns="46800" rIns="90000" bIns="46800">
              <a:spAutoFit/>
            </a:bodyPr>
            <a:lstStyle/>
            <a:p>
              <a:r>
                <a:rPr lang="en-US" sz="1600"/>
                <a:t>i</a:t>
              </a:r>
            </a:p>
          </p:txBody>
        </p:sp>
      </p:grpSp>
      <p:sp>
        <p:nvSpPr>
          <p:cNvPr id="165892" name="Text Box 26"/>
          <p:cNvSpPr txBox="1">
            <a:spLocks noChangeArrowheads="1"/>
          </p:cNvSpPr>
          <p:nvPr/>
        </p:nvSpPr>
        <p:spPr bwMode="auto">
          <a:xfrm>
            <a:off x="323850" y="4941888"/>
            <a:ext cx="8351838" cy="519112"/>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پیش قضیه فشار ابزار قدرتمندی برای اثبات بی قاعدگی زبانها است.</a:t>
            </a:r>
            <a:endParaRPr lang="en-US"/>
          </a:p>
        </p:txBody>
      </p:sp>
    </p:spTree>
  </p:cSld>
  <p:clrMapOvr>
    <a:masterClrMapping/>
  </p:clrMapOvr>
  <p:transition spd="med">
    <p:wheel/>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ext Box 21"/>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7-6 پیش قضیه فشار برای زبانهای باقاعده</a:t>
            </a:r>
            <a:endParaRPr lang="en-US" sz="3200"/>
          </a:p>
        </p:txBody>
      </p:sp>
      <p:grpSp>
        <p:nvGrpSpPr>
          <p:cNvPr id="166915" name="Group 28"/>
          <p:cNvGrpSpPr>
            <a:grpSpLocks/>
          </p:cNvGrpSpPr>
          <p:nvPr/>
        </p:nvGrpSpPr>
        <p:grpSpPr bwMode="auto">
          <a:xfrm>
            <a:off x="395288" y="1125538"/>
            <a:ext cx="8353425" cy="3295650"/>
            <a:chOff x="249" y="709"/>
            <a:chExt cx="5262" cy="2076"/>
          </a:xfrm>
        </p:grpSpPr>
        <p:sp>
          <p:nvSpPr>
            <p:cNvPr id="166916" name="Text Box 22"/>
            <p:cNvSpPr txBox="1">
              <a:spLocks noChangeArrowheads="1"/>
            </p:cNvSpPr>
            <p:nvPr/>
          </p:nvSpPr>
          <p:spPr bwMode="auto">
            <a:xfrm>
              <a:off x="249" y="709"/>
              <a:ext cx="5262" cy="2076"/>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مثال:</a:t>
              </a:r>
            </a:p>
            <a:p>
              <a:pPr algn="just">
                <a:spcBef>
                  <a:spcPct val="50000"/>
                </a:spcBef>
              </a:pPr>
              <a:r>
                <a:rPr lang="fa-IR"/>
                <a:t>برای اینکه نشان دهیم                   با قاعده نیست بایستی رشته ای را با طول مناسب در </a:t>
              </a:r>
              <a:r>
                <a:rPr lang="en-US"/>
                <a:t>L</a:t>
              </a:r>
              <a:r>
                <a:rPr lang="fa-IR"/>
                <a:t> پیدا کنیم که هیچ رشته فشردنی برای آن وجود نداشته باشد.فرض می کنیم که </a:t>
              </a:r>
              <a:r>
                <a:rPr lang="en-US"/>
                <a:t>L</a:t>
              </a:r>
              <a:r>
                <a:rPr lang="fa-IR"/>
                <a:t> باقاعده است. </a:t>
              </a:r>
              <a:r>
                <a:rPr lang="en-US"/>
                <a:t>K</a:t>
              </a:r>
              <a:r>
                <a:rPr lang="fa-IR"/>
                <a:t> را تعداد مشخص شده توسط پیش قضیه فشار در نظر می گیریم. با فرض اینکه </a:t>
              </a:r>
              <a:r>
                <a:rPr lang="en-US"/>
                <a:t>z</a:t>
              </a:r>
              <a:r>
                <a:rPr lang="fa-IR"/>
                <a:t> رشته </a:t>
              </a:r>
              <a:r>
                <a:rPr lang="en-US"/>
                <a:t>a b </a:t>
              </a:r>
              <a:r>
                <a:rPr lang="fa-IR"/>
                <a:t> است ، هر تجزیه </a:t>
              </a:r>
              <a:r>
                <a:rPr lang="en-US"/>
                <a:t>uvw</a:t>
              </a:r>
              <a:r>
                <a:rPr lang="fa-IR"/>
                <a:t> از </a:t>
              </a:r>
              <a:r>
                <a:rPr lang="en-US"/>
                <a:t>z</a:t>
              </a:r>
              <a:r>
                <a:rPr lang="fa-IR"/>
                <a:t> که در شرایط پیش قضیه فشار صدق می کند بایستی به شکل زیر باشدکه </a:t>
              </a:r>
              <a:r>
                <a:rPr lang="en-US"/>
                <a:t>i+j</a:t>
              </a:r>
              <a:r>
                <a:rPr lang="en-US">
                  <a:cs typeface="Arial" charset="0"/>
                </a:rPr>
                <a:t>≤</a:t>
              </a:r>
              <a:r>
                <a:rPr lang="en-US"/>
                <a:t>k</a:t>
              </a:r>
              <a:r>
                <a:rPr lang="fa-IR"/>
                <a:t> و </a:t>
              </a:r>
              <a:r>
                <a:rPr lang="en-US"/>
                <a:t>j&gt;0</a:t>
              </a:r>
              <a:r>
                <a:rPr lang="fa-IR"/>
                <a:t> است. </a:t>
              </a:r>
              <a:endParaRPr lang="en-US"/>
            </a:p>
          </p:txBody>
        </p:sp>
        <p:grpSp>
          <p:nvGrpSpPr>
            <p:cNvPr id="166917" name="Group 26"/>
            <p:cNvGrpSpPr>
              <a:grpSpLocks/>
            </p:cNvGrpSpPr>
            <p:nvPr/>
          </p:nvGrpSpPr>
          <p:grpSpPr bwMode="auto">
            <a:xfrm>
              <a:off x="2639" y="1117"/>
              <a:ext cx="1284" cy="339"/>
              <a:chOff x="4318" y="2048"/>
              <a:chExt cx="1284" cy="339"/>
            </a:xfrm>
          </p:grpSpPr>
          <p:sp>
            <p:nvSpPr>
              <p:cNvPr id="166919" name="Text Box 24"/>
              <p:cNvSpPr txBox="1">
                <a:spLocks noChangeArrowheads="1"/>
              </p:cNvSpPr>
              <p:nvPr/>
            </p:nvSpPr>
            <p:spPr bwMode="auto">
              <a:xfrm>
                <a:off x="4377" y="2060"/>
                <a:ext cx="1225" cy="327"/>
              </a:xfrm>
              <a:prstGeom prst="rect">
                <a:avLst/>
              </a:prstGeom>
              <a:noFill/>
              <a:ln w="22225" algn="ctr">
                <a:noFill/>
                <a:miter lim="800000"/>
                <a:headEnd/>
                <a:tailEnd/>
              </a:ln>
            </p:spPr>
            <p:txBody>
              <a:bodyPr lIns="90000" tIns="46800" rIns="90000" bIns="46800">
                <a:spAutoFit/>
              </a:bodyPr>
              <a:lstStyle/>
              <a:p>
                <a:pPr>
                  <a:spcBef>
                    <a:spcPct val="50000"/>
                  </a:spcBef>
                </a:pPr>
                <a:r>
                  <a:rPr lang="fa-IR"/>
                  <a:t> </a:t>
                </a:r>
                <a:r>
                  <a:rPr lang="en-US"/>
                  <a:t>{a b l i</a:t>
                </a:r>
                <a:r>
                  <a:rPr lang="en-US">
                    <a:cs typeface="Arial" charset="0"/>
                  </a:rPr>
                  <a:t>≥</a:t>
                </a:r>
                <a:r>
                  <a:rPr lang="en-US"/>
                  <a:t>0}</a:t>
                </a:r>
              </a:p>
            </p:txBody>
          </p:sp>
          <p:sp>
            <p:nvSpPr>
              <p:cNvPr id="166920" name="Text Box 25"/>
              <p:cNvSpPr txBox="1">
                <a:spLocks noChangeArrowheads="1"/>
              </p:cNvSpPr>
              <p:nvPr/>
            </p:nvSpPr>
            <p:spPr bwMode="auto">
              <a:xfrm>
                <a:off x="4318" y="2048"/>
                <a:ext cx="680"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i    i</a:t>
                </a:r>
              </a:p>
            </p:txBody>
          </p:sp>
        </p:grpSp>
        <p:sp>
          <p:nvSpPr>
            <p:cNvPr id="166918" name="Text Box 27"/>
            <p:cNvSpPr txBox="1">
              <a:spLocks noChangeArrowheads="1"/>
            </p:cNvSpPr>
            <p:nvPr/>
          </p:nvSpPr>
          <p:spPr bwMode="auto">
            <a:xfrm>
              <a:off x="4764" y="2192"/>
              <a:ext cx="725"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k   k</a:t>
              </a:r>
            </a:p>
          </p:txBody>
        </p:sp>
      </p:grpSp>
    </p:spTree>
  </p:cSld>
  <p:clrMapOvr>
    <a:masterClrMapping/>
  </p:clrMapOvr>
  <p:transition spd="med">
    <p:wheel/>
  </p:transition>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Text Box 8"/>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7-6 پیش قضیه فشار برای زبانهای باقاعده</a:t>
            </a:r>
            <a:endParaRPr lang="en-US" sz="3200"/>
          </a:p>
        </p:txBody>
      </p:sp>
      <p:grpSp>
        <p:nvGrpSpPr>
          <p:cNvPr id="167939" name="Group 27"/>
          <p:cNvGrpSpPr>
            <a:grpSpLocks/>
          </p:cNvGrpSpPr>
          <p:nvPr/>
        </p:nvGrpSpPr>
        <p:grpSpPr bwMode="auto">
          <a:xfrm>
            <a:off x="1908175" y="1700213"/>
            <a:ext cx="5616575" cy="1008062"/>
            <a:chOff x="1202" y="709"/>
            <a:chExt cx="3538" cy="635"/>
          </a:xfrm>
        </p:grpSpPr>
        <p:sp>
          <p:nvSpPr>
            <p:cNvPr id="167951" name="Text Box 9"/>
            <p:cNvSpPr txBox="1">
              <a:spLocks noChangeArrowheads="1"/>
            </p:cNvSpPr>
            <p:nvPr/>
          </p:nvSpPr>
          <p:spPr bwMode="auto">
            <a:xfrm>
              <a:off x="1338" y="709"/>
              <a:ext cx="2994" cy="327"/>
            </a:xfrm>
            <a:prstGeom prst="rect">
              <a:avLst/>
            </a:prstGeom>
            <a:noFill/>
            <a:ln w="22225" algn="ctr">
              <a:noFill/>
              <a:miter lim="800000"/>
              <a:headEnd/>
              <a:tailEnd/>
            </a:ln>
          </p:spPr>
          <p:txBody>
            <a:bodyPr lIns="90000" tIns="46800" rIns="90000" bIns="46800">
              <a:spAutoFit/>
            </a:bodyPr>
            <a:lstStyle/>
            <a:p>
              <a:pPr algn="l">
                <a:spcBef>
                  <a:spcPct val="50000"/>
                </a:spcBef>
              </a:pPr>
              <a:r>
                <a:rPr lang="en-US"/>
                <a:t>u                  v                     w</a:t>
              </a:r>
            </a:p>
          </p:txBody>
        </p:sp>
        <p:sp>
          <p:nvSpPr>
            <p:cNvPr id="167952" name="Text Box 10"/>
            <p:cNvSpPr txBox="1">
              <a:spLocks noChangeArrowheads="1"/>
            </p:cNvSpPr>
            <p:nvPr/>
          </p:nvSpPr>
          <p:spPr bwMode="auto">
            <a:xfrm>
              <a:off x="1338" y="1017"/>
              <a:ext cx="3402" cy="327"/>
            </a:xfrm>
            <a:prstGeom prst="rect">
              <a:avLst/>
            </a:prstGeom>
            <a:noFill/>
            <a:ln w="22225" algn="ctr">
              <a:noFill/>
              <a:miter lim="800000"/>
              <a:headEnd/>
              <a:tailEnd/>
            </a:ln>
          </p:spPr>
          <p:txBody>
            <a:bodyPr lIns="90000" tIns="46800" rIns="90000" bIns="46800">
              <a:spAutoFit/>
            </a:bodyPr>
            <a:lstStyle/>
            <a:p>
              <a:pPr algn="l">
                <a:spcBef>
                  <a:spcPct val="50000"/>
                </a:spcBef>
              </a:pPr>
              <a:r>
                <a:rPr lang="en-US"/>
                <a:t>a                  a                 a    b</a:t>
              </a:r>
            </a:p>
          </p:txBody>
        </p:sp>
        <p:sp>
          <p:nvSpPr>
            <p:cNvPr id="167953" name="Text Box 11"/>
            <p:cNvSpPr txBox="1">
              <a:spLocks noChangeArrowheads="1"/>
            </p:cNvSpPr>
            <p:nvPr/>
          </p:nvSpPr>
          <p:spPr bwMode="auto">
            <a:xfrm>
              <a:off x="1202" y="1031"/>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i</a:t>
              </a:r>
            </a:p>
          </p:txBody>
        </p:sp>
        <p:sp>
          <p:nvSpPr>
            <p:cNvPr id="167954" name="Text Box 12"/>
            <p:cNvSpPr txBox="1">
              <a:spLocks noChangeArrowheads="1"/>
            </p:cNvSpPr>
            <p:nvPr/>
          </p:nvSpPr>
          <p:spPr bwMode="auto">
            <a:xfrm>
              <a:off x="2450" y="1013"/>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j</a:t>
              </a:r>
            </a:p>
          </p:txBody>
        </p:sp>
        <p:sp>
          <p:nvSpPr>
            <p:cNvPr id="167955" name="Text Box 13"/>
            <p:cNvSpPr txBox="1">
              <a:spLocks noChangeArrowheads="1"/>
            </p:cNvSpPr>
            <p:nvPr/>
          </p:nvSpPr>
          <p:spPr bwMode="auto">
            <a:xfrm>
              <a:off x="3793" y="1034"/>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k-i-j</a:t>
              </a:r>
            </a:p>
          </p:txBody>
        </p:sp>
        <p:sp>
          <p:nvSpPr>
            <p:cNvPr id="167956" name="Text Box 14"/>
            <p:cNvSpPr txBox="1">
              <a:spLocks noChangeArrowheads="1"/>
            </p:cNvSpPr>
            <p:nvPr/>
          </p:nvSpPr>
          <p:spPr bwMode="auto">
            <a:xfrm>
              <a:off x="4022" y="1018"/>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k</a:t>
              </a:r>
            </a:p>
          </p:txBody>
        </p:sp>
        <p:sp>
          <p:nvSpPr>
            <p:cNvPr id="167957" name="Line 15"/>
            <p:cNvSpPr>
              <a:spLocks noChangeShapeType="1"/>
            </p:cNvSpPr>
            <p:nvPr/>
          </p:nvSpPr>
          <p:spPr bwMode="auto">
            <a:xfrm>
              <a:off x="1338" y="1026"/>
              <a:ext cx="3084" cy="0"/>
            </a:xfrm>
            <a:prstGeom prst="line">
              <a:avLst/>
            </a:prstGeom>
            <a:noFill/>
            <a:ln w="22225">
              <a:solidFill>
                <a:schemeClr val="tx1"/>
              </a:solidFill>
              <a:round/>
              <a:headEnd/>
              <a:tailEnd/>
            </a:ln>
          </p:spPr>
          <p:txBody>
            <a:bodyPr lIns="90000" tIns="46800" rIns="90000" bIns="46800" anchor="ctr"/>
            <a:lstStyle/>
            <a:p>
              <a:endParaRPr lang="en-US"/>
            </a:p>
          </p:txBody>
        </p:sp>
      </p:grpSp>
      <p:grpSp>
        <p:nvGrpSpPr>
          <p:cNvPr id="167940" name="Group 28"/>
          <p:cNvGrpSpPr>
            <a:grpSpLocks/>
          </p:cNvGrpSpPr>
          <p:nvPr/>
        </p:nvGrpSpPr>
        <p:grpSpPr bwMode="auto">
          <a:xfrm>
            <a:off x="323850" y="3284538"/>
            <a:ext cx="8280400" cy="1827212"/>
            <a:chOff x="295" y="1508"/>
            <a:chExt cx="5216" cy="1151"/>
          </a:xfrm>
        </p:grpSpPr>
        <p:sp>
          <p:nvSpPr>
            <p:cNvPr id="167941" name="Text Box 17"/>
            <p:cNvSpPr txBox="1">
              <a:spLocks noChangeArrowheads="1"/>
            </p:cNvSpPr>
            <p:nvPr/>
          </p:nvSpPr>
          <p:spPr bwMode="auto">
            <a:xfrm>
              <a:off x="295" y="1525"/>
              <a:ext cx="5216" cy="1134"/>
            </a:xfrm>
            <a:prstGeom prst="rect">
              <a:avLst/>
            </a:prstGeom>
            <a:noFill/>
            <a:ln w="22225" algn="ctr">
              <a:noFill/>
              <a:miter lim="800000"/>
              <a:headEnd/>
              <a:tailEnd/>
            </a:ln>
          </p:spPr>
          <p:txBody>
            <a:bodyPr lIns="90000" tIns="46800" rIns="90000" bIns="46800">
              <a:spAutoFit/>
            </a:bodyPr>
            <a:lstStyle/>
            <a:p>
              <a:pPr>
                <a:spcBef>
                  <a:spcPct val="50000"/>
                </a:spcBef>
              </a:pPr>
              <a:r>
                <a:rPr lang="fa-IR"/>
                <a:t>فشار هر زیر رشته به   این شکل،</a:t>
              </a:r>
              <a:r>
                <a:rPr lang="en-US"/>
                <a:t>uv w=a b a a     b =a a b </a:t>
              </a:r>
              <a:r>
                <a:rPr lang="fa-IR"/>
                <a:t> را تولید می کند که در زبان </a:t>
              </a:r>
              <a:r>
                <a:rPr lang="en-US"/>
                <a:t>L</a:t>
              </a:r>
              <a:r>
                <a:rPr lang="fa-IR"/>
                <a:t> وجود ندارد. از آنجائیکه </a:t>
              </a:r>
              <a:r>
                <a:rPr lang="en-US"/>
                <a:t>z</a:t>
              </a:r>
              <a:r>
                <a:rPr lang="ru-RU">
                  <a:cs typeface="Arial" charset="0"/>
                </a:rPr>
                <a:t>є</a:t>
              </a:r>
              <a:r>
                <a:rPr lang="en-US"/>
                <a:t>L</a:t>
              </a:r>
              <a:r>
                <a:rPr lang="fa-IR"/>
                <a:t> هیچ تجزیه ای ندارد که در شرایط پیش قضیه صدق کند، لذا نتیجه می گیریم که زبان </a:t>
              </a:r>
              <a:r>
                <a:rPr lang="en-US"/>
                <a:t>L</a:t>
              </a:r>
              <a:r>
                <a:rPr lang="fa-IR"/>
                <a:t> با قاعده نیست.</a:t>
              </a:r>
              <a:endParaRPr lang="en-US"/>
            </a:p>
          </p:txBody>
        </p:sp>
        <p:sp>
          <p:nvSpPr>
            <p:cNvPr id="167942" name="Text Box 18"/>
            <p:cNvSpPr txBox="1">
              <a:spLocks noChangeArrowheads="1"/>
            </p:cNvSpPr>
            <p:nvPr/>
          </p:nvSpPr>
          <p:spPr bwMode="auto">
            <a:xfrm>
              <a:off x="948" y="1532"/>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i</a:t>
              </a:r>
            </a:p>
          </p:txBody>
        </p:sp>
        <p:sp>
          <p:nvSpPr>
            <p:cNvPr id="167943" name="Text Box 19"/>
            <p:cNvSpPr txBox="1">
              <a:spLocks noChangeArrowheads="1"/>
            </p:cNvSpPr>
            <p:nvPr/>
          </p:nvSpPr>
          <p:spPr bwMode="auto">
            <a:xfrm>
              <a:off x="1157" y="1508"/>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j</a:t>
              </a:r>
            </a:p>
          </p:txBody>
        </p:sp>
        <p:sp>
          <p:nvSpPr>
            <p:cNvPr id="167944" name="Text Box 20"/>
            <p:cNvSpPr txBox="1">
              <a:spLocks noChangeArrowheads="1"/>
            </p:cNvSpPr>
            <p:nvPr/>
          </p:nvSpPr>
          <p:spPr bwMode="auto">
            <a:xfrm>
              <a:off x="1354" y="1509"/>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j</a:t>
              </a:r>
            </a:p>
          </p:txBody>
        </p:sp>
        <p:sp>
          <p:nvSpPr>
            <p:cNvPr id="167945" name="Text Box 21"/>
            <p:cNvSpPr txBox="1">
              <a:spLocks noChangeArrowheads="1"/>
            </p:cNvSpPr>
            <p:nvPr/>
          </p:nvSpPr>
          <p:spPr bwMode="auto">
            <a:xfrm>
              <a:off x="1725" y="1541"/>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k-i-j</a:t>
              </a:r>
            </a:p>
          </p:txBody>
        </p:sp>
        <p:sp>
          <p:nvSpPr>
            <p:cNvPr id="167946" name="Text Box 22"/>
            <p:cNvSpPr txBox="1">
              <a:spLocks noChangeArrowheads="1"/>
            </p:cNvSpPr>
            <p:nvPr/>
          </p:nvSpPr>
          <p:spPr bwMode="auto">
            <a:xfrm>
              <a:off x="1997" y="1533"/>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k</a:t>
              </a:r>
            </a:p>
          </p:txBody>
        </p:sp>
        <p:sp>
          <p:nvSpPr>
            <p:cNvPr id="167947" name="Text Box 23"/>
            <p:cNvSpPr txBox="1">
              <a:spLocks noChangeArrowheads="1"/>
            </p:cNvSpPr>
            <p:nvPr/>
          </p:nvSpPr>
          <p:spPr bwMode="auto">
            <a:xfrm>
              <a:off x="2328" y="1525"/>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k</a:t>
              </a:r>
            </a:p>
          </p:txBody>
        </p:sp>
        <p:sp>
          <p:nvSpPr>
            <p:cNvPr id="167948" name="Text Box 24"/>
            <p:cNvSpPr txBox="1">
              <a:spLocks noChangeArrowheads="1"/>
            </p:cNvSpPr>
            <p:nvPr/>
          </p:nvSpPr>
          <p:spPr bwMode="auto">
            <a:xfrm>
              <a:off x="2699" y="1533"/>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k</a:t>
              </a:r>
            </a:p>
          </p:txBody>
        </p:sp>
        <p:sp>
          <p:nvSpPr>
            <p:cNvPr id="167949" name="Text Box 25"/>
            <p:cNvSpPr txBox="1">
              <a:spLocks noChangeArrowheads="1"/>
            </p:cNvSpPr>
            <p:nvPr/>
          </p:nvSpPr>
          <p:spPr bwMode="auto">
            <a:xfrm>
              <a:off x="2496" y="1509"/>
              <a:ext cx="408"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j</a:t>
              </a:r>
            </a:p>
          </p:txBody>
        </p:sp>
        <p:sp>
          <p:nvSpPr>
            <p:cNvPr id="167950" name="Text Box 26"/>
            <p:cNvSpPr txBox="1">
              <a:spLocks noChangeArrowheads="1"/>
            </p:cNvSpPr>
            <p:nvPr/>
          </p:nvSpPr>
          <p:spPr bwMode="auto">
            <a:xfrm>
              <a:off x="719" y="1558"/>
              <a:ext cx="181" cy="173"/>
            </a:xfrm>
            <a:prstGeom prst="rect">
              <a:avLst/>
            </a:prstGeom>
            <a:noFill/>
            <a:ln w="22225" algn="ctr">
              <a:noFill/>
              <a:miter lim="800000"/>
              <a:headEnd/>
              <a:tailEnd/>
            </a:ln>
          </p:spPr>
          <p:txBody>
            <a:bodyPr lIns="90000" tIns="46800" rIns="90000" bIns="46800">
              <a:spAutoFit/>
            </a:bodyPr>
            <a:lstStyle/>
            <a:p>
              <a:pPr>
                <a:spcBef>
                  <a:spcPct val="50000"/>
                </a:spcBef>
              </a:pPr>
              <a:r>
                <a:rPr lang="en-US" sz="1200"/>
                <a:t>2</a:t>
              </a:r>
            </a:p>
          </p:txBody>
        </p:sp>
      </p:grpSp>
    </p:spTree>
  </p:cSld>
  <p:clrMapOvr>
    <a:masterClrMapping/>
  </p:clrMapOvr>
  <p:transition spd="med">
    <p:wheel/>
  </p:transition>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Text Box 9"/>
          <p:cNvSpPr txBox="1">
            <a:spLocks noChangeArrowheads="1"/>
          </p:cNvSpPr>
          <p:nvPr/>
        </p:nvSpPr>
        <p:spPr bwMode="auto">
          <a:xfrm>
            <a:off x="984250" y="273050"/>
            <a:ext cx="7704138" cy="579438"/>
          </a:xfrm>
          <a:prstGeom prst="rect">
            <a:avLst/>
          </a:prstGeom>
          <a:noFill/>
          <a:ln w="22225" algn="ctr">
            <a:noFill/>
            <a:miter lim="800000"/>
            <a:headEnd/>
            <a:tailEnd/>
          </a:ln>
        </p:spPr>
        <p:txBody>
          <a:bodyPr lIns="90000" tIns="46800" rIns="90000" bIns="46800">
            <a:spAutoFit/>
          </a:bodyPr>
          <a:lstStyle/>
          <a:p>
            <a:pPr>
              <a:spcBef>
                <a:spcPct val="50000"/>
              </a:spcBef>
            </a:pPr>
            <a:r>
              <a:rPr lang="fa-IR" sz="3200"/>
              <a:t>7-6 پیش قضیه فشار برای زبانهای باقاعده</a:t>
            </a:r>
            <a:endParaRPr lang="en-US" sz="3200"/>
          </a:p>
        </p:txBody>
      </p:sp>
      <p:sp>
        <p:nvSpPr>
          <p:cNvPr id="168963" name="Text Box 10"/>
          <p:cNvSpPr txBox="1">
            <a:spLocks noChangeArrowheads="1"/>
          </p:cNvSpPr>
          <p:nvPr/>
        </p:nvSpPr>
        <p:spPr bwMode="auto">
          <a:xfrm>
            <a:off x="395288" y="1125538"/>
            <a:ext cx="8353425" cy="287020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قضیه:</a:t>
            </a:r>
          </a:p>
          <a:p>
            <a:pPr>
              <a:spcBef>
                <a:spcPct val="50000"/>
              </a:spcBef>
            </a:pPr>
            <a:r>
              <a:rPr lang="fa-IR"/>
              <a:t>فرض کنید که </a:t>
            </a:r>
            <a:r>
              <a:rPr lang="en-US"/>
              <a:t>M</a:t>
            </a:r>
            <a:r>
              <a:rPr lang="fa-IR"/>
              <a:t> یک </a:t>
            </a:r>
            <a:r>
              <a:rPr lang="en-US"/>
              <a:t>DFA</a:t>
            </a:r>
            <a:r>
              <a:rPr lang="fa-IR"/>
              <a:t> با </a:t>
            </a:r>
            <a:r>
              <a:rPr lang="en-US"/>
              <a:t>k</a:t>
            </a:r>
            <a:r>
              <a:rPr lang="fa-IR"/>
              <a:t> حالت باشد.</a:t>
            </a:r>
          </a:p>
          <a:p>
            <a:pPr>
              <a:spcBef>
                <a:spcPct val="50000"/>
              </a:spcBef>
            </a:pPr>
            <a:r>
              <a:rPr lang="en-US"/>
              <a:t>(i</a:t>
            </a:r>
            <a:r>
              <a:rPr lang="fa-IR"/>
              <a:t> </a:t>
            </a:r>
            <a:r>
              <a:rPr lang="en-US"/>
              <a:t>L(M)</a:t>
            </a:r>
            <a:r>
              <a:rPr lang="fa-IR"/>
              <a:t> اگر وتنها اگر </a:t>
            </a:r>
            <a:r>
              <a:rPr lang="en-US"/>
              <a:t>M</a:t>
            </a:r>
            <a:r>
              <a:rPr lang="fa-IR"/>
              <a:t> یک رشته </a:t>
            </a:r>
            <a:r>
              <a:rPr lang="en-US"/>
              <a:t>z</a:t>
            </a:r>
            <a:r>
              <a:rPr lang="fa-IR"/>
              <a:t> با </a:t>
            </a:r>
            <a:r>
              <a:rPr lang="en-US"/>
              <a:t>length(z)&gt;k</a:t>
            </a:r>
            <a:r>
              <a:rPr lang="fa-IR"/>
              <a:t>را بپذیرد.</a:t>
            </a:r>
          </a:p>
          <a:p>
            <a:pPr>
              <a:spcBef>
                <a:spcPct val="50000"/>
              </a:spcBef>
            </a:pPr>
            <a:r>
              <a:rPr lang="en-US"/>
              <a:t>(ii</a:t>
            </a:r>
            <a:r>
              <a:rPr lang="fa-IR"/>
              <a:t> </a:t>
            </a:r>
            <a:r>
              <a:rPr lang="en-US"/>
              <a:t>L(M)</a:t>
            </a:r>
            <a:r>
              <a:rPr lang="fa-IR"/>
              <a:t> به تعداد نا متناهی عضو دارد اگر وتنها اگر </a:t>
            </a:r>
            <a:r>
              <a:rPr lang="en-US"/>
              <a:t>M</a:t>
            </a:r>
            <a:r>
              <a:rPr lang="fa-IR"/>
              <a:t> یک رشته </a:t>
            </a:r>
            <a:r>
              <a:rPr lang="en-US"/>
              <a:t>z</a:t>
            </a:r>
            <a:r>
              <a:rPr lang="fa-IR"/>
              <a:t> با </a:t>
            </a:r>
            <a:r>
              <a:rPr lang="en-US"/>
              <a:t>length(z)&lt;2k</a:t>
            </a:r>
            <a:r>
              <a:rPr lang="fa-IR"/>
              <a:t> را بپذیرد.</a:t>
            </a:r>
            <a:endParaRPr lang="en-US"/>
          </a:p>
        </p:txBody>
      </p:sp>
      <p:sp>
        <p:nvSpPr>
          <p:cNvPr id="168964" name="Text Box 11"/>
          <p:cNvSpPr txBox="1">
            <a:spLocks noChangeArrowheads="1"/>
          </p:cNvSpPr>
          <p:nvPr/>
        </p:nvSpPr>
        <p:spPr bwMode="auto">
          <a:xfrm>
            <a:off x="684213" y="4581525"/>
            <a:ext cx="7918450" cy="94615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فرض کنید که </a:t>
            </a:r>
            <a:r>
              <a:rPr lang="en-US"/>
              <a:t>M</a:t>
            </a:r>
            <a:r>
              <a:rPr lang="en-US" sz="1600"/>
              <a:t>1</a:t>
            </a:r>
            <a:r>
              <a:rPr lang="fa-IR"/>
              <a:t> و </a:t>
            </a:r>
            <a:r>
              <a:rPr lang="en-US"/>
              <a:t>M</a:t>
            </a:r>
            <a:r>
              <a:rPr lang="en-US" sz="1600"/>
              <a:t>2</a:t>
            </a:r>
            <a:r>
              <a:rPr lang="fa-IR"/>
              <a:t> دو </a:t>
            </a:r>
            <a:r>
              <a:rPr lang="en-US"/>
              <a:t>DFA</a:t>
            </a:r>
            <a:r>
              <a:rPr lang="fa-IR"/>
              <a:t> باشند. یک روال تصمیم گیری برای تعیین هم ارزی </a:t>
            </a:r>
            <a:r>
              <a:rPr lang="en-US"/>
              <a:t>M</a:t>
            </a:r>
            <a:r>
              <a:rPr lang="en-US" sz="1600"/>
              <a:t>1</a:t>
            </a:r>
            <a:r>
              <a:rPr lang="fa-IR"/>
              <a:t> و </a:t>
            </a:r>
            <a:r>
              <a:rPr lang="en-US"/>
              <a:t>M</a:t>
            </a:r>
            <a:r>
              <a:rPr lang="en-US" sz="1600"/>
              <a:t>2</a:t>
            </a:r>
            <a:r>
              <a:rPr lang="fa-IR"/>
              <a:t> وجود دارد.</a:t>
            </a:r>
            <a:endParaRPr lang="en-US"/>
          </a:p>
        </p:txBody>
      </p:sp>
    </p:spTree>
  </p:cSld>
  <p:clrMapOvr>
    <a:masterClrMapping/>
  </p:clrMapOvr>
  <p:transition spd="med">
    <p:wheel/>
  </p:transition>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4" name="Rectangle 2"/>
          <p:cNvSpPr>
            <a:spLocks noChangeArrowheads="1"/>
          </p:cNvSpPr>
          <p:nvPr/>
        </p:nvSpPr>
        <p:spPr bwMode="auto">
          <a:xfrm>
            <a:off x="2339975" y="188913"/>
            <a:ext cx="6335713" cy="792162"/>
          </a:xfrm>
          <a:prstGeom prst="rect">
            <a:avLst/>
          </a:prstGeom>
          <a:noFill/>
          <a:ln w="9525">
            <a:noFill/>
            <a:miter lim="800000"/>
            <a:headEnd/>
            <a:tailEnd/>
          </a:ln>
          <a:effectLst/>
        </p:spPr>
        <p:txBody>
          <a:bodyPr anchor="ctr"/>
          <a:lstStyle/>
          <a:p>
            <a:pPr algn="ctr">
              <a:defRPr/>
            </a:pPr>
            <a:r>
              <a:rPr lang="fa-IR" sz="3600">
                <a:solidFill>
                  <a:schemeClr val="tx2"/>
                </a:solidFill>
                <a:effectLst>
                  <a:outerShdw blurRad="38100" dist="38100" dir="2700000" algn="tl">
                    <a:srgbClr val="C0C0C0"/>
                  </a:outerShdw>
                </a:effectLst>
                <a:latin typeface="Times New Roman" pitchFamily="18" charset="0"/>
              </a:rPr>
              <a:t>فصل هشتم: آتاماتای </a:t>
            </a:r>
            <a:r>
              <a:rPr lang="en-US" sz="3600">
                <a:solidFill>
                  <a:schemeClr val="tx2"/>
                </a:solidFill>
                <a:effectLst>
                  <a:outerShdw blurRad="38100" dist="38100" dir="2700000" algn="tl">
                    <a:srgbClr val="C0C0C0"/>
                  </a:outerShdw>
                </a:effectLst>
                <a:latin typeface="Times New Roman" pitchFamily="18" charset="0"/>
              </a:rPr>
              <a:t>Pushdown</a:t>
            </a:r>
          </a:p>
        </p:txBody>
      </p:sp>
      <p:sp>
        <p:nvSpPr>
          <p:cNvPr id="402435"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آتاماتای </a:t>
            </a:r>
            <a:r>
              <a:rPr lang="en-US"/>
              <a:t>Pushdown</a:t>
            </a:r>
            <a:endParaRPr lang="fa-IR"/>
          </a:p>
          <a:p>
            <a:pPr lvl="1">
              <a:spcBef>
                <a:spcPct val="20000"/>
              </a:spcBef>
              <a:buClr>
                <a:schemeClr val="accent1"/>
              </a:buClr>
              <a:buSzPct val="75000"/>
              <a:buFont typeface="Wingdings" pitchFamily="2" charset="2"/>
              <a:buChar char="n"/>
            </a:pPr>
            <a:r>
              <a:rPr lang="fa-IR"/>
              <a:t> انواع </a:t>
            </a:r>
            <a:r>
              <a:rPr lang="en-US"/>
              <a:t>PDA</a:t>
            </a:r>
            <a:endParaRPr lang="fa-IR"/>
          </a:p>
          <a:p>
            <a:pPr lvl="1">
              <a:spcBef>
                <a:spcPct val="20000"/>
              </a:spcBef>
              <a:buClr>
                <a:schemeClr val="accent1"/>
              </a:buClr>
              <a:buSzPct val="75000"/>
              <a:buFont typeface="Wingdings" pitchFamily="2" charset="2"/>
              <a:buChar char="n"/>
            </a:pPr>
            <a:r>
              <a:rPr lang="fa-IR"/>
              <a:t>آتاماتای دو پشته ای</a:t>
            </a:r>
          </a:p>
          <a:p>
            <a:pPr lvl="1">
              <a:spcBef>
                <a:spcPct val="20000"/>
              </a:spcBef>
              <a:buClr>
                <a:schemeClr val="accent1"/>
              </a:buClr>
              <a:buSzPct val="75000"/>
              <a:buFont typeface="Wingdings" pitchFamily="2" charset="2"/>
              <a:buChar char="n"/>
            </a:pPr>
            <a:r>
              <a:rPr lang="fa-IR"/>
              <a:t>بهینه سازی </a:t>
            </a:r>
            <a:r>
              <a:rPr lang="en-US"/>
              <a:t>DFA</a:t>
            </a:r>
            <a:endParaRPr lang="fa-IR"/>
          </a:p>
          <a:p>
            <a:pPr lvl="1">
              <a:spcBef>
                <a:spcPct val="20000"/>
              </a:spcBef>
              <a:buClr>
                <a:schemeClr val="accent1"/>
              </a:buClr>
              <a:buSzPct val="75000"/>
              <a:buFont typeface="Wingdings" pitchFamily="2" charset="2"/>
              <a:buNone/>
            </a:pP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02434"/>
                                        </p:tgtEl>
                                        <p:attrNameLst>
                                          <p:attrName>style.visibility</p:attrName>
                                        </p:attrNameLst>
                                      </p:cBhvr>
                                      <p:to>
                                        <p:strVal val="visible"/>
                                      </p:to>
                                    </p:set>
                                    <p:animEffect transition="in" filter="blinds(horizontal)">
                                      <p:cBhvr>
                                        <p:cTn id="7" dur="500"/>
                                        <p:tgtEl>
                                          <p:spTgt spid="402434"/>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402435"/>
                                        </p:tgtEl>
                                        <p:attrNameLst>
                                          <p:attrName>style.visibility</p:attrName>
                                        </p:attrNameLst>
                                      </p:cBhvr>
                                      <p:to>
                                        <p:strVal val="visible"/>
                                      </p:to>
                                    </p:set>
                                    <p:animEffect transition="in" filter="wheel(4)">
                                      <p:cBhvr>
                                        <p:cTn id="11" dur="2000"/>
                                        <p:tgtEl>
                                          <p:spTgt spid="402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34" grpId="0"/>
      <p:bldP spid="402435" grpId="0"/>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Text Box 9"/>
          <p:cNvSpPr txBox="1">
            <a:spLocks noChangeArrowheads="1"/>
          </p:cNvSpPr>
          <p:nvPr/>
        </p:nvSpPr>
        <p:spPr bwMode="auto">
          <a:xfrm>
            <a:off x="611188" y="1330325"/>
            <a:ext cx="7848600"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زبانهای باقاعده به عنوان زبانهایی تولید شده توسط گرامرهای باقاعده و پذیرفته شده توسط آتاماتای  متناهی شناخته می شود.</a:t>
            </a:r>
            <a:endParaRPr lang="en-US"/>
          </a:p>
        </p:txBody>
      </p:sp>
      <p:sp>
        <p:nvSpPr>
          <p:cNvPr id="171011" name="Text Box 10"/>
          <p:cNvSpPr txBox="1">
            <a:spLocks noChangeArrowheads="1"/>
          </p:cNvSpPr>
          <p:nvPr/>
        </p:nvSpPr>
        <p:spPr bwMode="auto">
          <a:xfrm>
            <a:off x="539750" y="2636838"/>
            <a:ext cx="8064500" cy="2014537"/>
          </a:xfrm>
          <a:prstGeom prst="rect">
            <a:avLst/>
          </a:prstGeom>
          <a:solidFill>
            <a:schemeClr val="accent1"/>
          </a:solidFill>
          <a:ln w="22225" algn="ctr">
            <a:noFill/>
            <a:miter lim="800000"/>
            <a:headEnd/>
            <a:tailEnd/>
          </a:ln>
        </p:spPr>
        <p:txBody>
          <a:bodyPr lIns="90000" tIns="46800" rIns="90000" bIns="46800">
            <a:spAutoFit/>
          </a:bodyPr>
          <a:lstStyle/>
          <a:p>
            <a:pPr algn="just">
              <a:spcBef>
                <a:spcPct val="50000"/>
              </a:spcBef>
            </a:pPr>
            <a:r>
              <a:rPr lang="fa-IR"/>
              <a:t>یک آتاماتای </a:t>
            </a:r>
            <a:r>
              <a:rPr lang="en-US"/>
              <a:t>pushdown</a:t>
            </a:r>
            <a:r>
              <a:rPr lang="fa-IR"/>
              <a:t> ، یک ماشین با حالات متناهی همراه با یک حافظه پشته ای خارجی است . افزودن یک پشته به آتاماتا قابلیت مدیریت حافظه </a:t>
            </a:r>
            <a:r>
              <a:rPr lang="en-US"/>
              <a:t>LIFO</a:t>
            </a:r>
            <a:r>
              <a:rPr lang="fa-IR"/>
              <a:t> را فراهم می کند.</a:t>
            </a:r>
          </a:p>
          <a:p>
            <a:pPr algn="l">
              <a:spcBef>
                <a:spcPct val="50000"/>
              </a:spcBef>
            </a:pPr>
            <a:r>
              <a:rPr lang="en-US"/>
              <a:t>LIFO : Last-In , First-Out</a:t>
            </a:r>
          </a:p>
        </p:txBody>
      </p:sp>
    </p:spTree>
  </p:cSld>
  <p:clrMapOvr>
    <a:masterClrMapping/>
  </p:clrMapOvr>
  <p:transition spd="med">
    <p:wheel/>
  </p:transition>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46" name="Rectangle 14"/>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grpSp>
        <p:nvGrpSpPr>
          <p:cNvPr id="172035" name="Group 22"/>
          <p:cNvGrpSpPr>
            <a:grpSpLocks/>
          </p:cNvGrpSpPr>
          <p:nvPr/>
        </p:nvGrpSpPr>
        <p:grpSpPr bwMode="auto">
          <a:xfrm>
            <a:off x="250825" y="1773238"/>
            <a:ext cx="8496300" cy="2654300"/>
            <a:chOff x="158" y="1117"/>
            <a:chExt cx="5352" cy="1672"/>
          </a:xfrm>
        </p:grpSpPr>
        <p:sp>
          <p:nvSpPr>
            <p:cNvPr id="172036" name="Text Box 15"/>
            <p:cNvSpPr txBox="1">
              <a:spLocks noChangeArrowheads="1"/>
            </p:cNvSpPr>
            <p:nvPr/>
          </p:nvSpPr>
          <p:spPr bwMode="auto">
            <a:xfrm>
              <a:off x="158" y="1117"/>
              <a:ext cx="5352" cy="1672"/>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یک آتاماتای </a:t>
              </a:r>
              <a:r>
                <a:rPr lang="en-US">
                  <a:solidFill>
                    <a:schemeClr val="accent1"/>
                  </a:solidFill>
                </a:rPr>
                <a:t>pushdown</a:t>
              </a:r>
              <a:r>
                <a:rPr lang="fa-IR"/>
                <a:t> ، یک شش تایی </a:t>
              </a:r>
              <a:r>
                <a:rPr lang="en-US"/>
                <a:t>(Q,</a:t>
              </a:r>
              <a:r>
                <a:rPr lang="en-US">
                  <a:cs typeface="Arial" charset="0"/>
                </a:rPr>
                <a:t>∑</a:t>
              </a:r>
              <a:r>
                <a:rPr lang="en-US"/>
                <a:t>,</a:t>
              </a:r>
              <a:r>
                <a:rPr lang="el-GR">
                  <a:cs typeface="Arial" charset="0"/>
                </a:rPr>
                <a:t>Γ</a:t>
              </a:r>
              <a:r>
                <a:rPr lang="en-US"/>
                <a:t>,</a:t>
              </a:r>
              <a:r>
                <a:rPr lang="en-US">
                  <a:cs typeface="Arial" charset="0"/>
                </a:rPr>
                <a:t>∂</a:t>
              </a:r>
              <a:r>
                <a:rPr lang="en-US"/>
                <a:t>,q</a:t>
              </a:r>
              <a:r>
                <a:rPr lang="en-US" sz="1600"/>
                <a:t>0</a:t>
              </a:r>
              <a:r>
                <a:rPr lang="en-US"/>
                <a:t>,F)</a:t>
              </a:r>
              <a:r>
                <a:rPr lang="fa-IR"/>
                <a:t> است که </a:t>
              </a:r>
              <a:r>
                <a:rPr lang="en-US"/>
                <a:t>Q</a:t>
              </a:r>
              <a:r>
                <a:rPr lang="fa-IR"/>
                <a:t> یک مجموعه متناهی از حالات ، </a:t>
              </a:r>
              <a:r>
                <a:rPr lang="en-US">
                  <a:cs typeface="Arial" charset="0"/>
                </a:rPr>
                <a:t>∑</a:t>
              </a:r>
              <a:r>
                <a:rPr lang="fa-IR"/>
                <a:t> یک مجموعه متناهی موسوم به الفبای ورودی، </a:t>
              </a:r>
              <a:r>
                <a:rPr lang="el-GR">
                  <a:cs typeface="Arial" charset="0"/>
                </a:rPr>
                <a:t>Γ</a:t>
              </a:r>
              <a:r>
                <a:rPr lang="fa-IR"/>
                <a:t> یک مجموعه متناهی موسوم به الفبای پشته،</a:t>
              </a:r>
              <a:r>
                <a:rPr lang="en-US"/>
                <a:t>q</a:t>
              </a:r>
              <a:r>
                <a:rPr lang="en-US" sz="1600"/>
                <a:t>0</a:t>
              </a:r>
              <a:r>
                <a:rPr lang="fa-IR"/>
                <a:t> حالت ابتدایی          ، </a:t>
              </a:r>
              <a:r>
                <a:rPr lang="en-US"/>
                <a:t>F    Q</a:t>
              </a:r>
              <a:r>
                <a:rPr lang="fa-IR"/>
                <a:t> یک مجموعه متناهی از حالات پایانی، یک تابع گذر از </a:t>
              </a:r>
              <a:r>
                <a:rPr lang="en-US"/>
                <a:t>Q×(</a:t>
              </a:r>
              <a:r>
                <a:rPr lang="en-US">
                  <a:cs typeface="Arial" charset="0"/>
                </a:rPr>
                <a:t>∑</a:t>
              </a:r>
              <a:r>
                <a:rPr lang="el-GR">
                  <a:cs typeface="Arial" charset="0"/>
                </a:rPr>
                <a:t>υ</a:t>
              </a:r>
              <a:r>
                <a:rPr lang="en-US" b="0"/>
                <a:t>{ }</a:t>
              </a:r>
              <a:r>
                <a:rPr lang="en-US"/>
                <a:t>) ×(</a:t>
              </a:r>
              <a:r>
                <a:rPr lang="el-GR">
                  <a:cs typeface="Arial" charset="0"/>
                </a:rPr>
                <a:t>Γ</a:t>
              </a:r>
              <a:r>
                <a:rPr lang="el-GR"/>
                <a:t> </a:t>
              </a:r>
              <a:r>
                <a:rPr lang="el-GR">
                  <a:cs typeface="Arial" charset="0"/>
                </a:rPr>
                <a:t>υ</a:t>
              </a:r>
              <a:r>
                <a:rPr lang="en-US" b="0"/>
                <a:t>{</a:t>
              </a:r>
              <a:r>
                <a:rPr lang="en-US"/>
                <a:t> </a:t>
              </a:r>
              <a:r>
                <a:rPr lang="en-US" b="0"/>
                <a:t>}</a:t>
              </a:r>
              <a:r>
                <a:rPr lang="en-US"/>
                <a:t>)</a:t>
              </a:r>
              <a:r>
                <a:rPr lang="fa-IR"/>
                <a:t> به زیر   مجموعه های </a:t>
              </a:r>
              <a:r>
                <a:rPr lang="en-US"/>
                <a:t>Q× (</a:t>
              </a:r>
              <a:r>
                <a:rPr lang="el-GR">
                  <a:cs typeface="Arial" charset="0"/>
                </a:rPr>
                <a:t>Γ</a:t>
              </a:r>
              <a:r>
                <a:rPr lang="el-GR"/>
                <a:t> </a:t>
              </a:r>
              <a:r>
                <a:rPr lang="el-GR">
                  <a:cs typeface="Arial" charset="0"/>
                </a:rPr>
                <a:t>υ</a:t>
              </a:r>
              <a:r>
                <a:rPr lang="en-US" b="0"/>
                <a:t>{</a:t>
              </a:r>
              <a:r>
                <a:rPr lang="en-US"/>
                <a:t> </a:t>
              </a:r>
              <a:r>
                <a:rPr lang="en-US" b="0"/>
                <a:t>}</a:t>
              </a:r>
              <a:r>
                <a:rPr lang="en-US"/>
                <a:t>)</a:t>
              </a:r>
              <a:r>
                <a:rPr lang="fa-IR"/>
                <a:t> می باشد.</a:t>
              </a:r>
              <a:endParaRPr lang="en-US"/>
            </a:p>
          </p:txBody>
        </p:sp>
        <p:sp>
          <p:nvSpPr>
            <p:cNvPr id="172037" name="Rectangle 16"/>
            <p:cNvSpPr>
              <a:spLocks noChangeArrowheads="1"/>
            </p:cNvSpPr>
            <p:nvPr/>
          </p:nvSpPr>
          <p:spPr bwMode="auto">
            <a:xfrm rot="-5400000">
              <a:off x="3913" y="1940"/>
              <a:ext cx="276" cy="327"/>
            </a:xfrm>
            <a:prstGeom prst="rect">
              <a:avLst/>
            </a:prstGeom>
            <a:noFill/>
            <a:ln w="22225" algn="ctr">
              <a:noFill/>
              <a:miter lim="800000"/>
              <a:headEnd/>
              <a:tailEnd/>
            </a:ln>
          </p:spPr>
          <p:txBody>
            <a:bodyPr wrap="none" lIns="90000" tIns="46800" rIns="90000" bIns="46800">
              <a:spAutoFit/>
            </a:bodyPr>
            <a:lstStyle/>
            <a:p>
              <a:r>
                <a:rPr lang="en-US">
                  <a:cs typeface="Arial" charset="0"/>
                </a:rPr>
                <a:t>∩</a:t>
              </a:r>
              <a:endParaRPr lang="en-US"/>
            </a:p>
          </p:txBody>
        </p:sp>
        <p:sp>
          <p:nvSpPr>
            <p:cNvPr id="172038" name="Text Box 17"/>
            <p:cNvSpPr txBox="1">
              <a:spLocks noChangeArrowheads="1"/>
            </p:cNvSpPr>
            <p:nvPr/>
          </p:nvSpPr>
          <p:spPr bwMode="auto">
            <a:xfrm>
              <a:off x="3808" y="1918"/>
              <a:ext cx="363" cy="327"/>
            </a:xfrm>
            <a:prstGeom prst="rect">
              <a:avLst/>
            </a:prstGeom>
            <a:noFill/>
            <a:ln w="22225" algn="ctr">
              <a:noFill/>
              <a:miter lim="800000"/>
              <a:headEnd/>
              <a:tailEnd/>
            </a:ln>
          </p:spPr>
          <p:txBody>
            <a:bodyPr lIns="90000" tIns="46800" rIns="90000" bIns="46800">
              <a:spAutoFit/>
            </a:bodyPr>
            <a:lstStyle/>
            <a:p>
              <a:pPr>
                <a:spcBef>
                  <a:spcPct val="50000"/>
                </a:spcBef>
              </a:pPr>
              <a:r>
                <a:rPr lang="en-US"/>
                <a:t>_</a:t>
              </a:r>
            </a:p>
          </p:txBody>
        </p:sp>
        <p:sp>
          <p:nvSpPr>
            <p:cNvPr id="172039" name="Rectangle 18"/>
            <p:cNvSpPr>
              <a:spLocks noChangeArrowheads="1"/>
            </p:cNvSpPr>
            <p:nvPr/>
          </p:nvSpPr>
          <p:spPr bwMode="auto">
            <a:xfrm>
              <a:off x="3743" y="2198"/>
              <a:ext cx="226" cy="327"/>
            </a:xfrm>
            <a:prstGeom prst="rect">
              <a:avLst/>
            </a:prstGeom>
            <a:noFill/>
            <a:ln w="22225" algn="ctr">
              <a:noFill/>
              <a:miter lim="800000"/>
              <a:headEnd/>
              <a:tailEnd/>
            </a:ln>
          </p:spPr>
          <p:txBody>
            <a:bodyPr wrap="none" lIns="90000" tIns="46800" rIns="90000" bIns="46800">
              <a:spAutoFit/>
            </a:bodyPr>
            <a:lstStyle/>
            <a:p>
              <a:r>
                <a:rPr lang="el-GR" b="0">
                  <a:cs typeface="Arial" charset="0"/>
                </a:rPr>
                <a:t>λ</a:t>
              </a:r>
              <a:endParaRPr lang="el-GR" b="0"/>
            </a:p>
          </p:txBody>
        </p:sp>
        <p:sp>
          <p:nvSpPr>
            <p:cNvPr id="172040" name="Rectangle 19"/>
            <p:cNvSpPr>
              <a:spLocks noChangeArrowheads="1"/>
            </p:cNvSpPr>
            <p:nvPr/>
          </p:nvSpPr>
          <p:spPr bwMode="auto">
            <a:xfrm>
              <a:off x="4633" y="2198"/>
              <a:ext cx="226" cy="327"/>
            </a:xfrm>
            <a:prstGeom prst="rect">
              <a:avLst/>
            </a:prstGeom>
            <a:noFill/>
            <a:ln w="22225" algn="ctr">
              <a:noFill/>
              <a:miter lim="800000"/>
              <a:headEnd/>
              <a:tailEnd/>
            </a:ln>
          </p:spPr>
          <p:txBody>
            <a:bodyPr wrap="none" lIns="90000" tIns="46800" rIns="90000" bIns="46800">
              <a:spAutoFit/>
            </a:bodyPr>
            <a:lstStyle/>
            <a:p>
              <a:r>
                <a:rPr lang="el-GR" b="0">
                  <a:cs typeface="Arial" charset="0"/>
                </a:rPr>
                <a:t>λ</a:t>
              </a:r>
              <a:endParaRPr lang="el-GR" b="0"/>
            </a:p>
          </p:txBody>
        </p:sp>
        <p:sp>
          <p:nvSpPr>
            <p:cNvPr id="172041" name="Rectangle 20"/>
            <p:cNvSpPr>
              <a:spLocks noChangeArrowheads="1"/>
            </p:cNvSpPr>
            <p:nvPr/>
          </p:nvSpPr>
          <p:spPr bwMode="auto">
            <a:xfrm>
              <a:off x="1157" y="2206"/>
              <a:ext cx="226" cy="327"/>
            </a:xfrm>
            <a:prstGeom prst="rect">
              <a:avLst/>
            </a:prstGeom>
            <a:noFill/>
            <a:ln w="22225" algn="ctr">
              <a:noFill/>
              <a:miter lim="800000"/>
              <a:headEnd/>
              <a:tailEnd/>
            </a:ln>
          </p:spPr>
          <p:txBody>
            <a:bodyPr wrap="none" lIns="90000" tIns="46800" rIns="90000" bIns="46800">
              <a:spAutoFit/>
            </a:bodyPr>
            <a:lstStyle/>
            <a:p>
              <a:r>
                <a:rPr lang="el-GR" b="0">
                  <a:cs typeface="Arial" charset="0"/>
                </a:rPr>
                <a:t>λ</a:t>
              </a:r>
              <a:endParaRPr lang="el-GR" b="0"/>
            </a:p>
          </p:txBody>
        </p:sp>
      </p:grpSp>
    </p:spTree>
  </p:cSld>
  <p:clrMapOvr>
    <a:masterClrMapping/>
  </p:clrMapOvr>
  <p:transition spd="med">
    <p:wheel/>
  </p:transition>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5" name="Rectangle 9"/>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sp>
        <p:nvSpPr>
          <p:cNvPr id="173059" name="Text Box 10"/>
          <p:cNvSpPr txBox="1">
            <a:spLocks noChangeArrowheads="1"/>
          </p:cNvSpPr>
          <p:nvPr/>
        </p:nvSpPr>
        <p:spPr bwMode="auto">
          <a:xfrm>
            <a:off x="323850" y="1844675"/>
            <a:ext cx="8496300" cy="2443163"/>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یک </a:t>
            </a:r>
            <a:r>
              <a:rPr lang="en-US">
                <a:solidFill>
                  <a:schemeClr val="accent1"/>
                </a:solidFill>
              </a:rPr>
              <a:t>PDA</a:t>
            </a:r>
            <a:r>
              <a:rPr lang="fa-IR">
                <a:solidFill>
                  <a:schemeClr val="accent1"/>
                </a:solidFill>
              </a:rPr>
              <a:t> دارای دو الفباست:</a:t>
            </a:r>
          </a:p>
          <a:p>
            <a:pPr>
              <a:spcBef>
                <a:spcPct val="50000"/>
              </a:spcBef>
            </a:pPr>
            <a:endParaRPr lang="fa-IR">
              <a:solidFill>
                <a:schemeClr val="accent1"/>
              </a:solidFill>
            </a:endParaRPr>
          </a:p>
          <a:p>
            <a:pPr>
              <a:spcBef>
                <a:spcPct val="50000"/>
              </a:spcBef>
            </a:pPr>
            <a:r>
              <a:rPr lang="fa-IR">
                <a:solidFill>
                  <a:schemeClr val="folHlink"/>
                </a:solidFill>
              </a:rPr>
              <a:t>1-الفبای ورودی </a:t>
            </a:r>
            <a:r>
              <a:rPr lang="en-US">
                <a:solidFill>
                  <a:schemeClr val="folHlink"/>
                </a:solidFill>
                <a:cs typeface="Arial" charset="0"/>
              </a:rPr>
              <a:t>∑</a:t>
            </a:r>
            <a:r>
              <a:rPr lang="fa-IR">
                <a:solidFill>
                  <a:schemeClr val="folHlink"/>
                </a:solidFill>
              </a:rPr>
              <a:t>که رشته های ورودی را شکل می دهد.</a:t>
            </a:r>
          </a:p>
          <a:p>
            <a:pPr>
              <a:spcBef>
                <a:spcPct val="50000"/>
              </a:spcBef>
            </a:pPr>
            <a:r>
              <a:rPr lang="fa-IR">
                <a:solidFill>
                  <a:schemeClr val="folHlink"/>
                </a:solidFill>
              </a:rPr>
              <a:t>2- الفبای </a:t>
            </a:r>
            <a:r>
              <a:rPr lang="el-GR">
                <a:solidFill>
                  <a:schemeClr val="folHlink"/>
                </a:solidFill>
                <a:cs typeface="Arial" charset="0"/>
              </a:rPr>
              <a:t>Γ</a:t>
            </a:r>
            <a:r>
              <a:rPr lang="fa-IR">
                <a:solidFill>
                  <a:schemeClr val="folHlink"/>
                </a:solidFill>
              </a:rPr>
              <a:t> که عناصر آن ممکن است روی پشته ذخیره شوند.</a:t>
            </a:r>
            <a:endParaRPr lang="en-US">
              <a:solidFill>
                <a:schemeClr val="folHlink"/>
              </a:solidFill>
            </a:endParaRPr>
          </a:p>
        </p:txBody>
      </p:sp>
    </p:spTree>
  </p:cSld>
  <p:clrMapOvr>
    <a:masterClrMapping/>
  </p:clrMapOvr>
  <p:transition spd="med">
    <p:wheel/>
  </p:transition>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6" name="Rectangle 26"/>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sp>
        <p:nvSpPr>
          <p:cNvPr id="174083" name="Text Box 27"/>
          <p:cNvSpPr txBox="1">
            <a:spLocks noChangeArrowheads="1"/>
          </p:cNvSpPr>
          <p:nvPr/>
        </p:nvSpPr>
        <p:spPr bwMode="auto">
          <a:xfrm>
            <a:off x="323850" y="1220788"/>
            <a:ext cx="8424863" cy="415290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نکته</a:t>
            </a:r>
          </a:p>
          <a:p>
            <a:pPr>
              <a:spcBef>
                <a:spcPct val="50000"/>
              </a:spcBef>
            </a:pPr>
            <a:r>
              <a:rPr lang="fa-IR"/>
              <a:t>عناصر الفبای پشته ای را با حروف بزرگ نشان می دهیم.</a:t>
            </a:r>
          </a:p>
          <a:p>
            <a:pPr>
              <a:spcBef>
                <a:spcPct val="50000"/>
              </a:spcBef>
            </a:pPr>
            <a:endParaRPr lang="fa-IR"/>
          </a:p>
          <a:p>
            <a:pPr>
              <a:spcBef>
                <a:spcPct val="50000"/>
              </a:spcBef>
            </a:pPr>
            <a:r>
              <a:rPr lang="fa-IR"/>
              <a:t>رشته های عناصر پشته ای را با استفاده از حروف یونانی نشان می دهیم.</a:t>
            </a:r>
          </a:p>
          <a:p>
            <a:pPr>
              <a:spcBef>
                <a:spcPct val="50000"/>
              </a:spcBef>
            </a:pPr>
            <a:endParaRPr lang="fa-IR"/>
          </a:p>
          <a:p>
            <a:pPr>
              <a:spcBef>
                <a:spcPct val="50000"/>
              </a:spcBef>
            </a:pPr>
            <a:r>
              <a:rPr lang="fa-IR"/>
              <a:t>یک </a:t>
            </a:r>
            <a:r>
              <a:rPr lang="en-US"/>
              <a:t>PDA</a:t>
            </a:r>
            <a:r>
              <a:rPr lang="fa-IR"/>
              <a:t> با استفاده از حالت جاری ، عنصر ورودی و عنصر بالایی پشته رفتار ماشین را تعیین می کند.</a:t>
            </a:r>
            <a:endParaRPr lang="en-US"/>
          </a:p>
        </p:txBody>
      </p:sp>
    </p:spTree>
  </p:cSld>
  <p:clrMapOvr>
    <a:masterClrMapping/>
  </p:clrMapOvr>
  <p:transition spd="med">
    <p:wheel/>
  </p:transition>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16" name="Rectangle 12"/>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grpSp>
        <p:nvGrpSpPr>
          <p:cNvPr id="175107" name="Group 27"/>
          <p:cNvGrpSpPr>
            <a:grpSpLocks/>
          </p:cNvGrpSpPr>
          <p:nvPr/>
        </p:nvGrpSpPr>
        <p:grpSpPr bwMode="auto">
          <a:xfrm>
            <a:off x="179388" y="1012825"/>
            <a:ext cx="8424862" cy="5008563"/>
            <a:chOff x="158" y="683"/>
            <a:chExt cx="5307" cy="3155"/>
          </a:xfrm>
        </p:grpSpPr>
        <p:sp>
          <p:nvSpPr>
            <p:cNvPr id="175108" name="Text Box 13"/>
            <p:cNvSpPr txBox="1">
              <a:spLocks noChangeArrowheads="1"/>
            </p:cNvSpPr>
            <p:nvPr/>
          </p:nvSpPr>
          <p:spPr bwMode="auto">
            <a:xfrm>
              <a:off x="158" y="683"/>
              <a:ext cx="5307" cy="3155"/>
            </a:xfrm>
            <a:prstGeom prst="rect">
              <a:avLst/>
            </a:prstGeom>
            <a:noFill/>
            <a:ln w="22225" algn="ctr">
              <a:noFill/>
              <a:miter lim="800000"/>
              <a:headEnd/>
              <a:tailEnd/>
            </a:ln>
          </p:spPr>
          <p:txBody>
            <a:bodyPr lIns="90000" tIns="46800" rIns="90000" bIns="46800">
              <a:spAutoFit/>
            </a:bodyPr>
            <a:lstStyle/>
            <a:p>
              <a:pPr>
                <a:spcBef>
                  <a:spcPct val="50000"/>
                </a:spcBef>
              </a:pPr>
              <a:r>
                <a:rPr lang="fa-IR"/>
                <a:t>گذر زیر سبب می شود:</a:t>
              </a:r>
            </a:p>
            <a:p>
              <a:pPr>
                <a:spcBef>
                  <a:spcPct val="50000"/>
                </a:spcBef>
              </a:pPr>
              <a:endParaRPr lang="fa-IR"/>
            </a:p>
            <a:p>
              <a:pPr>
                <a:spcBef>
                  <a:spcPct val="50000"/>
                </a:spcBef>
              </a:pPr>
              <a:endParaRPr lang="fa-IR"/>
            </a:p>
            <a:p>
              <a:pPr>
                <a:spcBef>
                  <a:spcPct val="50000"/>
                </a:spcBef>
              </a:pPr>
              <a:endParaRPr lang="fa-IR"/>
            </a:p>
            <a:p>
              <a:pPr>
                <a:spcBef>
                  <a:spcPct val="50000"/>
                </a:spcBef>
              </a:pPr>
              <a:r>
                <a:rPr lang="fa-IR"/>
                <a:t>الف) حالت ماشین را از </a:t>
              </a:r>
              <a:r>
                <a:rPr lang="en-US"/>
                <a:t>q</a:t>
              </a:r>
              <a:r>
                <a:rPr lang="en-US" sz="1600"/>
                <a:t>i</a:t>
              </a:r>
              <a:r>
                <a:rPr lang="fa-IR"/>
                <a:t> به </a:t>
              </a:r>
              <a:r>
                <a:rPr lang="en-US"/>
                <a:t>q</a:t>
              </a:r>
              <a:r>
                <a:rPr lang="en-US" sz="1600"/>
                <a:t>j</a:t>
              </a:r>
              <a:r>
                <a:rPr lang="fa-IR"/>
                <a:t> تغییر می دهد.</a:t>
              </a:r>
            </a:p>
            <a:p>
              <a:pPr>
                <a:spcBef>
                  <a:spcPct val="50000"/>
                </a:spcBef>
              </a:pPr>
              <a:r>
                <a:rPr lang="fa-IR"/>
                <a:t>ب) عنصر </a:t>
              </a:r>
              <a:r>
                <a:rPr lang="en-US"/>
                <a:t>a</a:t>
              </a:r>
              <a:r>
                <a:rPr lang="fa-IR"/>
                <a:t> را پردازش کند( هد نوار را به جلو براند).</a:t>
              </a:r>
            </a:p>
            <a:p>
              <a:pPr>
                <a:spcBef>
                  <a:spcPct val="50000"/>
                </a:spcBef>
              </a:pPr>
              <a:r>
                <a:rPr lang="fa-IR"/>
                <a:t>ج) </a:t>
              </a:r>
              <a:r>
                <a:rPr lang="en-US"/>
                <a:t>A</a:t>
              </a:r>
              <a:r>
                <a:rPr lang="fa-IR"/>
                <a:t> را از بالای پشته حذف کند( عمل </a:t>
              </a:r>
              <a:r>
                <a:rPr lang="en-US"/>
                <a:t>pop</a:t>
              </a:r>
              <a:r>
                <a:rPr lang="fa-IR"/>
                <a:t> ).</a:t>
              </a:r>
            </a:p>
            <a:p>
              <a:pPr>
                <a:spcBef>
                  <a:spcPct val="50000"/>
                </a:spcBef>
              </a:pPr>
              <a:r>
                <a:rPr lang="fa-IR"/>
                <a:t>د) </a:t>
              </a:r>
              <a:r>
                <a:rPr lang="en-US"/>
                <a:t>B</a:t>
              </a:r>
              <a:r>
                <a:rPr lang="fa-IR"/>
                <a:t> را در پشته قرار دهد ( عمل </a:t>
              </a:r>
              <a:r>
                <a:rPr lang="en-US"/>
                <a:t>pop</a:t>
              </a:r>
              <a:r>
                <a:rPr lang="fa-IR"/>
                <a:t> ).</a:t>
              </a:r>
              <a:endParaRPr lang="en-US"/>
            </a:p>
          </p:txBody>
        </p:sp>
        <p:grpSp>
          <p:nvGrpSpPr>
            <p:cNvPr id="175109" name="Group 26"/>
            <p:cNvGrpSpPr>
              <a:grpSpLocks/>
            </p:cNvGrpSpPr>
            <p:nvPr/>
          </p:nvGrpSpPr>
          <p:grpSpPr bwMode="auto">
            <a:xfrm>
              <a:off x="975" y="1101"/>
              <a:ext cx="3719" cy="1150"/>
              <a:chOff x="975" y="830"/>
              <a:chExt cx="3719" cy="1150"/>
            </a:xfrm>
          </p:grpSpPr>
          <p:sp>
            <p:nvSpPr>
              <p:cNvPr id="175110" name="Text Box 14"/>
              <p:cNvSpPr txBox="1">
                <a:spLocks noChangeArrowheads="1"/>
              </p:cNvSpPr>
              <p:nvPr/>
            </p:nvSpPr>
            <p:spPr bwMode="auto">
              <a:xfrm>
                <a:off x="1383" y="1259"/>
                <a:ext cx="3130" cy="327"/>
              </a:xfrm>
              <a:prstGeom prst="rect">
                <a:avLst/>
              </a:prstGeom>
              <a:noFill/>
              <a:ln w="22225" algn="ctr">
                <a:noFill/>
                <a:miter lim="800000"/>
                <a:headEnd/>
                <a:tailEnd/>
              </a:ln>
            </p:spPr>
            <p:txBody>
              <a:bodyPr lIns="90000" tIns="46800" rIns="90000" bIns="46800">
                <a:spAutoFit/>
              </a:bodyPr>
              <a:lstStyle/>
              <a:p>
                <a:pPr algn="l">
                  <a:spcBef>
                    <a:spcPct val="50000"/>
                  </a:spcBef>
                </a:pPr>
                <a:r>
                  <a:rPr lang="en-US"/>
                  <a:t>[ qj , B ]    </a:t>
                </a:r>
                <a:r>
                  <a:rPr lang="ru-RU">
                    <a:cs typeface="Arial" charset="0"/>
                  </a:rPr>
                  <a:t>є</a:t>
                </a:r>
                <a:r>
                  <a:rPr lang="en-US"/>
                  <a:t>     </a:t>
                </a:r>
                <a:r>
                  <a:rPr lang="ru-RU">
                    <a:cs typeface="Arial" charset="0"/>
                  </a:rPr>
                  <a:t>∂</a:t>
                </a:r>
                <a:r>
                  <a:rPr lang="en-US"/>
                  <a:t> ( q</a:t>
                </a:r>
                <a:r>
                  <a:rPr lang="en-US" sz="1600"/>
                  <a:t>1</a:t>
                </a:r>
                <a:r>
                  <a:rPr lang="en-US"/>
                  <a:t> , a , A )</a:t>
                </a:r>
              </a:p>
            </p:txBody>
          </p:sp>
          <p:sp>
            <p:nvSpPr>
              <p:cNvPr id="175111" name="Text Box 15"/>
              <p:cNvSpPr txBox="1">
                <a:spLocks noChangeArrowheads="1"/>
              </p:cNvSpPr>
              <p:nvPr/>
            </p:nvSpPr>
            <p:spPr bwMode="auto">
              <a:xfrm>
                <a:off x="975" y="1737"/>
                <a:ext cx="952" cy="212"/>
              </a:xfrm>
              <a:prstGeom prst="rect">
                <a:avLst/>
              </a:prstGeom>
              <a:noFill/>
              <a:ln w="22225" algn="ctr">
                <a:noFill/>
                <a:miter lim="800000"/>
                <a:headEnd/>
                <a:tailEnd/>
              </a:ln>
            </p:spPr>
            <p:txBody>
              <a:bodyPr lIns="90000" tIns="46800" rIns="90000" bIns="46800">
                <a:spAutoFit/>
              </a:bodyPr>
              <a:lstStyle/>
              <a:p>
                <a:pPr>
                  <a:spcBef>
                    <a:spcPct val="50000"/>
                  </a:spcBef>
                </a:pPr>
                <a:r>
                  <a:rPr lang="fa-IR" sz="1600"/>
                  <a:t>حالت جدید</a:t>
                </a:r>
                <a:endParaRPr lang="en-US" sz="1600"/>
              </a:p>
            </p:txBody>
          </p:sp>
          <p:sp>
            <p:nvSpPr>
              <p:cNvPr id="175112" name="Text Box 16"/>
              <p:cNvSpPr txBox="1">
                <a:spLocks noChangeArrowheads="1"/>
              </p:cNvSpPr>
              <p:nvPr/>
            </p:nvSpPr>
            <p:spPr bwMode="auto">
              <a:xfrm>
                <a:off x="2653" y="1768"/>
                <a:ext cx="952" cy="212"/>
              </a:xfrm>
              <a:prstGeom prst="rect">
                <a:avLst/>
              </a:prstGeom>
              <a:noFill/>
              <a:ln w="22225" algn="ctr">
                <a:noFill/>
                <a:miter lim="800000"/>
                <a:headEnd/>
                <a:tailEnd/>
              </a:ln>
            </p:spPr>
            <p:txBody>
              <a:bodyPr lIns="90000" tIns="46800" rIns="90000" bIns="46800">
                <a:spAutoFit/>
              </a:bodyPr>
              <a:lstStyle/>
              <a:p>
                <a:pPr>
                  <a:spcBef>
                    <a:spcPct val="50000"/>
                  </a:spcBef>
                </a:pPr>
                <a:r>
                  <a:rPr lang="fa-IR" sz="1600"/>
                  <a:t>حالت جاری</a:t>
                </a:r>
                <a:endParaRPr lang="en-US" sz="1600"/>
              </a:p>
            </p:txBody>
          </p:sp>
          <p:sp>
            <p:nvSpPr>
              <p:cNvPr id="175113" name="Text Box 17"/>
              <p:cNvSpPr txBox="1">
                <a:spLocks noChangeArrowheads="1"/>
              </p:cNvSpPr>
              <p:nvPr/>
            </p:nvSpPr>
            <p:spPr bwMode="auto">
              <a:xfrm>
                <a:off x="3379" y="1737"/>
                <a:ext cx="1315" cy="212"/>
              </a:xfrm>
              <a:prstGeom prst="rect">
                <a:avLst/>
              </a:prstGeom>
              <a:noFill/>
              <a:ln w="22225" algn="ctr">
                <a:noFill/>
                <a:miter lim="800000"/>
                <a:headEnd/>
                <a:tailEnd/>
              </a:ln>
            </p:spPr>
            <p:txBody>
              <a:bodyPr lIns="90000" tIns="46800" rIns="90000" bIns="46800">
                <a:spAutoFit/>
              </a:bodyPr>
              <a:lstStyle/>
              <a:p>
                <a:pPr>
                  <a:spcBef>
                    <a:spcPct val="50000"/>
                  </a:spcBef>
                </a:pPr>
                <a:r>
                  <a:rPr lang="fa-IR" sz="1600"/>
                  <a:t>عنصر جاری پشته</a:t>
                </a:r>
                <a:endParaRPr lang="en-US" sz="1600"/>
              </a:p>
            </p:txBody>
          </p:sp>
          <p:sp>
            <p:nvSpPr>
              <p:cNvPr id="175114" name="Text Box 18"/>
              <p:cNvSpPr txBox="1">
                <a:spLocks noChangeArrowheads="1"/>
              </p:cNvSpPr>
              <p:nvPr/>
            </p:nvSpPr>
            <p:spPr bwMode="auto">
              <a:xfrm>
                <a:off x="1520" y="875"/>
                <a:ext cx="952" cy="212"/>
              </a:xfrm>
              <a:prstGeom prst="rect">
                <a:avLst/>
              </a:prstGeom>
              <a:noFill/>
              <a:ln w="22225" algn="ctr">
                <a:noFill/>
                <a:miter lim="800000"/>
                <a:headEnd/>
                <a:tailEnd/>
              </a:ln>
            </p:spPr>
            <p:txBody>
              <a:bodyPr lIns="90000" tIns="46800" rIns="90000" bIns="46800">
                <a:spAutoFit/>
              </a:bodyPr>
              <a:lstStyle/>
              <a:p>
                <a:pPr>
                  <a:spcBef>
                    <a:spcPct val="50000"/>
                  </a:spcBef>
                </a:pPr>
                <a:r>
                  <a:rPr lang="fa-IR" sz="1600"/>
                  <a:t>عنصر جدید پشته</a:t>
                </a:r>
                <a:endParaRPr lang="en-US" sz="1600"/>
              </a:p>
            </p:txBody>
          </p:sp>
          <p:sp>
            <p:nvSpPr>
              <p:cNvPr id="175115" name="Text Box 19"/>
              <p:cNvSpPr txBox="1">
                <a:spLocks noChangeArrowheads="1"/>
              </p:cNvSpPr>
              <p:nvPr/>
            </p:nvSpPr>
            <p:spPr bwMode="auto">
              <a:xfrm>
                <a:off x="3107" y="830"/>
                <a:ext cx="1134" cy="212"/>
              </a:xfrm>
              <a:prstGeom prst="rect">
                <a:avLst/>
              </a:prstGeom>
              <a:noFill/>
              <a:ln w="22225" algn="ctr">
                <a:noFill/>
                <a:miter lim="800000"/>
                <a:headEnd/>
                <a:tailEnd/>
              </a:ln>
            </p:spPr>
            <p:txBody>
              <a:bodyPr lIns="90000" tIns="46800" rIns="90000" bIns="46800">
                <a:spAutoFit/>
              </a:bodyPr>
              <a:lstStyle/>
              <a:p>
                <a:pPr>
                  <a:spcBef>
                    <a:spcPct val="50000"/>
                  </a:spcBef>
                </a:pPr>
                <a:r>
                  <a:rPr lang="fa-IR" sz="1600"/>
                  <a:t>عنصر جاری ورودی</a:t>
                </a:r>
                <a:endParaRPr lang="en-US" sz="1600"/>
              </a:p>
            </p:txBody>
          </p:sp>
          <p:sp>
            <p:nvSpPr>
              <p:cNvPr id="175116" name="Line 20"/>
              <p:cNvSpPr>
                <a:spLocks noChangeShapeType="1"/>
              </p:cNvSpPr>
              <p:nvPr/>
            </p:nvSpPr>
            <p:spPr bwMode="auto">
              <a:xfrm>
                <a:off x="1655" y="1586"/>
                <a:ext cx="0" cy="182"/>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75117" name="Line 21"/>
              <p:cNvSpPr>
                <a:spLocks noChangeShapeType="1"/>
              </p:cNvSpPr>
              <p:nvPr/>
            </p:nvSpPr>
            <p:spPr bwMode="auto">
              <a:xfrm>
                <a:off x="3355" y="1586"/>
                <a:ext cx="0" cy="182"/>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75118" name="Line 22"/>
              <p:cNvSpPr>
                <a:spLocks noChangeShapeType="1"/>
              </p:cNvSpPr>
              <p:nvPr/>
            </p:nvSpPr>
            <p:spPr bwMode="auto">
              <a:xfrm>
                <a:off x="4051" y="1557"/>
                <a:ext cx="0" cy="182"/>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75119" name="Line 23"/>
              <p:cNvSpPr>
                <a:spLocks noChangeShapeType="1"/>
              </p:cNvSpPr>
              <p:nvPr/>
            </p:nvSpPr>
            <p:spPr bwMode="auto">
              <a:xfrm flipV="1">
                <a:off x="2042" y="1066"/>
                <a:ext cx="0" cy="227"/>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75120" name="Line 24"/>
              <p:cNvSpPr>
                <a:spLocks noChangeShapeType="1"/>
              </p:cNvSpPr>
              <p:nvPr/>
            </p:nvSpPr>
            <p:spPr bwMode="auto">
              <a:xfrm flipV="1">
                <a:off x="3712" y="1066"/>
                <a:ext cx="0" cy="227"/>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spTree>
  </p:cSld>
  <p:clrMapOvr>
    <a:masterClrMapping/>
  </p:clrMapOvr>
  <p:transition spd="med">
    <p:whee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51" name="Rectangle 11"/>
          <p:cNvSpPr>
            <a:spLocks noGrp="1" noChangeArrowheads="1"/>
          </p:cNvSpPr>
          <p:nvPr>
            <p:ph type="title"/>
          </p:nvPr>
        </p:nvSpPr>
        <p:spPr/>
        <p:txBody>
          <a:bodyPr/>
          <a:lstStyle/>
          <a:p>
            <a:pPr eaLnBrk="1" hangingPunct="1">
              <a:defRPr/>
            </a:pPr>
            <a:r>
              <a:rPr lang="fa-IR" sz="3200" smtClean="0">
                <a:cs typeface="B Roya" pitchFamily="2" charset="-78"/>
              </a:rPr>
              <a:t>1-6 گراف ها</a:t>
            </a:r>
            <a:endParaRPr lang="en-US" sz="3200" smtClean="0">
              <a:cs typeface="B Roya" pitchFamily="2" charset="-78"/>
            </a:endParaRPr>
          </a:p>
        </p:txBody>
      </p:sp>
      <p:sp>
        <p:nvSpPr>
          <p:cNvPr id="87052" name="Text Box 12"/>
          <p:cNvSpPr txBox="1">
            <a:spLocks noChangeArrowheads="1"/>
          </p:cNvSpPr>
          <p:nvPr/>
        </p:nvSpPr>
        <p:spPr bwMode="auto">
          <a:xfrm>
            <a:off x="468313" y="1187450"/>
            <a:ext cx="8207375"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چرخه</a:t>
            </a:r>
            <a:r>
              <a:rPr lang="en-US">
                <a:solidFill>
                  <a:schemeClr val="accent1"/>
                </a:solidFill>
              </a:rPr>
              <a:t>(cycle)</a:t>
            </a:r>
            <a:r>
              <a:rPr lang="fa-IR"/>
              <a:t>: به مسیری که از یک گره شروع شده و به خودش باز می گردد گفته می شود.</a:t>
            </a:r>
            <a:endParaRPr lang="en-US"/>
          </a:p>
        </p:txBody>
      </p:sp>
      <p:sp>
        <p:nvSpPr>
          <p:cNvPr id="87053" name="Text Box 13"/>
          <p:cNvSpPr txBox="1">
            <a:spLocks noChangeArrowheads="1"/>
          </p:cNvSpPr>
          <p:nvPr/>
        </p:nvSpPr>
        <p:spPr bwMode="auto">
          <a:xfrm>
            <a:off x="541338" y="2411413"/>
            <a:ext cx="8207375"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گراف چرخه ای</a:t>
            </a:r>
            <a:r>
              <a:rPr lang="fa-IR"/>
              <a:t>: اگر گرافی شامل یک چرخه باشد به آن گراف چرخه ای گفته می شود.</a:t>
            </a:r>
            <a:endParaRPr lang="en-US"/>
          </a:p>
        </p:txBody>
      </p:sp>
      <p:sp>
        <p:nvSpPr>
          <p:cNvPr id="87054" name="Text Box 14"/>
          <p:cNvSpPr txBox="1">
            <a:spLocks noChangeArrowheads="1"/>
          </p:cNvSpPr>
          <p:nvPr/>
        </p:nvSpPr>
        <p:spPr bwMode="auto">
          <a:xfrm>
            <a:off x="682625" y="3702050"/>
            <a:ext cx="7993063" cy="519113"/>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مسیر ساده</a:t>
            </a:r>
            <a:r>
              <a:rPr lang="fa-IR"/>
              <a:t>: مسیری که از از یک گره دو بار عبور نکند.</a:t>
            </a:r>
            <a:endParaRPr lang="en-US"/>
          </a:p>
        </p:txBody>
      </p:sp>
      <p:sp>
        <p:nvSpPr>
          <p:cNvPr id="87055" name="Text Box 15"/>
          <p:cNvSpPr txBox="1">
            <a:spLocks noChangeArrowheads="1"/>
          </p:cNvSpPr>
          <p:nvPr/>
        </p:nvSpPr>
        <p:spPr bwMode="auto">
          <a:xfrm>
            <a:off x="395288" y="4643438"/>
            <a:ext cx="8208962"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طول</a:t>
            </a:r>
            <a:r>
              <a:rPr lang="en-US">
                <a:solidFill>
                  <a:schemeClr val="accent1"/>
                </a:solidFill>
              </a:rPr>
              <a:t>(length)</a:t>
            </a:r>
            <a:r>
              <a:rPr lang="fa-IR"/>
              <a:t>یک مسیر در یک گراف وزن دار برابر مجموع وزنهای مسیر است.</a:t>
            </a:r>
            <a:endParaRPr lang="en-US"/>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7051"/>
                                        </p:tgtEl>
                                        <p:attrNameLst>
                                          <p:attrName>style.visibility</p:attrName>
                                        </p:attrNameLst>
                                      </p:cBhvr>
                                      <p:to>
                                        <p:strVal val="visible"/>
                                      </p:to>
                                    </p:set>
                                    <p:animEffect transition="in" filter="blinds(horizontal)">
                                      <p:cBhvr>
                                        <p:cTn id="7" dur="500"/>
                                        <p:tgtEl>
                                          <p:spTgt spid="87051"/>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87052"/>
                                        </p:tgtEl>
                                        <p:attrNameLst>
                                          <p:attrName>style.visibility</p:attrName>
                                        </p:attrNameLst>
                                      </p:cBhvr>
                                      <p:to>
                                        <p:strVal val="visible"/>
                                      </p:to>
                                    </p:set>
                                    <p:anim calcmode="lin" valueType="num">
                                      <p:cBhvr>
                                        <p:cTn id="11" dur="1000" fill="hold"/>
                                        <p:tgtEl>
                                          <p:spTgt spid="87052"/>
                                        </p:tgtEl>
                                        <p:attrNameLst>
                                          <p:attrName>ppt_w</p:attrName>
                                        </p:attrNameLst>
                                      </p:cBhvr>
                                      <p:tavLst>
                                        <p:tav tm="0">
                                          <p:val>
                                            <p:strVal val="#ppt_w*0.70"/>
                                          </p:val>
                                        </p:tav>
                                        <p:tav tm="100000">
                                          <p:val>
                                            <p:strVal val="#ppt_w"/>
                                          </p:val>
                                        </p:tav>
                                      </p:tavLst>
                                    </p:anim>
                                    <p:anim calcmode="lin" valueType="num">
                                      <p:cBhvr>
                                        <p:cTn id="12" dur="1000" fill="hold"/>
                                        <p:tgtEl>
                                          <p:spTgt spid="87052"/>
                                        </p:tgtEl>
                                        <p:attrNameLst>
                                          <p:attrName>ppt_h</p:attrName>
                                        </p:attrNameLst>
                                      </p:cBhvr>
                                      <p:tavLst>
                                        <p:tav tm="0">
                                          <p:val>
                                            <p:strVal val="#ppt_h"/>
                                          </p:val>
                                        </p:tav>
                                        <p:tav tm="100000">
                                          <p:val>
                                            <p:strVal val="#ppt_h"/>
                                          </p:val>
                                        </p:tav>
                                      </p:tavLst>
                                    </p:anim>
                                    <p:animEffect transition="in" filter="fade">
                                      <p:cBhvr>
                                        <p:cTn id="13" dur="1000"/>
                                        <p:tgtEl>
                                          <p:spTgt spid="87052"/>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87053"/>
                                        </p:tgtEl>
                                        <p:attrNameLst>
                                          <p:attrName>style.visibility</p:attrName>
                                        </p:attrNameLst>
                                      </p:cBhvr>
                                      <p:to>
                                        <p:strVal val="visible"/>
                                      </p:to>
                                    </p:set>
                                    <p:anim calcmode="lin" valueType="num">
                                      <p:cBhvr>
                                        <p:cTn id="17" dur="1000" fill="hold"/>
                                        <p:tgtEl>
                                          <p:spTgt spid="87053"/>
                                        </p:tgtEl>
                                        <p:attrNameLst>
                                          <p:attrName>ppt_w</p:attrName>
                                        </p:attrNameLst>
                                      </p:cBhvr>
                                      <p:tavLst>
                                        <p:tav tm="0">
                                          <p:val>
                                            <p:strVal val="#ppt_w*0.70"/>
                                          </p:val>
                                        </p:tav>
                                        <p:tav tm="100000">
                                          <p:val>
                                            <p:strVal val="#ppt_w"/>
                                          </p:val>
                                        </p:tav>
                                      </p:tavLst>
                                    </p:anim>
                                    <p:anim calcmode="lin" valueType="num">
                                      <p:cBhvr>
                                        <p:cTn id="18" dur="1000" fill="hold"/>
                                        <p:tgtEl>
                                          <p:spTgt spid="87053"/>
                                        </p:tgtEl>
                                        <p:attrNameLst>
                                          <p:attrName>ppt_h</p:attrName>
                                        </p:attrNameLst>
                                      </p:cBhvr>
                                      <p:tavLst>
                                        <p:tav tm="0">
                                          <p:val>
                                            <p:strVal val="#ppt_h"/>
                                          </p:val>
                                        </p:tav>
                                        <p:tav tm="100000">
                                          <p:val>
                                            <p:strVal val="#ppt_h"/>
                                          </p:val>
                                        </p:tav>
                                      </p:tavLst>
                                    </p:anim>
                                    <p:animEffect transition="in" filter="fade">
                                      <p:cBhvr>
                                        <p:cTn id="19" dur="1000"/>
                                        <p:tgtEl>
                                          <p:spTgt spid="87053"/>
                                        </p:tgtEl>
                                      </p:cBhvr>
                                    </p:animEffect>
                                  </p:childTnLst>
                                </p:cTn>
                              </p:par>
                            </p:childTnLst>
                          </p:cTn>
                        </p:par>
                        <p:par>
                          <p:cTn id="20" fill="hold">
                            <p:stCondLst>
                              <p:cond delay="2500"/>
                            </p:stCondLst>
                            <p:childTnLst>
                              <p:par>
                                <p:cTn id="21" presetID="55" presetClass="entr" presetSubtype="0" fill="hold" grpId="0" nodeType="afterEffect">
                                  <p:stCondLst>
                                    <p:cond delay="0"/>
                                  </p:stCondLst>
                                  <p:childTnLst>
                                    <p:set>
                                      <p:cBhvr>
                                        <p:cTn id="22" dur="1" fill="hold">
                                          <p:stCondLst>
                                            <p:cond delay="0"/>
                                          </p:stCondLst>
                                        </p:cTn>
                                        <p:tgtEl>
                                          <p:spTgt spid="87054"/>
                                        </p:tgtEl>
                                        <p:attrNameLst>
                                          <p:attrName>style.visibility</p:attrName>
                                        </p:attrNameLst>
                                      </p:cBhvr>
                                      <p:to>
                                        <p:strVal val="visible"/>
                                      </p:to>
                                    </p:set>
                                    <p:anim calcmode="lin" valueType="num">
                                      <p:cBhvr>
                                        <p:cTn id="23" dur="1000" fill="hold"/>
                                        <p:tgtEl>
                                          <p:spTgt spid="87054"/>
                                        </p:tgtEl>
                                        <p:attrNameLst>
                                          <p:attrName>ppt_w</p:attrName>
                                        </p:attrNameLst>
                                      </p:cBhvr>
                                      <p:tavLst>
                                        <p:tav tm="0">
                                          <p:val>
                                            <p:strVal val="#ppt_w*0.70"/>
                                          </p:val>
                                        </p:tav>
                                        <p:tav tm="100000">
                                          <p:val>
                                            <p:strVal val="#ppt_w"/>
                                          </p:val>
                                        </p:tav>
                                      </p:tavLst>
                                    </p:anim>
                                    <p:anim calcmode="lin" valueType="num">
                                      <p:cBhvr>
                                        <p:cTn id="24" dur="1000" fill="hold"/>
                                        <p:tgtEl>
                                          <p:spTgt spid="87054"/>
                                        </p:tgtEl>
                                        <p:attrNameLst>
                                          <p:attrName>ppt_h</p:attrName>
                                        </p:attrNameLst>
                                      </p:cBhvr>
                                      <p:tavLst>
                                        <p:tav tm="0">
                                          <p:val>
                                            <p:strVal val="#ppt_h"/>
                                          </p:val>
                                        </p:tav>
                                        <p:tav tm="100000">
                                          <p:val>
                                            <p:strVal val="#ppt_h"/>
                                          </p:val>
                                        </p:tav>
                                      </p:tavLst>
                                    </p:anim>
                                    <p:animEffect transition="in" filter="fade">
                                      <p:cBhvr>
                                        <p:cTn id="25" dur="1000"/>
                                        <p:tgtEl>
                                          <p:spTgt spid="87054"/>
                                        </p:tgtEl>
                                      </p:cBhvr>
                                    </p:animEffect>
                                  </p:childTnLst>
                                </p:cTn>
                              </p:par>
                            </p:childTnLst>
                          </p:cTn>
                        </p:par>
                        <p:par>
                          <p:cTn id="26" fill="hold">
                            <p:stCondLst>
                              <p:cond delay="3500"/>
                            </p:stCondLst>
                            <p:childTnLst>
                              <p:par>
                                <p:cTn id="27" presetID="55" presetClass="entr" presetSubtype="0" fill="hold" grpId="0" nodeType="afterEffect">
                                  <p:stCondLst>
                                    <p:cond delay="0"/>
                                  </p:stCondLst>
                                  <p:childTnLst>
                                    <p:set>
                                      <p:cBhvr>
                                        <p:cTn id="28" dur="1" fill="hold">
                                          <p:stCondLst>
                                            <p:cond delay="0"/>
                                          </p:stCondLst>
                                        </p:cTn>
                                        <p:tgtEl>
                                          <p:spTgt spid="87055"/>
                                        </p:tgtEl>
                                        <p:attrNameLst>
                                          <p:attrName>style.visibility</p:attrName>
                                        </p:attrNameLst>
                                      </p:cBhvr>
                                      <p:to>
                                        <p:strVal val="visible"/>
                                      </p:to>
                                    </p:set>
                                    <p:anim calcmode="lin" valueType="num">
                                      <p:cBhvr>
                                        <p:cTn id="29" dur="1000" fill="hold"/>
                                        <p:tgtEl>
                                          <p:spTgt spid="87055"/>
                                        </p:tgtEl>
                                        <p:attrNameLst>
                                          <p:attrName>ppt_w</p:attrName>
                                        </p:attrNameLst>
                                      </p:cBhvr>
                                      <p:tavLst>
                                        <p:tav tm="0">
                                          <p:val>
                                            <p:strVal val="#ppt_w*0.70"/>
                                          </p:val>
                                        </p:tav>
                                        <p:tav tm="100000">
                                          <p:val>
                                            <p:strVal val="#ppt_w"/>
                                          </p:val>
                                        </p:tav>
                                      </p:tavLst>
                                    </p:anim>
                                    <p:anim calcmode="lin" valueType="num">
                                      <p:cBhvr>
                                        <p:cTn id="30" dur="1000" fill="hold"/>
                                        <p:tgtEl>
                                          <p:spTgt spid="87055"/>
                                        </p:tgtEl>
                                        <p:attrNameLst>
                                          <p:attrName>ppt_h</p:attrName>
                                        </p:attrNameLst>
                                      </p:cBhvr>
                                      <p:tavLst>
                                        <p:tav tm="0">
                                          <p:val>
                                            <p:strVal val="#ppt_h"/>
                                          </p:val>
                                        </p:tav>
                                        <p:tav tm="100000">
                                          <p:val>
                                            <p:strVal val="#ppt_h"/>
                                          </p:val>
                                        </p:tav>
                                      </p:tavLst>
                                    </p:anim>
                                    <p:animEffect transition="in" filter="fade">
                                      <p:cBhvr>
                                        <p:cTn id="31" dur="1000"/>
                                        <p:tgtEl>
                                          <p:spTgt spid="87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51" grpId="0"/>
      <p:bldP spid="87052" grpId="0"/>
      <p:bldP spid="87053" grpId="0"/>
      <p:bldP spid="87054" grpId="0"/>
      <p:bldP spid="87055"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762" name="Rectangle 234"/>
          <p:cNvSpPr>
            <a:spLocks noGrp="1" noChangeArrowheads="1"/>
          </p:cNvSpPr>
          <p:nvPr>
            <p:ph type="title"/>
          </p:nvPr>
        </p:nvSpPr>
        <p:spPr>
          <a:xfrm>
            <a:off x="2095500" y="260350"/>
            <a:ext cx="6577013" cy="630238"/>
          </a:xfrm>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sp>
        <p:nvSpPr>
          <p:cNvPr id="176131" name="Text Box 235"/>
          <p:cNvSpPr txBox="1">
            <a:spLocks noChangeArrowheads="1"/>
          </p:cNvSpPr>
          <p:nvPr/>
        </p:nvSpPr>
        <p:spPr bwMode="auto">
          <a:xfrm>
            <a:off x="971550" y="2343150"/>
            <a:ext cx="7129463" cy="1373188"/>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یک آتاماتای </a:t>
            </a:r>
            <a:r>
              <a:rPr lang="en-US"/>
              <a:t>pushdown</a:t>
            </a:r>
            <a:r>
              <a:rPr lang="fa-IR"/>
              <a:t> می تواند توسط یک دیاگرام حالت نیز توصیف شود. برچسب روی کمانها، عنصر ورودی و عمل پشته را مشخص می کند.</a:t>
            </a:r>
            <a:endParaRPr lang="en-US"/>
          </a:p>
        </p:txBody>
      </p:sp>
    </p:spTree>
  </p:cSld>
  <p:clrMapOvr>
    <a:masterClrMapping/>
  </p:clrMapOvr>
  <p:transition spd="med">
    <p:wheel/>
  </p:transition>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17" name="Rectangle 17"/>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grpSp>
        <p:nvGrpSpPr>
          <p:cNvPr id="177155" name="Group 20"/>
          <p:cNvGrpSpPr>
            <a:grpSpLocks/>
          </p:cNvGrpSpPr>
          <p:nvPr/>
        </p:nvGrpSpPr>
        <p:grpSpPr bwMode="auto">
          <a:xfrm>
            <a:off x="323850" y="1268413"/>
            <a:ext cx="8424863" cy="946150"/>
            <a:chOff x="204" y="799"/>
            <a:chExt cx="5307" cy="596"/>
          </a:xfrm>
        </p:grpSpPr>
        <p:sp>
          <p:nvSpPr>
            <p:cNvPr id="177173" name="Text Box 18"/>
            <p:cNvSpPr txBox="1">
              <a:spLocks noChangeArrowheads="1"/>
            </p:cNvSpPr>
            <p:nvPr/>
          </p:nvSpPr>
          <p:spPr bwMode="auto">
            <a:xfrm>
              <a:off x="204" y="799"/>
              <a:ext cx="5307" cy="596"/>
            </a:xfrm>
            <a:prstGeom prst="rect">
              <a:avLst/>
            </a:prstGeom>
            <a:noFill/>
            <a:ln w="22225" algn="ctr">
              <a:noFill/>
              <a:miter lim="800000"/>
              <a:headEnd/>
              <a:tailEnd/>
            </a:ln>
          </p:spPr>
          <p:txBody>
            <a:bodyPr lIns="90000" tIns="46800" rIns="90000" bIns="46800">
              <a:spAutoFit/>
            </a:bodyPr>
            <a:lstStyle/>
            <a:p>
              <a:pPr>
                <a:spcBef>
                  <a:spcPct val="50000"/>
                </a:spcBef>
              </a:pPr>
              <a:r>
                <a:rPr lang="fa-IR"/>
                <a:t>حال می توانیم یک </a:t>
              </a:r>
              <a:r>
                <a:rPr lang="en-US"/>
                <a:t>PDA  M</a:t>
              </a:r>
              <a:r>
                <a:rPr lang="fa-IR"/>
                <a:t> برای پذیرش زبان </a:t>
              </a:r>
              <a:r>
                <a:rPr lang="en-US"/>
                <a:t>{a b li</a:t>
              </a:r>
              <a:r>
                <a:rPr lang="en-US">
                  <a:cs typeface="Arial" charset="0"/>
                </a:rPr>
                <a:t>≥</a:t>
              </a:r>
              <a:r>
                <a:rPr lang="en-US"/>
                <a:t>0}</a:t>
              </a:r>
              <a:r>
                <a:rPr lang="fa-IR"/>
                <a:t> ایجاد کنیم.</a:t>
              </a:r>
              <a:endParaRPr lang="en-US"/>
            </a:p>
          </p:txBody>
        </p:sp>
        <p:sp>
          <p:nvSpPr>
            <p:cNvPr id="177174" name="Text Box 19"/>
            <p:cNvSpPr txBox="1">
              <a:spLocks noChangeArrowheads="1"/>
            </p:cNvSpPr>
            <p:nvPr/>
          </p:nvSpPr>
          <p:spPr bwMode="auto">
            <a:xfrm>
              <a:off x="1034" y="805"/>
              <a:ext cx="363"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i    i</a:t>
              </a:r>
            </a:p>
          </p:txBody>
        </p:sp>
      </p:grpSp>
      <p:grpSp>
        <p:nvGrpSpPr>
          <p:cNvPr id="177156" name="Group 25"/>
          <p:cNvGrpSpPr>
            <a:grpSpLocks/>
          </p:cNvGrpSpPr>
          <p:nvPr/>
        </p:nvGrpSpPr>
        <p:grpSpPr bwMode="auto">
          <a:xfrm>
            <a:off x="684213" y="2492375"/>
            <a:ext cx="3600450" cy="3143250"/>
            <a:chOff x="431" y="1570"/>
            <a:chExt cx="2268" cy="1980"/>
          </a:xfrm>
        </p:grpSpPr>
        <p:sp>
          <p:nvSpPr>
            <p:cNvPr id="177169" name="Text Box 21"/>
            <p:cNvSpPr txBox="1">
              <a:spLocks noChangeArrowheads="1"/>
            </p:cNvSpPr>
            <p:nvPr/>
          </p:nvSpPr>
          <p:spPr bwMode="auto">
            <a:xfrm>
              <a:off x="431" y="1570"/>
              <a:ext cx="2268" cy="1978"/>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 M: Q={q</a:t>
              </a:r>
              <a:r>
                <a:rPr lang="en-US" sz="1000"/>
                <a:t>0</a:t>
              </a:r>
              <a:r>
                <a:rPr lang="en-US" sz="2000"/>
                <a:t>,q</a:t>
              </a:r>
              <a:r>
                <a:rPr lang="en-US" sz="1000"/>
                <a:t>1</a:t>
              </a:r>
              <a:r>
                <a:rPr lang="en-US" sz="2000"/>
                <a:t>}</a:t>
              </a:r>
            </a:p>
            <a:p>
              <a:pPr algn="l">
                <a:spcBef>
                  <a:spcPct val="50000"/>
                </a:spcBef>
              </a:pPr>
              <a:r>
                <a:rPr lang="en-US" sz="2000"/>
                <a:t>      </a:t>
              </a:r>
              <a:r>
                <a:rPr lang="en-US" sz="2000">
                  <a:cs typeface="Arial" charset="0"/>
                </a:rPr>
                <a:t>∑</a:t>
              </a:r>
              <a:r>
                <a:rPr lang="en-US" sz="2000"/>
                <a:t>={a,b}</a:t>
              </a:r>
            </a:p>
            <a:p>
              <a:pPr algn="l">
                <a:spcBef>
                  <a:spcPct val="50000"/>
                </a:spcBef>
              </a:pPr>
              <a:r>
                <a:rPr lang="en-US" sz="2000"/>
                <a:t>     </a:t>
              </a:r>
              <a:r>
                <a:rPr lang="el-GR" sz="2000">
                  <a:cs typeface="Arial" charset="0"/>
                </a:rPr>
                <a:t>Γ</a:t>
              </a:r>
              <a:r>
                <a:rPr lang="en-US" sz="2000"/>
                <a:t> ={A}</a:t>
              </a:r>
            </a:p>
            <a:p>
              <a:pPr algn="l">
                <a:spcBef>
                  <a:spcPct val="50000"/>
                </a:spcBef>
              </a:pPr>
              <a:r>
                <a:rPr lang="en-US" sz="2000"/>
                <a:t>      F={q</a:t>
              </a:r>
              <a:r>
                <a:rPr lang="en-US" sz="1000"/>
                <a:t>0</a:t>
              </a:r>
              <a:r>
                <a:rPr lang="en-US" sz="2000"/>
                <a:t>,q</a:t>
              </a:r>
              <a:r>
                <a:rPr lang="en-US" sz="1000"/>
                <a:t>1</a:t>
              </a:r>
              <a:r>
                <a:rPr lang="en-US" sz="2000"/>
                <a:t>}</a:t>
              </a:r>
            </a:p>
            <a:p>
              <a:pPr algn="l">
                <a:spcBef>
                  <a:spcPct val="50000"/>
                </a:spcBef>
              </a:pPr>
              <a:r>
                <a:rPr lang="en-US" sz="2000"/>
                <a:t>      </a:t>
              </a:r>
              <a:r>
                <a:rPr lang="el-GR" sz="2000">
                  <a:cs typeface="Arial" charset="0"/>
                </a:rPr>
                <a:t>∂</a:t>
              </a:r>
              <a:r>
                <a:rPr lang="en-US" sz="2000"/>
                <a:t>(q</a:t>
              </a:r>
              <a:r>
                <a:rPr lang="en-US" sz="1000"/>
                <a:t>0</a:t>
              </a:r>
              <a:r>
                <a:rPr lang="en-US" sz="2000"/>
                <a:t>,a, )={[q</a:t>
              </a:r>
              <a:r>
                <a:rPr lang="en-US" sz="1000"/>
                <a:t>0</a:t>
              </a:r>
              <a:r>
                <a:rPr lang="en-US" sz="2000"/>
                <a:t>,A]}</a:t>
              </a:r>
            </a:p>
            <a:p>
              <a:pPr algn="l">
                <a:spcBef>
                  <a:spcPct val="50000"/>
                </a:spcBef>
              </a:pPr>
              <a:r>
                <a:rPr lang="en-US" sz="2000"/>
                <a:t>      </a:t>
              </a:r>
              <a:r>
                <a:rPr lang="el-GR" sz="2000">
                  <a:cs typeface="Arial" charset="0"/>
                </a:rPr>
                <a:t>∂</a:t>
              </a:r>
              <a:r>
                <a:rPr lang="en-US" sz="2000"/>
                <a:t>(q</a:t>
              </a:r>
              <a:r>
                <a:rPr lang="en-US" sz="1000"/>
                <a:t>0</a:t>
              </a:r>
              <a:r>
                <a:rPr lang="en-US" sz="2000"/>
                <a:t>,b,A)={[q</a:t>
              </a:r>
              <a:r>
                <a:rPr lang="en-US" sz="1000"/>
                <a:t>1</a:t>
              </a:r>
              <a:r>
                <a:rPr lang="en-US" sz="2000"/>
                <a:t>, ]}</a:t>
              </a:r>
            </a:p>
            <a:p>
              <a:pPr algn="l">
                <a:spcBef>
                  <a:spcPct val="50000"/>
                </a:spcBef>
              </a:pPr>
              <a:r>
                <a:rPr lang="en-US" sz="2000"/>
                <a:t>      </a:t>
              </a:r>
              <a:r>
                <a:rPr lang="el-GR" sz="2000">
                  <a:cs typeface="Arial" charset="0"/>
                </a:rPr>
                <a:t>∂</a:t>
              </a:r>
              <a:r>
                <a:rPr lang="en-US" sz="2000"/>
                <a:t>(q</a:t>
              </a:r>
              <a:r>
                <a:rPr lang="en-US" sz="1000"/>
                <a:t>1</a:t>
              </a:r>
              <a:r>
                <a:rPr lang="en-US" sz="2000"/>
                <a:t>,b,A)={[q</a:t>
              </a:r>
              <a:r>
                <a:rPr lang="en-US" sz="1000"/>
                <a:t>1</a:t>
              </a:r>
              <a:r>
                <a:rPr lang="en-US" sz="2000"/>
                <a:t>, ]}</a:t>
              </a:r>
              <a:endParaRPr lang="he-IL" sz="2000"/>
            </a:p>
          </p:txBody>
        </p:sp>
        <p:sp>
          <p:nvSpPr>
            <p:cNvPr id="177170" name="Rectangle 22"/>
            <p:cNvSpPr>
              <a:spLocks noChangeArrowheads="1"/>
            </p:cNvSpPr>
            <p:nvPr/>
          </p:nvSpPr>
          <p:spPr bwMode="auto">
            <a:xfrm>
              <a:off x="1151" y="2724"/>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sp>
          <p:nvSpPr>
            <p:cNvPr id="177171" name="Rectangle 23"/>
            <p:cNvSpPr>
              <a:spLocks noChangeArrowheads="1"/>
            </p:cNvSpPr>
            <p:nvPr/>
          </p:nvSpPr>
          <p:spPr bwMode="auto">
            <a:xfrm>
              <a:off x="1717" y="3007"/>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sp>
          <p:nvSpPr>
            <p:cNvPr id="177172" name="Rectangle 24"/>
            <p:cNvSpPr>
              <a:spLocks noChangeArrowheads="1"/>
            </p:cNvSpPr>
            <p:nvPr/>
          </p:nvSpPr>
          <p:spPr bwMode="auto">
            <a:xfrm>
              <a:off x="1717" y="3300"/>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grpSp>
      <p:grpSp>
        <p:nvGrpSpPr>
          <p:cNvPr id="177157" name="Group 38"/>
          <p:cNvGrpSpPr>
            <a:grpSpLocks/>
          </p:cNvGrpSpPr>
          <p:nvPr/>
        </p:nvGrpSpPr>
        <p:grpSpPr bwMode="auto">
          <a:xfrm>
            <a:off x="4271963" y="3213100"/>
            <a:ext cx="3540125" cy="1093788"/>
            <a:chOff x="2691" y="2069"/>
            <a:chExt cx="2230" cy="689"/>
          </a:xfrm>
        </p:grpSpPr>
        <p:sp>
          <p:nvSpPr>
            <p:cNvPr id="177158" name="Oval 26"/>
            <p:cNvSpPr>
              <a:spLocks noChangeArrowheads="1"/>
            </p:cNvSpPr>
            <p:nvPr/>
          </p:nvSpPr>
          <p:spPr bwMode="auto">
            <a:xfrm>
              <a:off x="3198" y="2478"/>
              <a:ext cx="226" cy="226"/>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177159" name="Oval 27"/>
            <p:cNvSpPr>
              <a:spLocks noChangeArrowheads="1"/>
            </p:cNvSpPr>
            <p:nvPr/>
          </p:nvSpPr>
          <p:spPr bwMode="auto">
            <a:xfrm>
              <a:off x="4468" y="2478"/>
              <a:ext cx="226" cy="226"/>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p>
          </p:txBody>
        </p:sp>
        <p:sp>
          <p:nvSpPr>
            <p:cNvPr id="177160" name="Oval 28"/>
            <p:cNvSpPr>
              <a:spLocks noChangeArrowheads="1"/>
            </p:cNvSpPr>
            <p:nvPr/>
          </p:nvSpPr>
          <p:spPr bwMode="auto">
            <a:xfrm>
              <a:off x="3174" y="2454"/>
              <a:ext cx="272" cy="272"/>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77161" name="Oval 29"/>
            <p:cNvSpPr>
              <a:spLocks noChangeArrowheads="1"/>
            </p:cNvSpPr>
            <p:nvPr/>
          </p:nvSpPr>
          <p:spPr bwMode="auto">
            <a:xfrm>
              <a:off x="4444" y="2456"/>
              <a:ext cx="272" cy="272"/>
            </a:xfrm>
            <a:prstGeom prst="ellipse">
              <a:avLst/>
            </a:prstGeom>
            <a:noFill/>
            <a:ln w="22225" algn="ctr">
              <a:solidFill>
                <a:schemeClr val="tx1"/>
              </a:solidFill>
              <a:round/>
              <a:headEnd/>
              <a:tailEnd/>
            </a:ln>
          </p:spPr>
          <p:txBody>
            <a:bodyPr wrap="none" lIns="90000" tIns="46800" rIns="90000" bIns="46800" anchor="ctr"/>
            <a:lstStyle/>
            <a:p>
              <a:endParaRPr lang="fa-IR"/>
            </a:p>
          </p:txBody>
        </p:sp>
        <p:cxnSp>
          <p:nvCxnSpPr>
            <p:cNvPr id="177162" name="AutoShape 31"/>
            <p:cNvCxnSpPr>
              <a:cxnSpLocks noChangeShapeType="1"/>
              <a:stCxn id="177160" idx="6"/>
              <a:endCxn id="177161" idx="2"/>
            </p:cNvCxnSpPr>
            <p:nvPr/>
          </p:nvCxnSpPr>
          <p:spPr bwMode="auto">
            <a:xfrm>
              <a:off x="3453" y="2590"/>
              <a:ext cx="984" cy="2"/>
            </a:xfrm>
            <a:prstGeom prst="straightConnector1">
              <a:avLst/>
            </a:prstGeom>
            <a:noFill/>
            <a:ln w="22225">
              <a:solidFill>
                <a:schemeClr val="tx1"/>
              </a:solidFill>
              <a:round/>
              <a:headEnd/>
              <a:tailEnd type="triangle" w="med" len="med"/>
            </a:ln>
          </p:spPr>
        </p:cxnSp>
        <p:cxnSp>
          <p:nvCxnSpPr>
            <p:cNvPr id="177163" name="AutoShape 32"/>
            <p:cNvCxnSpPr>
              <a:cxnSpLocks noChangeShapeType="1"/>
              <a:stCxn id="177160" idx="6"/>
              <a:endCxn id="177160" idx="1"/>
            </p:cNvCxnSpPr>
            <p:nvPr/>
          </p:nvCxnSpPr>
          <p:spPr bwMode="auto">
            <a:xfrm flipH="1" flipV="1">
              <a:off x="3214" y="2487"/>
              <a:ext cx="239" cy="103"/>
            </a:xfrm>
            <a:prstGeom prst="curvedConnector4">
              <a:avLst>
                <a:gd name="adj1" fmla="val -57324"/>
                <a:gd name="adj2" fmla="val 344657"/>
              </a:avLst>
            </a:prstGeom>
            <a:noFill/>
            <a:ln w="22225">
              <a:solidFill>
                <a:schemeClr val="tx1"/>
              </a:solidFill>
              <a:round/>
              <a:headEnd/>
              <a:tailEnd type="triangle" w="med" len="med"/>
            </a:ln>
          </p:spPr>
        </p:cxnSp>
        <p:cxnSp>
          <p:nvCxnSpPr>
            <p:cNvPr id="177164" name="AutoShape 33"/>
            <p:cNvCxnSpPr>
              <a:cxnSpLocks noChangeShapeType="1"/>
              <a:stCxn id="177161" idx="6"/>
              <a:endCxn id="177161" idx="1"/>
            </p:cNvCxnSpPr>
            <p:nvPr/>
          </p:nvCxnSpPr>
          <p:spPr bwMode="auto">
            <a:xfrm flipH="1" flipV="1">
              <a:off x="4484" y="2489"/>
              <a:ext cx="239" cy="103"/>
            </a:xfrm>
            <a:prstGeom prst="curvedConnector4">
              <a:avLst>
                <a:gd name="adj1" fmla="val -57324"/>
                <a:gd name="adj2" fmla="val 344657"/>
              </a:avLst>
            </a:prstGeom>
            <a:noFill/>
            <a:ln w="22225">
              <a:solidFill>
                <a:schemeClr val="tx1"/>
              </a:solidFill>
              <a:round/>
              <a:headEnd/>
              <a:tailEnd type="triangle" w="med" len="med"/>
            </a:ln>
          </p:spPr>
        </p:cxnSp>
        <p:sp>
          <p:nvSpPr>
            <p:cNvPr id="177165" name="Text Box 34"/>
            <p:cNvSpPr txBox="1">
              <a:spLocks noChangeArrowheads="1"/>
            </p:cNvSpPr>
            <p:nvPr/>
          </p:nvSpPr>
          <p:spPr bwMode="auto">
            <a:xfrm>
              <a:off x="2691" y="2431"/>
              <a:ext cx="544"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sp>
          <p:nvSpPr>
            <p:cNvPr id="177166" name="Text Box 35"/>
            <p:cNvSpPr txBox="1">
              <a:spLocks noChangeArrowheads="1"/>
            </p:cNvSpPr>
            <p:nvPr/>
          </p:nvSpPr>
          <p:spPr bwMode="auto">
            <a:xfrm>
              <a:off x="2835" y="2069"/>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r>
                <a:rPr lang="he-IL" sz="1600"/>
                <a:t>גּ</a:t>
              </a:r>
              <a:r>
                <a:rPr lang="en-US" sz="1600"/>
                <a:t> a  </a:t>
              </a:r>
            </a:p>
          </p:txBody>
        </p:sp>
        <p:sp>
          <p:nvSpPr>
            <p:cNvPr id="177167" name="Text Box 36"/>
            <p:cNvSpPr txBox="1">
              <a:spLocks noChangeArrowheads="1"/>
            </p:cNvSpPr>
            <p:nvPr/>
          </p:nvSpPr>
          <p:spPr bwMode="auto">
            <a:xfrm>
              <a:off x="4104" y="2069"/>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he-IL" sz="1600"/>
                <a:t>גּ</a:t>
              </a:r>
              <a:r>
                <a:rPr lang="en-US" sz="1600"/>
                <a:t> b  A/</a:t>
              </a:r>
            </a:p>
          </p:txBody>
        </p:sp>
        <p:sp>
          <p:nvSpPr>
            <p:cNvPr id="177168" name="Text Box 37"/>
            <p:cNvSpPr txBox="1">
              <a:spLocks noChangeArrowheads="1"/>
            </p:cNvSpPr>
            <p:nvPr/>
          </p:nvSpPr>
          <p:spPr bwMode="auto">
            <a:xfrm>
              <a:off x="3326" y="2412"/>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he-IL" sz="1600"/>
                <a:t>גּ</a:t>
              </a:r>
              <a:r>
                <a:rPr lang="en-US" sz="1600"/>
                <a:t> b  A/</a:t>
              </a:r>
            </a:p>
          </p:txBody>
        </p:sp>
      </p:grpSp>
    </p:spTree>
  </p:cSld>
  <p:clrMapOvr>
    <a:masterClrMapping/>
  </p:clrMapOvr>
  <p:transition spd="med">
    <p:wheel/>
  </p:transition>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8" name="Rectangle 14"/>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grpSp>
        <p:nvGrpSpPr>
          <p:cNvPr id="178179" name="Group 21"/>
          <p:cNvGrpSpPr>
            <a:grpSpLocks/>
          </p:cNvGrpSpPr>
          <p:nvPr/>
        </p:nvGrpSpPr>
        <p:grpSpPr bwMode="auto">
          <a:xfrm>
            <a:off x="33338" y="1844675"/>
            <a:ext cx="8642350" cy="1800225"/>
            <a:chOff x="158" y="935"/>
            <a:chExt cx="5352" cy="1134"/>
          </a:xfrm>
        </p:grpSpPr>
        <p:sp>
          <p:nvSpPr>
            <p:cNvPr id="178180" name="Text Box 15"/>
            <p:cNvSpPr txBox="1">
              <a:spLocks noChangeArrowheads="1"/>
            </p:cNvSpPr>
            <p:nvPr/>
          </p:nvSpPr>
          <p:spPr bwMode="auto">
            <a:xfrm>
              <a:off x="158" y="935"/>
              <a:ext cx="5352" cy="1134"/>
            </a:xfrm>
            <a:prstGeom prst="rect">
              <a:avLst/>
            </a:prstGeom>
            <a:noFill/>
            <a:ln w="22225" algn="ctr">
              <a:noFill/>
              <a:miter lim="800000"/>
              <a:headEnd/>
              <a:tailEnd/>
            </a:ln>
          </p:spPr>
          <p:txBody>
            <a:bodyPr lIns="90000" tIns="46800" rIns="90000" bIns="46800">
              <a:spAutoFit/>
            </a:bodyPr>
            <a:lstStyle/>
            <a:p>
              <a:pPr>
                <a:spcBef>
                  <a:spcPct val="50000"/>
                </a:spcBef>
              </a:pPr>
              <a:r>
                <a:rPr lang="fa-IR"/>
                <a:t>فرض کنید که </a:t>
              </a:r>
              <a:r>
                <a:rPr lang="en-US"/>
                <a:t>(Q,</a:t>
              </a:r>
              <a:r>
                <a:rPr lang="en-US">
                  <a:cs typeface="Arial" charset="0"/>
                </a:rPr>
                <a:t>∑</a:t>
              </a:r>
              <a:r>
                <a:rPr lang="en-US"/>
                <a:t>,</a:t>
              </a:r>
              <a:r>
                <a:rPr lang="el-GR">
                  <a:cs typeface="Arial" charset="0"/>
                </a:rPr>
                <a:t>Γ</a:t>
              </a:r>
              <a:r>
                <a:rPr lang="en-US"/>
                <a:t>,</a:t>
              </a:r>
              <a:r>
                <a:rPr lang="en-US">
                  <a:cs typeface="Arial" charset="0"/>
                </a:rPr>
                <a:t>∂</a:t>
              </a:r>
              <a:r>
                <a:rPr lang="en-US"/>
                <a:t>,q0,F)</a:t>
              </a:r>
              <a:r>
                <a:rPr lang="fa-IR"/>
                <a:t> یک </a:t>
              </a:r>
              <a:r>
                <a:rPr lang="en-US"/>
                <a:t>PDA</a:t>
              </a:r>
              <a:r>
                <a:rPr lang="fa-IR"/>
                <a:t> باشد. </a:t>
              </a:r>
              <a:r>
                <a:rPr lang="fa-IR">
                  <a:solidFill>
                    <a:schemeClr val="folHlink"/>
                  </a:solidFill>
                </a:rPr>
                <a:t>یک رشته </a:t>
              </a:r>
              <a:r>
                <a:rPr lang="en-US">
                  <a:solidFill>
                    <a:schemeClr val="folHlink"/>
                  </a:solidFill>
                </a:rPr>
                <a:t>w</a:t>
              </a:r>
              <a:r>
                <a:rPr lang="ru-RU">
                  <a:solidFill>
                    <a:schemeClr val="folHlink"/>
                  </a:solidFill>
                  <a:cs typeface="Arial" charset="0"/>
                </a:rPr>
                <a:t>є∑</a:t>
              </a:r>
              <a:r>
                <a:rPr lang="en-US">
                  <a:solidFill>
                    <a:schemeClr val="folHlink"/>
                  </a:solidFill>
                </a:rPr>
                <a:t>*</a:t>
              </a:r>
              <a:r>
                <a:rPr lang="fa-IR">
                  <a:solidFill>
                    <a:schemeClr val="folHlink"/>
                  </a:solidFill>
                </a:rPr>
                <a:t> توسط </a:t>
              </a:r>
              <a:r>
                <a:rPr lang="en-US">
                  <a:solidFill>
                    <a:schemeClr val="folHlink"/>
                  </a:solidFill>
                </a:rPr>
                <a:t>M</a:t>
              </a:r>
              <a:r>
                <a:rPr lang="fa-IR">
                  <a:solidFill>
                    <a:schemeClr val="folHlink"/>
                  </a:solidFill>
                </a:rPr>
                <a:t> قابل پذیرش است</a:t>
              </a:r>
              <a:r>
                <a:rPr lang="fa-IR"/>
                <a:t> اگر یک محاسبه </a:t>
              </a:r>
              <a:r>
                <a:rPr lang="en-US"/>
                <a:t>[q</a:t>
              </a:r>
              <a:r>
                <a:rPr lang="en-US" sz="1400"/>
                <a:t>0</a:t>
              </a:r>
              <a:r>
                <a:rPr lang="en-US"/>
                <a:t>,w,  ] * [q</a:t>
              </a:r>
              <a:r>
                <a:rPr lang="en-US" sz="1400"/>
                <a:t>i</a:t>
              </a:r>
              <a:r>
                <a:rPr lang="en-US"/>
                <a:t>,  ,  ]</a:t>
              </a:r>
              <a:r>
                <a:rPr lang="fa-IR"/>
                <a:t> وجود داشته باشد بطوریکه </a:t>
              </a:r>
              <a:r>
                <a:rPr lang="en-US"/>
                <a:t>q</a:t>
              </a:r>
              <a:r>
                <a:rPr lang="en-US" sz="1400"/>
                <a:t>i</a:t>
              </a:r>
              <a:r>
                <a:rPr lang="en-US"/>
                <a:t> </a:t>
              </a:r>
              <a:r>
                <a:rPr lang="ru-RU">
                  <a:cs typeface="Arial" charset="0"/>
                </a:rPr>
                <a:t>є</a:t>
              </a:r>
              <a:r>
                <a:rPr lang="en-US"/>
                <a:t> F</a:t>
              </a:r>
              <a:r>
                <a:rPr lang="fa-IR"/>
                <a:t> باشد. زبان </a:t>
              </a:r>
              <a:r>
                <a:rPr lang="en-US"/>
                <a:t>M</a:t>
              </a:r>
              <a:r>
                <a:rPr lang="fa-IR"/>
                <a:t> مجموعه تمامی رشته های پذیرفته شده توسط </a:t>
              </a:r>
              <a:r>
                <a:rPr lang="en-US"/>
                <a:t>M</a:t>
              </a:r>
              <a:r>
                <a:rPr lang="fa-IR"/>
                <a:t> است.</a:t>
              </a:r>
              <a:endParaRPr lang="en-US"/>
            </a:p>
          </p:txBody>
        </p:sp>
        <p:sp>
          <p:nvSpPr>
            <p:cNvPr id="178181" name="Rectangle 16"/>
            <p:cNvSpPr>
              <a:spLocks noChangeArrowheads="1"/>
            </p:cNvSpPr>
            <p:nvPr/>
          </p:nvSpPr>
          <p:spPr bwMode="auto">
            <a:xfrm>
              <a:off x="1069" y="1215"/>
              <a:ext cx="223" cy="327"/>
            </a:xfrm>
            <a:prstGeom prst="rect">
              <a:avLst/>
            </a:prstGeom>
            <a:noFill/>
            <a:ln w="22225" algn="ctr">
              <a:noFill/>
              <a:miter lim="800000"/>
              <a:headEnd/>
              <a:tailEnd/>
            </a:ln>
          </p:spPr>
          <p:txBody>
            <a:bodyPr wrap="none" lIns="90000" tIns="46800" rIns="90000" bIns="46800">
              <a:spAutoFit/>
            </a:bodyPr>
            <a:lstStyle/>
            <a:p>
              <a:r>
                <a:rPr lang="el-GR" b="0">
                  <a:cs typeface="Arial" charset="0"/>
                </a:rPr>
                <a:t>λ</a:t>
              </a:r>
              <a:endParaRPr lang="el-GR" b="0"/>
            </a:p>
          </p:txBody>
        </p:sp>
        <p:sp>
          <p:nvSpPr>
            <p:cNvPr id="178182" name="Rectangle 17"/>
            <p:cNvSpPr>
              <a:spLocks noChangeArrowheads="1"/>
            </p:cNvSpPr>
            <p:nvPr/>
          </p:nvSpPr>
          <p:spPr bwMode="auto">
            <a:xfrm>
              <a:off x="1795" y="1215"/>
              <a:ext cx="222" cy="327"/>
            </a:xfrm>
            <a:prstGeom prst="rect">
              <a:avLst/>
            </a:prstGeom>
            <a:noFill/>
            <a:ln w="22225" algn="ctr">
              <a:noFill/>
              <a:miter lim="800000"/>
              <a:headEnd/>
              <a:tailEnd/>
            </a:ln>
          </p:spPr>
          <p:txBody>
            <a:bodyPr wrap="none" lIns="90000" tIns="46800" rIns="90000" bIns="46800">
              <a:spAutoFit/>
            </a:bodyPr>
            <a:lstStyle/>
            <a:p>
              <a:r>
                <a:rPr lang="el-GR" b="0">
                  <a:cs typeface="Arial" charset="0"/>
                </a:rPr>
                <a:t>λ</a:t>
              </a:r>
              <a:endParaRPr lang="el-GR" b="0"/>
            </a:p>
          </p:txBody>
        </p:sp>
        <p:sp>
          <p:nvSpPr>
            <p:cNvPr id="178183" name="Rectangle 18"/>
            <p:cNvSpPr>
              <a:spLocks noChangeArrowheads="1"/>
            </p:cNvSpPr>
            <p:nvPr/>
          </p:nvSpPr>
          <p:spPr bwMode="auto">
            <a:xfrm>
              <a:off x="1971" y="1246"/>
              <a:ext cx="222" cy="327"/>
            </a:xfrm>
            <a:prstGeom prst="rect">
              <a:avLst/>
            </a:prstGeom>
            <a:noFill/>
            <a:ln w="22225" algn="ctr">
              <a:noFill/>
              <a:miter lim="800000"/>
              <a:headEnd/>
              <a:tailEnd/>
            </a:ln>
          </p:spPr>
          <p:txBody>
            <a:bodyPr wrap="none" lIns="90000" tIns="46800" rIns="90000" bIns="46800">
              <a:spAutoFit/>
            </a:bodyPr>
            <a:lstStyle/>
            <a:p>
              <a:r>
                <a:rPr lang="el-GR" b="0">
                  <a:cs typeface="Arial" charset="0"/>
                </a:rPr>
                <a:t>λ</a:t>
              </a:r>
              <a:r>
                <a:rPr lang="fa-IR"/>
                <a:t> </a:t>
              </a:r>
              <a:endParaRPr lang="el-GR"/>
            </a:p>
          </p:txBody>
        </p:sp>
        <p:sp>
          <p:nvSpPr>
            <p:cNvPr id="178184" name="Rectangle 19"/>
            <p:cNvSpPr>
              <a:spLocks noChangeArrowheads="1"/>
            </p:cNvSpPr>
            <p:nvPr/>
          </p:nvSpPr>
          <p:spPr bwMode="auto">
            <a:xfrm rot="5400000">
              <a:off x="1276" y="1259"/>
              <a:ext cx="273" cy="322"/>
            </a:xfrm>
            <a:prstGeom prst="rect">
              <a:avLst/>
            </a:prstGeom>
            <a:noFill/>
            <a:ln w="22225" algn="ctr">
              <a:noFill/>
              <a:miter lim="800000"/>
              <a:headEnd/>
              <a:tailEnd/>
            </a:ln>
          </p:spPr>
          <p:txBody>
            <a:bodyPr wrap="none" lIns="90000" tIns="46800" rIns="90000" bIns="46800">
              <a:spAutoFit/>
            </a:bodyPr>
            <a:lstStyle/>
            <a:p>
              <a:r>
                <a:rPr lang="en-US">
                  <a:cs typeface="Arial" charset="0"/>
                </a:rPr>
                <a:t>┴</a:t>
              </a:r>
              <a:endParaRPr lang="en-US"/>
            </a:p>
          </p:txBody>
        </p:sp>
      </p:grpSp>
    </p:spTree>
  </p:cSld>
  <p:clrMapOvr>
    <a:masterClrMapping/>
  </p:clrMapOvr>
  <p:transition spd="med">
    <p:wheel/>
  </p:transition>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88" name="Rectangle 40"/>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sp>
        <p:nvSpPr>
          <p:cNvPr id="179203" name="Text Box 41"/>
          <p:cNvSpPr txBox="1">
            <a:spLocks noChangeArrowheads="1"/>
          </p:cNvSpPr>
          <p:nvPr/>
        </p:nvSpPr>
        <p:spPr bwMode="auto">
          <a:xfrm>
            <a:off x="971550" y="2349500"/>
            <a:ext cx="7129463" cy="1800225"/>
          </a:xfrm>
          <a:prstGeom prst="rect">
            <a:avLst/>
          </a:prstGeom>
          <a:solidFill>
            <a:schemeClr val="accent1"/>
          </a:solidFill>
          <a:ln w="22225" algn="ctr">
            <a:noFill/>
            <a:miter lim="800000"/>
            <a:headEnd/>
            <a:tailEnd/>
          </a:ln>
        </p:spPr>
        <p:txBody>
          <a:bodyPr lIns="90000" tIns="46800" rIns="90000" bIns="46800">
            <a:spAutoFit/>
          </a:bodyPr>
          <a:lstStyle/>
          <a:p>
            <a:pPr algn="just">
              <a:spcBef>
                <a:spcPct val="50000"/>
              </a:spcBef>
            </a:pPr>
            <a:r>
              <a:rPr lang="fa-IR"/>
              <a:t>به محاسبه ای که یک رشته ورودی را می پذیرد، محاسبه موفق گفته می شود و به محاسبه ای که تمام رشته ورودی را پذیرفته و در یک حالت غیر پذیرش متوقف می شود، محاسبه ناموفق گفته می شود.</a:t>
            </a:r>
            <a:endParaRPr lang="en-US"/>
          </a:p>
        </p:txBody>
      </p:sp>
    </p:spTree>
  </p:cSld>
  <p:clrMapOvr>
    <a:masterClrMapping/>
  </p:clrMapOvr>
  <p:transition spd="med">
    <p:wheel/>
  </p:transition>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706" name="Rectangle 34"/>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grpSp>
        <p:nvGrpSpPr>
          <p:cNvPr id="180227" name="Group 37"/>
          <p:cNvGrpSpPr>
            <a:grpSpLocks/>
          </p:cNvGrpSpPr>
          <p:nvPr/>
        </p:nvGrpSpPr>
        <p:grpSpPr bwMode="auto">
          <a:xfrm>
            <a:off x="323850" y="973138"/>
            <a:ext cx="8424863" cy="1160462"/>
            <a:chOff x="204" y="754"/>
            <a:chExt cx="5307" cy="731"/>
          </a:xfrm>
        </p:grpSpPr>
        <p:sp>
          <p:nvSpPr>
            <p:cNvPr id="180254" name="Text Box 35"/>
            <p:cNvSpPr txBox="1">
              <a:spLocks noChangeArrowheads="1"/>
            </p:cNvSpPr>
            <p:nvPr/>
          </p:nvSpPr>
          <p:spPr bwMode="auto">
            <a:xfrm>
              <a:off x="204" y="754"/>
              <a:ext cx="5307" cy="731"/>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folHlink"/>
                  </a:solidFill>
                </a:rPr>
                <a:t>مثال:</a:t>
              </a:r>
            </a:p>
            <a:p>
              <a:pPr>
                <a:spcBef>
                  <a:spcPct val="50000"/>
                </a:spcBef>
              </a:pPr>
              <a:r>
                <a:rPr lang="en-US"/>
                <a:t>PDA  M</a:t>
              </a:r>
              <a:r>
                <a:rPr lang="fa-IR"/>
                <a:t> زبان </a:t>
              </a:r>
              <a:r>
                <a:rPr lang="en-US"/>
                <a:t>{w c w  l w</a:t>
              </a:r>
              <a:r>
                <a:rPr lang="ru-RU">
                  <a:cs typeface="Arial" charset="0"/>
                </a:rPr>
                <a:t>є</a:t>
              </a:r>
              <a:r>
                <a:rPr lang="en-US"/>
                <a:t>{a,b}*}</a:t>
              </a:r>
              <a:r>
                <a:rPr lang="fa-IR"/>
                <a:t> را می پذیرد.</a:t>
              </a:r>
              <a:endParaRPr lang="en-US"/>
            </a:p>
          </p:txBody>
        </p:sp>
        <p:sp>
          <p:nvSpPr>
            <p:cNvPr id="180255" name="Text Box 36"/>
            <p:cNvSpPr txBox="1">
              <a:spLocks noChangeArrowheads="1"/>
            </p:cNvSpPr>
            <p:nvPr/>
          </p:nvSpPr>
          <p:spPr bwMode="auto">
            <a:xfrm>
              <a:off x="2971" y="1167"/>
              <a:ext cx="181"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R</a:t>
              </a:r>
            </a:p>
          </p:txBody>
        </p:sp>
      </p:grpSp>
      <p:sp>
        <p:nvSpPr>
          <p:cNvPr id="180228" name="Text Box 39"/>
          <p:cNvSpPr txBox="1">
            <a:spLocks noChangeArrowheads="1"/>
          </p:cNvSpPr>
          <p:nvPr/>
        </p:nvSpPr>
        <p:spPr bwMode="auto">
          <a:xfrm>
            <a:off x="1908175" y="2128838"/>
            <a:ext cx="3600450" cy="1768475"/>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 M: Q={q</a:t>
            </a:r>
            <a:r>
              <a:rPr lang="en-US" sz="1000"/>
              <a:t>0</a:t>
            </a:r>
            <a:r>
              <a:rPr lang="en-US" sz="2000"/>
              <a:t>,q</a:t>
            </a:r>
            <a:r>
              <a:rPr lang="en-US" sz="1000"/>
              <a:t>1</a:t>
            </a:r>
            <a:r>
              <a:rPr lang="en-US" sz="2000"/>
              <a:t>}</a:t>
            </a:r>
          </a:p>
          <a:p>
            <a:pPr algn="l">
              <a:spcBef>
                <a:spcPct val="50000"/>
              </a:spcBef>
            </a:pPr>
            <a:r>
              <a:rPr lang="en-US" sz="2000"/>
              <a:t>      </a:t>
            </a:r>
            <a:r>
              <a:rPr lang="en-US" sz="2000">
                <a:cs typeface="Arial" charset="0"/>
              </a:rPr>
              <a:t>∑</a:t>
            </a:r>
            <a:r>
              <a:rPr lang="en-US" sz="2000"/>
              <a:t>={a,b,c}</a:t>
            </a:r>
          </a:p>
          <a:p>
            <a:pPr algn="l">
              <a:spcBef>
                <a:spcPct val="50000"/>
              </a:spcBef>
            </a:pPr>
            <a:r>
              <a:rPr lang="en-US" sz="2000"/>
              <a:t>      </a:t>
            </a:r>
            <a:r>
              <a:rPr lang="el-GR" sz="2000">
                <a:cs typeface="Arial" charset="0"/>
              </a:rPr>
              <a:t>Γ</a:t>
            </a:r>
            <a:r>
              <a:rPr lang="en-US" sz="2000"/>
              <a:t>={A,B}</a:t>
            </a:r>
          </a:p>
          <a:p>
            <a:pPr algn="l">
              <a:spcBef>
                <a:spcPct val="50000"/>
              </a:spcBef>
            </a:pPr>
            <a:r>
              <a:rPr lang="en-US" sz="2000"/>
              <a:t>      F={q</a:t>
            </a:r>
            <a:r>
              <a:rPr lang="en-US" sz="1000"/>
              <a:t>1</a:t>
            </a:r>
            <a:r>
              <a:rPr lang="en-US" sz="2000"/>
              <a:t>}</a:t>
            </a:r>
            <a:endParaRPr lang="he-IL" sz="2000"/>
          </a:p>
        </p:txBody>
      </p:sp>
      <p:grpSp>
        <p:nvGrpSpPr>
          <p:cNvPr id="180229" name="Group 54"/>
          <p:cNvGrpSpPr>
            <a:grpSpLocks/>
          </p:cNvGrpSpPr>
          <p:nvPr/>
        </p:nvGrpSpPr>
        <p:grpSpPr bwMode="auto">
          <a:xfrm>
            <a:off x="4500563" y="2133600"/>
            <a:ext cx="3743325" cy="2149475"/>
            <a:chOff x="2835" y="1525"/>
            <a:chExt cx="2358" cy="1354"/>
          </a:xfrm>
        </p:grpSpPr>
        <p:grpSp>
          <p:nvGrpSpPr>
            <p:cNvPr id="180244" name="Group 53"/>
            <p:cNvGrpSpPr>
              <a:grpSpLocks/>
            </p:cNvGrpSpPr>
            <p:nvPr/>
          </p:nvGrpSpPr>
          <p:grpSpPr bwMode="auto">
            <a:xfrm>
              <a:off x="2835" y="1525"/>
              <a:ext cx="2358" cy="832"/>
              <a:chOff x="2835" y="1525"/>
              <a:chExt cx="2358" cy="832"/>
            </a:xfrm>
          </p:grpSpPr>
          <p:sp>
            <p:nvSpPr>
              <p:cNvPr id="180249" name="Rectangle 42"/>
              <p:cNvSpPr>
                <a:spLocks noChangeArrowheads="1"/>
              </p:cNvSpPr>
              <p:nvPr/>
            </p:nvSpPr>
            <p:spPr bwMode="auto">
              <a:xfrm>
                <a:off x="3291" y="1533"/>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80250" name="Text Box 44"/>
              <p:cNvSpPr txBox="1">
                <a:spLocks noChangeArrowheads="1"/>
              </p:cNvSpPr>
              <p:nvPr/>
            </p:nvSpPr>
            <p:spPr bwMode="auto">
              <a:xfrm>
                <a:off x="2835" y="1525"/>
                <a:ext cx="2358" cy="826"/>
              </a:xfrm>
              <a:prstGeom prst="rect">
                <a:avLst/>
              </a:prstGeom>
              <a:noFill/>
              <a:ln w="22225" algn="ctr">
                <a:noFill/>
                <a:miter lim="800000"/>
                <a:headEnd/>
                <a:tailEnd/>
              </a:ln>
            </p:spPr>
            <p:txBody>
              <a:bodyPr lIns="90000" tIns="46800" rIns="90000" bIns="46800">
                <a:spAutoFit/>
              </a:bodyPr>
              <a:lstStyle/>
              <a:p>
                <a:pPr algn="l" rtl="0">
                  <a:spcBef>
                    <a:spcPct val="50000"/>
                  </a:spcBef>
                </a:pPr>
                <a:r>
                  <a:rPr lang="el-GR" sz="2000">
                    <a:cs typeface="Arial" charset="0"/>
                  </a:rPr>
                  <a:t>∂</a:t>
                </a:r>
                <a:r>
                  <a:rPr lang="en-US" sz="2000"/>
                  <a:t>(q</a:t>
                </a:r>
                <a:r>
                  <a:rPr lang="en-US" sz="1000"/>
                  <a:t>0</a:t>
                </a:r>
                <a:r>
                  <a:rPr lang="en-US" sz="2000"/>
                  <a:t>,a, )={[q</a:t>
                </a:r>
                <a:r>
                  <a:rPr lang="en-US" sz="1000"/>
                  <a:t>0</a:t>
                </a:r>
                <a:r>
                  <a:rPr lang="en-US" sz="2000"/>
                  <a:t>,A]}</a:t>
                </a:r>
              </a:p>
              <a:p>
                <a:pPr algn="l" rtl="0">
                  <a:spcBef>
                    <a:spcPct val="50000"/>
                  </a:spcBef>
                </a:pPr>
                <a:r>
                  <a:rPr lang="el-GR" sz="2000">
                    <a:cs typeface="Arial" charset="0"/>
                  </a:rPr>
                  <a:t>∂</a:t>
                </a:r>
                <a:r>
                  <a:rPr lang="en-US" sz="2000"/>
                  <a:t>(q</a:t>
                </a:r>
                <a:r>
                  <a:rPr lang="en-US" sz="1000"/>
                  <a:t>0</a:t>
                </a:r>
                <a:r>
                  <a:rPr lang="en-US" sz="2000"/>
                  <a:t>,b, )={[q</a:t>
                </a:r>
                <a:r>
                  <a:rPr lang="en-US" sz="1000"/>
                  <a:t>1</a:t>
                </a:r>
                <a:r>
                  <a:rPr lang="en-US" sz="2000"/>
                  <a:t>,B]}</a:t>
                </a:r>
              </a:p>
              <a:p>
                <a:pPr algn="l" rtl="0">
                  <a:spcBef>
                    <a:spcPct val="50000"/>
                  </a:spcBef>
                </a:pPr>
                <a:r>
                  <a:rPr lang="el-GR" sz="2000">
                    <a:cs typeface="Arial" charset="0"/>
                  </a:rPr>
                  <a:t>∂</a:t>
                </a:r>
                <a:r>
                  <a:rPr lang="en-US" sz="2000"/>
                  <a:t>(q</a:t>
                </a:r>
                <a:r>
                  <a:rPr lang="en-US" sz="1000"/>
                  <a:t>1</a:t>
                </a:r>
                <a:r>
                  <a:rPr lang="en-US" sz="2000"/>
                  <a:t>,c, )={[q</a:t>
                </a:r>
                <a:r>
                  <a:rPr lang="en-US" sz="1000"/>
                  <a:t>1</a:t>
                </a:r>
                <a:r>
                  <a:rPr lang="en-US" sz="2000"/>
                  <a:t>, ]}</a:t>
                </a:r>
              </a:p>
            </p:txBody>
          </p:sp>
          <p:sp>
            <p:nvSpPr>
              <p:cNvPr id="180251" name="Rectangle 47"/>
              <p:cNvSpPr>
                <a:spLocks noChangeArrowheads="1"/>
              </p:cNvSpPr>
              <p:nvPr/>
            </p:nvSpPr>
            <p:spPr bwMode="auto">
              <a:xfrm>
                <a:off x="3291" y="1803"/>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80252" name="Rectangle 48"/>
              <p:cNvSpPr>
                <a:spLocks noChangeArrowheads="1"/>
              </p:cNvSpPr>
              <p:nvPr/>
            </p:nvSpPr>
            <p:spPr bwMode="auto">
              <a:xfrm>
                <a:off x="3288" y="2099"/>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80253" name="Rectangle 49"/>
              <p:cNvSpPr>
                <a:spLocks noChangeArrowheads="1"/>
              </p:cNvSpPr>
              <p:nvPr/>
            </p:nvSpPr>
            <p:spPr bwMode="auto">
              <a:xfrm>
                <a:off x="3774" y="2107"/>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grpSp>
        <p:grpSp>
          <p:nvGrpSpPr>
            <p:cNvPr id="180245" name="Group 52"/>
            <p:cNvGrpSpPr>
              <a:grpSpLocks/>
            </p:cNvGrpSpPr>
            <p:nvPr/>
          </p:nvGrpSpPr>
          <p:grpSpPr bwMode="auto">
            <a:xfrm>
              <a:off x="2845" y="2341"/>
              <a:ext cx="1769" cy="538"/>
              <a:chOff x="2925" y="2341"/>
              <a:chExt cx="1769" cy="538"/>
            </a:xfrm>
          </p:grpSpPr>
          <p:sp>
            <p:nvSpPr>
              <p:cNvPr id="180246" name="Text Box 46"/>
              <p:cNvSpPr txBox="1">
                <a:spLocks noChangeArrowheads="1"/>
              </p:cNvSpPr>
              <p:nvPr/>
            </p:nvSpPr>
            <p:spPr bwMode="auto">
              <a:xfrm>
                <a:off x="2925" y="2341"/>
                <a:ext cx="1769" cy="538"/>
              </a:xfrm>
              <a:prstGeom prst="rect">
                <a:avLst/>
              </a:prstGeom>
              <a:noFill/>
              <a:ln w="22225" algn="ctr">
                <a:noFill/>
                <a:miter lim="800000"/>
                <a:headEnd/>
                <a:tailEnd/>
              </a:ln>
            </p:spPr>
            <p:txBody>
              <a:bodyPr lIns="90000" tIns="46800" rIns="90000" bIns="46800">
                <a:spAutoFit/>
              </a:bodyPr>
              <a:lstStyle/>
              <a:p>
                <a:pPr algn="l">
                  <a:spcBef>
                    <a:spcPct val="50000"/>
                  </a:spcBef>
                </a:pPr>
                <a:r>
                  <a:rPr lang="el-GR" sz="2000">
                    <a:cs typeface="Arial" charset="0"/>
                  </a:rPr>
                  <a:t>∂</a:t>
                </a:r>
                <a:r>
                  <a:rPr lang="en-US" sz="2000"/>
                  <a:t>(q</a:t>
                </a:r>
                <a:r>
                  <a:rPr lang="en-US" sz="1000"/>
                  <a:t>1</a:t>
                </a:r>
                <a:r>
                  <a:rPr lang="en-US" sz="2000"/>
                  <a:t>,a,A)={[q</a:t>
                </a:r>
                <a:r>
                  <a:rPr lang="en-US" sz="1000"/>
                  <a:t>1</a:t>
                </a:r>
                <a:r>
                  <a:rPr lang="en-US" sz="2000"/>
                  <a:t>, ]}</a:t>
                </a:r>
              </a:p>
              <a:p>
                <a:pPr algn="l">
                  <a:spcBef>
                    <a:spcPct val="50000"/>
                  </a:spcBef>
                </a:pPr>
                <a:r>
                  <a:rPr lang="el-GR" sz="2000">
                    <a:cs typeface="Arial" charset="0"/>
                  </a:rPr>
                  <a:t>∂</a:t>
                </a:r>
                <a:r>
                  <a:rPr lang="en-US" sz="2000"/>
                  <a:t>(q</a:t>
                </a:r>
                <a:r>
                  <a:rPr lang="en-US" sz="1000"/>
                  <a:t>1</a:t>
                </a:r>
                <a:r>
                  <a:rPr lang="en-US" sz="2000"/>
                  <a:t>,b,B)={[q</a:t>
                </a:r>
                <a:r>
                  <a:rPr lang="en-US" sz="1000"/>
                  <a:t>1</a:t>
                </a:r>
                <a:r>
                  <a:rPr lang="en-US" sz="2000"/>
                  <a:t>, ]}</a:t>
                </a:r>
              </a:p>
            </p:txBody>
          </p:sp>
          <p:sp>
            <p:nvSpPr>
              <p:cNvPr id="180247" name="Rectangle 50"/>
              <p:cNvSpPr>
                <a:spLocks noChangeArrowheads="1"/>
              </p:cNvSpPr>
              <p:nvPr/>
            </p:nvSpPr>
            <p:spPr bwMode="auto">
              <a:xfrm>
                <a:off x="3931" y="2350"/>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sp>
            <p:nvSpPr>
              <p:cNvPr id="180248" name="Rectangle 51"/>
              <p:cNvSpPr>
                <a:spLocks noChangeArrowheads="1"/>
              </p:cNvSpPr>
              <p:nvPr/>
            </p:nvSpPr>
            <p:spPr bwMode="auto">
              <a:xfrm>
                <a:off x="3939" y="2628"/>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grpSp>
      </p:grpSp>
      <p:grpSp>
        <p:nvGrpSpPr>
          <p:cNvPr id="180230" name="Group 70"/>
          <p:cNvGrpSpPr>
            <a:grpSpLocks/>
          </p:cNvGrpSpPr>
          <p:nvPr/>
        </p:nvGrpSpPr>
        <p:grpSpPr bwMode="auto">
          <a:xfrm>
            <a:off x="2339975" y="4581525"/>
            <a:ext cx="3552825" cy="1292225"/>
            <a:chOff x="1474" y="2979"/>
            <a:chExt cx="2238" cy="814"/>
          </a:xfrm>
        </p:grpSpPr>
        <p:sp>
          <p:nvSpPr>
            <p:cNvPr id="180231" name="Oval 56"/>
            <p:cNvSpPr>
              <a:spLocks noChangeArrowheads="1"/>
            </p:cNvSpPr>
            <p:nvPr/>
          </p:nvSpPr>
          <p:spPr bwMode="auto">
            <a:xfrm>
              <a:off x="1981" y="3513"/>
              <a:ext cx="226" cy="226"/>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180232" name="Oval 57"/>
            <p:cNvSpPr>
              <a:spLocks noChangeArrowheads="1"/>
            </p:cNvSpPr>
            <p:nvPr/>
          </p:nvSpPr>
          <p:spPr bwMode="auto">
            <a:xfrm>
              <a:off x="3251" y="3513"/>
              <a:ext cx="226" cy="226"/>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p>
          </p:txBody>
        </p:sp>
        <p:sp>
          <p:nvSpPr>
            <p:cNvPr id="180233" name="Oval 58"/>
            <p:cNvSpPr>
              <a:spLocks noChangeArrowheads="1"/>
            </p:cNvSpPr>
            <p:nvPr/>
          </p:nvSpPr>
          <p:spPr bwMode="auto">
            <a:xfrm>
              <a:off x="1957" y="3489"/>
              <a:ext cx="272" cy="272"/>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180234" name="Oval 59"/>
            <p:cNvSpPr>
              <a:spLocks noChangeArrowheads="1"/>
            </p:cNvSpPr>
            <p:nvPr/>
          </p:nvSpPr>
          <p:spPr bwMode="auto">
            <a:xfrm>
              <a:off x="3227" y="3491"/>
              <a:ext cx="272" cy="272"/>
            </a:xfrm>
            <a:prstGeom prst="ellipse">
              <a:avLst/>
            </a:prstGeom>
            <a:noFill/>
            <a:ln w="22225" algn="ctr">
              <a:solidFill>
                <a:schemeClr val="tx1"/>
              </a:solidFill>
              <a:round/>
              <a:headEnd/>
              <a:tailEnd/>
            </a:ln>
          </p:spPr>
          <p:txBody>
            <a:bodyPr wrap="none" lIns="90000" tIns="46800" rIns="90000" bIns="46800" anchor="ctr"/>
            <a:lstStyle/>
            <a:p>
              <a:endParaRPr lang="fa-IR"/>
            </a:p>
          </p:txBody>
        </p:sp>
        <p:cxnSp>
          <p:nvCxnSpPr>
            <p:cNvPr id="180235" name="AutoShape 60"/>
            <p:cNvCxnSpPr>
              <a:cxnSpLocks noChangeShapeType="1"/>
              <a:stCxn id="180233" idx="6"/>
              <a:endCxn id="180234" idx="2"/>
            </p:cNvCxnSpPr>
            <p:nvPr/>
          </p:nvCxnSpPr>
          <p:spPr bwMode="auto">
            <a:xfrm>
              <a:off x="2236" y="3625"/>
              <a:ext cx="984" cy="2"/>
            </a:xfrm>
            <a:prstGeom prst="straightConnector1">
              <a:avLst/>
            </a:prstGeom>
            <a:noFill/>
            <a:ln w="22225">
              <a:solidFill>
                <a:schemeClr val="tx1"/>
              </a:solidFill>
              <a:round/>
              <a:headEnd/>
              <a:tailEnd type="triangle" w="med" len="med"/>
            </a:ln>
          </p:spPr>
        </p:cxnSp>
        <p:cxnSp>
          <p:nvCxnSpPr>
            <p:cNvPr id="180236" name="AutoShape 61"/>
            <p:cNvCxnSpPr>
              <a:cxnSpLocks noChangeShapeType="1"/>
              <a:stCxn id="180233" idx="6"/>
              <a:endCxn id="180233" idx="1"/>
            </p:cNvCxnSpPr>
            <p:nvPr/>
          </p:nvCxnSpPr>
          <p:spPr bwMode="auto">
            <a:xfrm flipH="1" flipV="1">
              <a:off x="1997" y="3522"/>
              <a:ext cx="239" cy="103"/>
            </a:xfrm>
            <a:prstGeom prst="curvedConnector4">
              <a:avLst>
                <a:gd name="adj1" fmla="val -57324"/>
                <a:gd name="adj2" fmla="val 344657"/>
              </a:avLst>
            </a:prstGeom>
            <a:noFill/>
            <a:ln w="22225">
              <a:solidFill>
                <a:schemeClr val="tx1"/>
              </a:solidFill>
              <a:round/>
              <a:headEnd/>
              <a:tailEnd type="triangle" w="med" len="med"/>
            </a:ln>
          </p:spPr>
        </p:cxnSp>
        <p:cxnSp>
          <p:nvCxnSpPr>
            <p:cNvPr id="180237" name="AutoShape 62"/>
            <p:cNvCxnSpPr>
              <a:cxnSpLocks noChangeShapeType="1"/>
              <a:stCxn id="180234" idx="6"/>
              <a:endCxn id="180234" idx="1"/>
            </p:cNvCxnSpPr>
            <p:nvPr/>
          </p:nvCxnSpPr>
          <p:spPr bwMode="auto">
            <a:xfrm flipH="1" flipV="1">
              <a:off x="3267" y="3524"/>
              <a:ext cx="239" cy="103"/>
            </a:xfrm>
            <a:prstGeom prst="curvedConnector4">
              <a:avLst>
                <a:gd name="adj1" fmla="val -57324"/>
                <a:gd name="adj2" fmla="val 344657"/>
              </a:avLst>
            </a:prstGeom>
            <a:noFill/>
            <a:ln w="22225">
              <a:solidFill>
                <a:schemeClr val="tx1"/>
              </a:solidFill>
              <a:round/>
              <a:headEnd/>
              <a:tailEnd type="triangle" w="med" len="med"/>
            </a:ln>
          </p:spPr>
        </p:cxnSp>
        <p:sp>
          <p:nvSpPr>
            <p:cNvPr id="180238" name="Text Box 63"/>
            <p:cNvSpPr txBox="1">
              <a:spLocks noChangeArrowheads="1"/>
            </p:cNvSpPr>
            <p:nvPr/>
          </p:nvSpPr>
          <p:spPr bwMode="auto">
            <a:xfrm>
              <a:off x="1474" y="3466"/>
              <a:ext cx="544" cy="327"/>
            </a:xfrm>
            <a:prstGeom prst="rect">
              <a:avLst/>
            </a:prstGeom>
            <a:noFill/>
            <a:ln w="22225" algn="ctr">
              <a:noFill/>
              <a:miter lim="800000"/>
              <a:headEnd/>
              <a:tailEnd/>
            </a:ln>
          </p:spPr>
          <p:txBody>
            <a:bodyPr lIns="90000" tIns="46800" rIns="90000" bIns="46800">
              <a:spAutoFit/>
            </a:bodyPr>
            <a:lstStyle/>
            <a:p>
              <a:pPr>
                <a:spcBef>
                  <a:spcPct val="50000"/>
                </a:spcBef>
              </a:pPr>
              <a:r>
                <a:rPr lang="en-US"/>
                <a:t>&gt;</a:t>
              </a:r>
            </a:p>
          </p:txBody>
        </p:sp>
        <p:sp>
          <p:nvSpPr>
            <p:cNvPr id="180239" name="Text Box 64"/>
            <p:cNvSpPr txBox="1">
              <a:spLocks noChangeArrowheads="1"/>
            </p:cNvSpPr>
            <p:nvPr/>
          </p:nvSpPr>
          <p:spPr bwMode="auto">
            <a:xfrm>
              <a:off x="1594" y="3104"/>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r>
                <a:rPr lang="he-IL" sz="1600"/>
                <a:t>גּ</a:t>
              </a:r>
              <a:r>
                <a:rPr lang="en-US" sz="1600"/>
                <a:t> a  </a:t>
              </a:r>
            </a:p>
          </p:txBody>
        </p:sp>
        <p:sp>
          <p:nvSpPr>
            <p:cNvPr id="180240" name="Text Box 65"/>
            <p:cNvSpPr txBox="1">
              <a:spLocks noChangeArrowheads="1"/>
            </p:cNvSpPr>
            <p:nvPr/>
          </p:nvSpPr>
          <p:spPr bwMode="auto">
            <a:xfrm>
              <a:off x="2887" y="3120"/>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he-IL" sz="1600"/>
                <a:t>גּ</a:t>
              </a:r>
              <a:r>
                <a:rPr lang="en-US" sz="1600"/>
                <a:t> a  A/</a:t>
              </a:r>
            </a:p>
          </p:txBody>
        </p:sp>
        <p:sp>
          <p:nvSpPr>
            <p:cNvPr id="180241" name="Text Box 66"/>
            <p:cNvSpPr txBox="1">
              <a:spLocks noChangeArrowheads="1"/>
            </p:cNvSpPr>
            <p:nvPr/>
          </p:nvSpPr>
          <p:spPr bwMode="auto">
            <a:xfrm>
              <a:off x="2117" y="3447"/>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he-IL" sz="1600"/>
                <a:t>גּ</a:t>
              </a:r>
              <a:r>
                <a:rPr lang="en-US" sz="1600"/>
                <a:t>/</a:t>
              </a:r>
              <a:r>
                <a:rPr lang="he-IL" sz="1600"/>
                <a:t>גּ</a:t>
              </a:r>
              <a:r>
                <a:rPr lang="en-US" sz="1600"/>
                <a:t> c  </a:t>
              </a:r>
            </a:p>
          </p:txBody>
        </p:sp>
        <p:sp>
          <p:nvSpPr>
            <p:cNvPr id="180242" name="Text Box 67"/>
            <p:cNvSpPr txBox="1">
              <a:spLocks noChangeArrowheads="1"/>
            </p:cNvSpPr>
            <p:nvPr/>
          </p:nvSpPr>
          <p:spPr bwMode="auto">
            <a:xfrm>
              <a:off x="1601" y="2979"/>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/B</a:t>
              </a:r>
              <a:r>
                <a:rPr lang="he-IL" sz="1600"/>
                <a:t>גּ</a:t>
              </a:r>
              <a:r>
                <a:rPr lang="en-US" sz="1600"/>
                <a:t> b  </a:t>
              </a:r>
            </a:p>
          </p:txBody>
        </p:sp>
        <p:sp>
          <p:nvSpPr>
            <p:cNvPr id="180243" name="Text Box 68"/>
            <p:cNvSpPr txBox="1">
              <a:spLocks noChangeArrowheads="1"/>
            </p:cNvSpPr>
            <p:nvPr/>
          </p:nvSpPr>
          <p:spPr bwMode="auto">
            <a:xfrm>
              <a:off x="2895" y="2996"/>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he-IL" sz="1600"/>
                <a:t>גּ</a:t>
              </a:r>
              <a:r>
                <a:rPr lang="en-US" sz="1600"/>
                <a:t> b  B/</a:t>
              </a:r>
            </a:p>
          </p:txBody>
        </p:sp>
      </p:grpSp>
    </p:spTree>
  </p:cSld>
  <p:clrMapOvr>
    <a:masterClrMapping/>
  </p:clrMapOvr>
  <p:transition spd="med">
    <p:wheel/>
  </p:transition>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24" name="Rectangle 28"/>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grpSp>
        <p:nvGrpSpPr>
          <p:cNvPr id="181251" name="Group 37"/>
          <p:cNvGrpSpPr>
            <a:grpSpLocks/>
          </p:cNvGrpSpPr>
          <p:nvPr/>
        </p:nvGrpSpPr>
        <p:grpSpPr bwMode="auto">
          <a:xfrm>
            <a:off x="252413" y="1439863"/>
            <a:ext cx="8496300" cy="4579937"/>
            <a:chOff x="204" y="845"/>
            <a:chExt cx="5352" cy="2885"/>
          </a:xfrm>
        </p:grpSpPr>
        <p:sp>
          <p:nvSpPr>
            <p:cNvPr id="181252" name="Text Box 29"/>
            <p:cNvSpPr txBox="1">
              <a:spLocks noChangeArrowheads="1"/>
            </p:cNvSpPr>
            <p:nvPr/>
          </p:nvSpPr>
          <p:spPr bwMode="auto">
            <a:xfrm>
              <a:off x="204" y="845"/>
              <a:ext cx="5352" cy="2885"/>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folHlink"/>
                  </a:solidFill>
                </a:rPr>
                <a:t>یک </a:t>
              </a:r>
              <a:r>
                <a:rPr lang="en-US">
                  <a:solidFill>
                    <a:schemeClr val="folHlink"/>
                  </a:solidFill>
                </a:rPr>
                <a:t>PDA</a:t>
              </a:r>
              <a:r>
                <a:rPr lang="fa-IR">
                  <a:solidFill>
                    <a:schemeClr val="folHlink"/>
                  </a:solidFill>
                </a:rPr>
                <a:t> قطعی است اگر حداکثر یک گذر برای هر ترکیبی از حالت، عنصر ورودی و عنصر بالای پشته وجود داشته باشد.</a:t>
              </a:r>
              <a:r>
                <a:rPr lang="fa-IR"/>
                <a:t> </a:t>
              </a:r>
            </a:p>
            <a:p>
              <a:pPr>
                <a:spcBef>
                  <a:spcPct val="50000"/>
                </a:spcBef>
              </a:pPr>
              <a:r>
                <a:rPr lang="fa-IR">
                  <a:solidFill>
                    <a:schemeClr val="accent1"/>
                  </a:solidFill>
                </a:rPr>
                <a:t>دو گذر </a:t>
              </a:r>
              <a:r>
                <a:rPr lang="en-US">
                  <a:solidFill>
                    <a:schemeClr val="accent1"/>
                  </a:solidFill>
                </a:rPr>
                <a:t>[q</a:t>
              </a:r>
              <a:r>
                <a:rPr lang="en-US" sz="1400">
                  <a:solidFill>
                    <a:schemeClr val="accent1"/>
                  </a:solidFill>
                </a:rPr>
                <a:t>j</a:t>
              </a:r>
              <a:r>
                <a:rPr lang="en-US">
                  <a:solidFill>
                    <a:schemeClr val="accent1"/>
                  </a:solidFill>
                </a:rPr>
                <a:t>,c]</a:t>
              </a:r>
              <a:r>
                <a:rPr lang="ru-RU">
                  <a:solidFill>
                    <a:schemeClr val="accent1"/>
                  </a:solidFill>
                  <a:cs typeface="Arial" charset="0"/>
                </a:rPr>
                <a:t>є∂</a:t>
              </a:r>
              <a:r>
                <a:rPr lang="en-US">
                  <a:solidFill>
                    <a:schemeClr val="accent1"/>
                  </a:solidFill>
                </a:rPr>
                <a:t>(q</a:t>
              </a:r>
              <a:r>
                <a:rPr lang="en-US" sz="1400">
                  <a:solidFill>
                    <a:schemeClr val="accent1"/>
                  </a:solidFill>
                </a:rPr>
                <a:t>i</a:t>
              </a:r>
              <a:r>
                <a:rPr lang="en-US">
                  <a:solidFill>
                    <a:schemeClr val="accent1"/>
                  </a:solidFill>
                </a:rPr>
                <a:t>.u.A)</a:t>
              </a:r>
              <a:r>
                <a:rPr lang="fa-IR">
                  <a:solidFill>
                    <a:schemeClr val="accent1"/>
                  </a:solidFill>
                </a:rPr>
                <a:t> و </a:t>
              </a:r>
              <a:r>
                <a:rPr lang="en-US">
                  <a:solidFill>
                    <a:schemeClr val="accent1"/>
                  </a:solidFill>
                </a:rPr>
                <a:t>[q</a:t>
              </a:r>
              <a:r>
                <a:rPr lang="en-US" sz="1400">
                  <a:solidFill>
                    <a:schemeClr val="accent1"/>
                  </a:solidFill>
                </a:rPr>
                <a:t>k</a:t>
              </a:r>
              <a:r>
                <a:rPr lang="en-US">
                  <a:solidFill>
                    <a:schemeClr val="accent1"/>
                  </a:solidFill>
                </a:rPr>
                <a:t>,D]</a:t>
              </a:r>
              <a:r>
                <a:rPr lang="ru-RU">
                  <a:solidFill>
                    <a:schemeClr val="accent1"/>
                  </a:solidFill>
                  <a:cs typeface="Arial" charset="0"/>
                </a:rPr>
                <a:t>є∂</a:t>
              </a:r>
              <a:r>
                <a:rPr lang="en-US">
                  <a:solidFill>
                    <a:schemeClr val="accent1"/>
                  </a:solidFill>
                </a:rPr>
                <a:t>(q</a:t>
              </a:r>
              <a:r>
                <a:rPr lang="en-US" sz="1400">
                  <a:solidFill>
                    <a:schemeClr val="accent1"/>
                  </a:solidFill>
                </a:rPr>
                <a:t>i</a:t>
              </a:r>
              <a:r>
                <a:rPr lang="en-US">
                  <a:solidFill>
                    <a:schemeClr val="accent1"/>
                  </a:solidFill>
                </a:rPr>
                <a:t>,v,B)</a:t>
              </a:r>
              <a:r>
                <a:rPr lang="fa-IR">
                  <a:solidFill>
                    <a:schemeClr val="accent1"/>
                  </a:solidFill>
                </a:rPr>
                <a:t> سازگار هستند اگر یکی از شرایط زیر را دارا باشند:</a:t>
              </a:r>
            </a:p>
            <a:p>
              <a:pPr>
                <a:spcBef>
                  <a:spcPct val="50000"/>
                </a:spcBef>
              </a:pPr>
              <a:r>
                <a:rPr lang="en-US"/>
                <a:t>(i</a:t>
              </a:r>
              <a:r>
                <a:rPr lang="fa-IR"/>
                <a:t> </a:t>
              </a:r>
              <a:r>
                <a:rPr lang="en-US"/>
                <a:t>u=v</a:t>
              </a:r>
              <a:r>
                <a:rPr lang="fa-IR"/>
                <a:t> و </a:t>
              </a:r>
              <a:r>
                <a:rPr lang="en-US"/>
                <a:t>A=B</a:t>
              </a:r>
              <a:r>
                <a:rPr lang="fa-IR"/>
                <a:t>.</a:t>
              </a:r>
              <a:endParaRPr lang="en-US"/>
            </a:p>
            <a:p>
              <a:pPr>
                <a:spcBef>
                  <a:spcPct val="50000"/>
                </a:spcBef>
              </a:pPr>
              <a:r>
                <a:rPr lang="en-US"/>
                <a:t>(ii</a:t>
              </a:r>
              <a:r>
                <a:rPr lang="fa-IR"/>
                <a:t> </a:t>
              </a:r>
              <a:r>
                <a:rPr lang="en-US"/>
                <a:t>u=v</a:t>
              </a:r>
              <a:r>
                <a:rPr lang="fa-IR"/>
                <a:t> و </a:t>
              </a:r>
              <a:r>
                <a:rPr lang="en-US"/>
                <a:t>A= </a:t>
              </a:r>
              <a:r>
                <a:rPr lang="fa-IR"/>
                <a:t> یا </a:t>
              </a:r>
              <a:r>
                <a:rPr lang="en-US"/>
                <a:t>B= </a:t>
              </a:r>
              <a:r>
                <a:rPr lang="fa-IR"/>
                <a:t>.</a:t>
              </a:r>
              <a:endParaRPr lang="en-US"/>
            </a:p>
            <a:p>
              <a:pPr>
                <a:spcBef>
                  <a:spcPct val="50000"/>
                </a:spcBef>
              </a:pPr>
              <a:r>
                <a:rPr lang="en-US"/>
                <a:t>(iii</a:t>
              </a:r>
              <a:r>
                <a:rPr lang="fa-IR"/>
                <a:t> </a:t>
              </a:r>
              <a:r>
                <a:rPr lang="en-US"/>
                <a:t>A=B</a:t>
              </a:r>
              <a:r>
                <a:rPr lang="fa-IR"/>
                <a:t> و </a:t>
              </a:r>
              <a:r>
                <a:rPr lang="en-US"/>
                <a:t>u=v</a:t>
              </a:r>
              <a:r>
                <a:rPr lang="fa-IR"/>
                <a:t> یا </a:t>
              </a:r>
              <a:r>
                <a:rPr lang="en-US"/>
                <a:t>v= </a:t>
              </a:r>
              <a:r>
                <a:rPr lang="fa-IR"/>
                <a:t>.</a:t>
              </a:r>
              <a:endParaRPr lang="en-US"/>
            </a:p>
            <a:p>
              <a:pPr>
                <a:spcBef>
                  <a:spcPct val="50000"/>
                </a:spcBef>
              </a:pPr>
              <a:r>
                <a:rPr lang="en-US"/>
                <a:t>(iv</a:t>
              </a:r>
              <a:r>
                <a:rPr lang="fa-IR"/>
                <a:t> </a:t>
              </a:r>
              <a:r>
                <a:rPr lang="en-US"/>
                <a:t>u= </a:t>
              </a:r>
              <a:r>
                <a:rPr lang="fa-IR"/>
                <a:t> یا </a:t>
              </a:r>
              <a:r>
                <a:rPr lang="en-US"/>
                <a:t>v= </a:t>
              </a:r>
              <a:r>
                <a:rPr lang="fa-IR"/>
                <a:t> و </a:t>
              </a:r>
              <a:r>
                <a:rPr lang="en-US"/>
                <a:t>A=</a:t>
              </a:r>
              <a:r>
                <a:rPr lang="fa-IR"/>
                <a:t> یا </a:t>
              </a:r>
              <a:r>
                <a:rPr lang="en-US"/>
                <a:t>B= </a:t>
              </a:r>
              <a:r>
                <a:rPr lang="fa-IR"/>
                <a:t> .</a:t>
              </a:r>
              <a:endParaRPr lang="en-US"/>
            </a:p>
          </p:txBody>
        </p:sp>
        <p:sp>
          <p:nvSpPr>
            <p:cNvPr id="181253" name="Text Box 30"/>
            <p:cNvSpPr txBox="1">
              <a:spLocks noChangeArrowheads="1"/>
            </p:cNvSpPr>
            <p:nvPr/>
          </p:nvSpPr>
          <p:spPr bwMode="auto">
            <a:xfrm>
              <a:off x="4524" y="2432"/>
              <a:ext cx="216" cy="327"/>
            </a:xfrm>
            <a:prstGeom prst="rect">
              <a:avLst/>
            </a:prstGeom>
            <a:noFill/>
            <a:ln w="22225" algn="ctr">
              <a:noFill/>
              <a:miter lim="800000"/>
              <a:headEnd/>
              <a:tailEnd/>
            </a:ln>
          </p:spPr>
          <p:txBody>
            <a:bodyPr wrap="none" lIns="90000" tIns="46800" rIns="90000" bIns="46800">
              <a:spAutoFit/>
            </a:bodyPr>
            <a:lstStyle/>
            <a:p>
              <a:r>
                <a:rPr lang="he-IL"/>
                <a:t>גּ</a:t>
              </a:r>
            </a:p>
          </p:txBody>
        </p:sp>
        <p:sp>
          <p:nvSpPr>
            <p:cNvPr id="181254" name="Text Box 31"/>
            <p:cNvSpPr txBox="1">
              <a:spLocks noChangeArrowheads="1"/>
            </p:cNvSpPr>
            <p:nvPr/>
          </p:nvSpPr>
          <p:spPr bwMode="auto">
            <a:xfrm>
              <a:off x="3923" y="2432"/>
              <a:ext cx="216" cy="327"/>
            </a:xfrm>
            <a:prstGeom prst="rect">
              <a:avLst/>
            </a:prstGeom>
            <a:noFill/>
            <a:ln w="22225" algn="ctr">
              <a:noFill/>
              <a:miter lim="800000"/>
              <a:headEnd/>
              <a:tailEnd/>
            </a:ln>
          </p:spPr>
          <p:txBody>
            <a:bodyPr wrap="none" lIns="90000" tIns="46800" rIns="90000" bIns="46800">
              <a:spAutoFit/>
            </a:bodyPr>
            <a:lstStyle/>
            <a:p>
              <a:r>
                <a:rPr lang="he-IL"/>
                <a:t>גּ</a:t>
              </a:r>
            </a:p>
          </p:txBody>
        </p:sp>
        <p:sp>
          <p:nvSpPr>
            <p:cNvPr id="181255" name="Text Box 32"/>
            <p:cNvSpPr txBox="1">
              <a:spLocks noChangeArrowheads="1"/>
            </p:cNvSpPr>
            <p:nvPr/>
          </p:nvSpPr>
          <p:spPr bwMode="auto">
            <a:xfrm>
              <a:off x="3750" y="2831"/>
              <a:ext cx="216" cy="327"/>
            </a:xfrm>
            <a:prstGeom prst="rect">
              <a:avLst/>
            </a:prstGeom>
            <a:noFill/>
            <a:ln w="22225" algn="ctr">
              <a:noFill/>
              <a:miter lim="800000"/>
              <a:headEnd/>
              <a:tailEnd/>
            </a:ln>
          </p:spPr>
          <p:txBody>
            <a:bodyPr wrap="none" lIns="90000" tIns="46800" rIns="90000" bIns="46800">
              <a:spAutoFit/>
            </a:bodyPr>
            <a:lstStyle/>
            <a:p>
              <a:r>
                <a:rPr lang="he-IL"/>
                <a:t>גּ</a:t>
              </a:r>
            </a:p>
          </p:txBody>
        </p:sp>
        <p:sp>
          <p:nvSpPr>
            <p:cNvPr id="181256" name="Text Box 33"/>
            <p:cNvSpPr txBox="1">
              <a:spLocks noChangeArrowheads="1"/>
            </p:cNvSpPr>
            <p:nvPr/>
          </p:nvSpPr>
          <p:spPr bwMode="auto">
            <a:xfrm>
              <a:off x="5068" y="3239"/>
              <a:ext cx="216" cy="327"/>
            </a:xfrm>
            <a:prstGeom prst="rect">
              <a:avLst/>
            </a:prstGeom>
            <a:noFill/>
            <a:ln w="22225" algn="ctr">
              <a:noFill/>
              <a:miter lim="800000"/>
              <a:headEnd/>
              <a:tailEnd/>
            </a:ln>
          </p:spPr>
          <p:txBody>
            <a:bodyPr wrap="none" lIns="90000" tIns="46800" rIns="90000" bIns="46800">
              <a:spAutoFit/>
            </a:bodyPr>
            <a:lstStyle/>
            <a:p>
              <a:r>
                <a:rPr lang="he-IL"/>
                <a:t>גּ</a:t>
              </a:r>
            </a:p>
          </p:txBody>
        </p:sp>
        <p:sp>
          <p:nvSpPr>
            <p:cNvPr id="181257" name="Text Box 34"/>
            <p:cNvSpPr txBox="1">
              <a:spLocks noChangeArrowheads="1"/>
            </p:cNvSpPr>
            <p:nvPr/>
          </p:nvSpPr>
          <p:spPr bwMode="auto">
            <a:xfrm>
              <a:off x="4478" y="3239"/>
              <a:ext cx="216" cy="327"/>
            </a:xfrm>
            <a:prstGeom prst="rect">
              <a:avLst/>
            </a:prstGeom>
            <a:noFill/>
            <a:ln w="22225" algn="ctr">
              <a:noFill/>
              <a:miter lim="800000"/>
              <a:headEnd/>
              <a:tailEnd/>
            </a:ln>
          </p:spPr>
          <p:txBody>
            <a:bodyPr wrap="none" lIns="90000" tIns="46800" rIns="90000" bIns="46800">
              <a:spAutoFit/>
            </a:bodyPr>
            <a:lstStyle/>
            <a:p>
              <a:r>
                <a:rPr lang="he-IL"/>
                <a:t>גּ</a:t>
              </a:r>
            </a:p>
          </p:txBody>
        </p:sp>
        <p:sp>
          <p:nvSpPr>
            <p:cNvPr id="181258" name="Text Box 35"/>
            <p:cNvSpPr txBox="1">
              <a:spLocks noChangeArrowheads="1"/>
            </p:cNvSpPr>
            <p:nvPr/>
          </p:nvSpPr>
          <p:spPr bwMode="auto">
            <a:xfrm>
              <a:off x="4001" y="3239"/>
              <a:ext cx="216" cy="327"/>
            </a:xfrm>
            <a:prstGeom prst="rect">
              <a:avLst/>
            </a:prstGeom>
            <a:noFill/>
            <a:ln w="22225" algn="ctr">
              <a:noFill/>
              <a:miter lim="800000"/>
              <a:headEnd/>
              <a:tailEnd/>
            </a:ln>
          </p:spPr>
          <p:txBody>
            <a:bodyPr wrap="none" lIns="90000" tIns="46800" rIns="90000" bIns="46800">
              <a:spAutoFit/>
            </a:bodyPr>
            <a:lstStyle/>
            <a:p>
              <a:r>
                <a:rPr lang="he-IL"/>
                <a:t>גּ</a:t>
              </a:r>
            </a:p>
          </p:txBody>
        </p:sp>
        <p:sp>
          <p:nvSpPr>
            <p:cNvPr id="181259" name="Text Box 36"/>
            <p:cNvSpPr txBox="1">
              <a:spLocks noChangeArrowheads="1"/>
            </p:cNvSpPr>
            <p:nvPr/>
          </p:nvSpPr>
          <p:spPr bwMode="auto">
            <a:xfrm>
              <a:off x="3427" y="3231"/>
              <a:ext cx="216" cy="327"/>
            </a:xfrm>
            <a:prstGeom prst="rect">
              <a:avLst/>
            </a:prstGeom>
            <a:noFill/>
            <a:ln w="22225" algn="ctr">
              <a:noFill/>
              <a:miter lim="800000"/>
              <a:headEnd/>
              <a:tailEnd/>
            </a:ln>
          </p:spPr>
          <p:txBody>
            <a:bodyPr wrap="none" lIns="90000" tIns="46800" rIns="90000" bIns="46800">
              <a:spAutoFit/>
            </a:bodyPr>
            <a:lstStyle/>
            <a:p>
              <a:r>
                <a:rPr lang="he-IL"/>
                <a:t>גּ</a:t>
              </a:r>
            </a:p>
          </p:txBody>
        </p:sp>
      </p:grpSp>
    </p:spTree>
  </p:cSld>
  <p:clrMapOvr>
    <a:masterClrMapping/>
  </p:clrMapOvr>
  <p:transition spd="med">
    <p:wheel/>
  </p:transition>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99" name="Rectangle 79"/>
          <p:cNvSpPr>
            <a:spLocks noGrp="1" noChangeArrowheads="1"/>
          </p:cNvSpPr>
          <p:nvPr>
            <p:ph type="title"/>
          </p:nvPr>
        </p:nvSpPr>
        <p:spPr/>
        <p:txBody>
          <a:bodyPr/>
          <a:lstStyle/>
          <a:p>
            <a:pPr eaLnBrk="1" hangingPunct="1">
              <a:defRPr/>
            </a:pPr>
            <a:r>
              <a:rPr lang="fa-IR" sz="3200" smtClean="0">
                <a:cs typeface="B Roya" pitchFamily="2" charset="-78"/>
              </a:rPr>
              <a:t>8-1 آتاماتای </a:t>
            </a:r>
            <a:r>
              <a:rPr lang="en-US" sz="3200" smtClean="0">
                <a:cs typeface="B Roya" pitchFamily="2" charset="-78"/>
              </a:rPr>
              <a:t>pushdown</a:t>
            </a:r>
          </a:p>
        </p:txBody>
      </p:sp>
      <p:sp>
        <p:nvSpPr>
          <p:cNvPr id="182275" name="Text Box 81"/>
          <p:cNvSpPr txBox="1">
            <a:spLocks noChangeArrowheads="1"/>
          </p:cNvSpPr>
          <p:nvPr/>
        </p:nvSpPr>
        <p:spPr bwMode="auto">
          <a:xfrm>
            <a:off x="323850" y="1125538"/>
            <a:ext cx="8424863" cy="519112"/>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یک </a:t>
            </a:r>
            <a:r>
              <a:rPr lang="en-US"/>
              <a:t>PDA</a:t>
            </a:r>
            <a:r>
              <a:rPr lang="fa-IR"/>
              <a:t> قطعی است اگر آن شامل گذرهای سازگار مجزا نباشد.</a:t>
            </a:r>
            <a:endParaRPr lang="en-US"/>
          </a:p>
        </p:txBody>
      </p:sp>
      <p:grpSp>
        <p:nvGrpSpPr>
          <p:cNvPr id="182276" name="Group 85"/>
          <p:cNvGrpSpPr>
            <a:grpSpLocks/>
          </p:cNvGrpSpPr>
          <p:nvPr/>
        </p:nvGrpSpPr>
        <p:grpSpPr bwMode="auto">
          <a:xfrm>
            <a:off x="395288" y="1844675"/>
            <a:ext cx="8353425" cy="1587500"/>
            <a:chOff x="249" y="1298"/>
            <a:chExt cx="5262" cy="1000"/>
          </a:xfrm>
        </p:grpSpPr>
        <p:sp>
          <p:nvSpPr>
            <p:cNvPr id="182294" name="Text Box 82"/>
            <p:cNvSpPr txBox="1">
              <a:spLocks noChangeArrowheads="1"/>
            </p:cNvSpPr>
            <p:nvPr/>
          </p:nvSpPr>
          <p:spPr bwMode="auto">
            <a:xfrm>
              <a:off x="249" y="1298"/>
              <a:ext cx="5262" cy="100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p>
            <a:p>
              <a:pPr>
                <a:spcBef>
                  <a:spcPct val="50000"/>
                </a:spcBef>
              </a:pPr>
              <a:r>
                <a:rPr lang="fa-IR"/>
                <a:t>زبان </a:t>
              </a:r>
              <a:r>
                <a:rPr lang="en-US"/>
                <a:t>L={a  l i</a:t>
              </a:r>
              <a:r>
                <a:rPr lang="en-US">
                  <a:cs typeface="Arial" charset="0"/>
                </a:rPr>
                <a:t>≥</a:t>
              </a:r>
              <a:r>
                <a:rPr lang="en-US"/>
                <a:t>0} {a b I</a:t>
              </a:r>
              <a:r>
                <a:rPr lang="en-US">
                  <a:cs typeface="Arial" charset="0"/>
                </a:rPr>
                <a:t>≥</a:t>
              </a:r>
              <a:r>
                <a:rPr lang="en-US"/>
                <a:t>0}</a:t>
              </a:r>
              <a:r>
                <a:rPr lang="fa-IR"/>
                <a:t> شامل </a:t>
              </a:r>
              <a:r>
                <a:rPr lang="en-US"/>
                <a:t>a</a:t>
              </a:r>
              <a:r>
                <a:rPr lang="fa-IR"/>
                <a:t> ها یا تعداد یکسانی از </a:t>
              </a:r>
              <a:r>
                <a:rPr lang="en-US"/>
                <a:t>a</a:t>
              </a:r>
              <a:r>
                <a:rPr lang="fa-IR"/>
                <a:t>ها و </a:t>
              </a:r>
              <a:r>
                <a:rPr lang="en-US"/>
                <a:t>b</a:t>
              </a:r>
              <a:r>
                <a:rPr lang="fa-IR"/>
                <a:t>ها است. پشته </a:t>
              </a:r>
              <a:r>
                <a:rPr lang="en-US"/>
                <a:t>PDA  M</a:t>
              </a:r>
              <a:r>
                <a:rPr lang="fa-IR"/>
                <a:t> که زبان </a:t>
              </a:r>
              <a:r>
                <a:rPr lang="en-US"/>
                <a:t>L</a:t>
              </a:r>
              <a:r>
                <a:rPr lang="fa-IR"/>
                <a:t> را می پذیرد.</a:t>
              </a:r>
              <a:endParaRPr lang="en-US"/>
            </a:p>
          </p:txBody>
        </p:sp>
        <p:sp>
          <p:nvSpPr>
            <p:cNvPr id="182295" name="Text Box 83"/>
            <p:cNvSpPr txBox="1">
              <a:spLocks noChangeArrowheads="1"/>
            </p:cNvSpPr>
            <p:nvPr/>
          </p:nvSpPr>
          <p:spPr bwMode="auto">
            <a:xfrm>
              <a:off x="3424" y="1713"/>
              <a:ext cx="150" cy="212"/>
            </a:xfrm>
            <a:prstGeom prst="rect">
              <a:avLst/>
            </a:prstGeom>
            <a:noFill/>
            <a:ln w="22225" algn="ctr">
              <a:noFill/>
              <a:miter lim="800000"/>
              <a:headEnd/>
              <a:tailEnd/>
            </a:ln>
          </p:spPr>
          <p:txBody>
            <a:bodyPr wrap="none" lIns="90000" tIns="46800" rIns="90000" bIns="46800">
              <a:spAutoFit/>
            </a:bodyPr>
            <a:lstStyle/>
            <a:p>
              <a:r>
                <a:rPr lang="en-US" sz="1600"/>
                <a:t>i</a:t>
              </a:r>
            </a:p>
          </p:txBody>
        </p:sp>
        <p:sp>
          <p:nvSpPr>
            <p:cNvPr id="182296" name="Text Box 84"/>
            <p:cNvSpPr txBox="1">
              <a:spLocks noChangeArrowheads="1"/>
            </p:cNvSpPr>
            <p:nvPr/>
          </p:nvSpPr>
          <p:spPr bwMode="auto">
            <a:xfrm>
              <a:off x="4342" y="1706"/>
              <a:ext cx="366" cy="212"/>
            </a:xfrm>
            <a:prstGeom prst="rect">
              <a:avLst/>
            </a:prstGeom>
            <a:noFill/>
            <a:ln w="22225" algn="ctr">
              <a:noFill/>
              <a:miter lim="800000"/>
              <a:headEnd/>
              <a:tailEnd/>
            </a:ln>
          </p:spPr>
          <p:txBody>
            <a:bodyPr wrap="none" lIns="90000" tIns="46800" rIns="90000" bIns="46800">
              <a:spAutoFit/>
            </a:bodyPr>
            <a:lstStyle/>
            <a:p>
              <a:r>
                <a:rPr lang="en-US" sz="1600"/>
                <a:t>i     i</a:t>
              </a:r>
            </a:p>
          </p:txBody>
        </p:sp>
      </p:grpSp>
      <p:grpSp>
        <p:nvGrpSpPr>
          <p:cNvPr id="182277" name="Group 108"/>
          <p:cNvGrpSpPr>
            <a:grpSpLocks/>
          </p:cNvGrpSpPr>
          <p:nvPr/>
        </p:nvGrpSpPr>
        <p:grpSpPr bwMode="auto">
          <a:xfrm>
            <a:off x="2613025" y="3465513"/>
            <a:ext cx="3792538" cy="2386012"/>
            <a:chOff x="1580" y="2115"/>
            <a:chExt cx="2389" cy="1503"/>
          </a:xfrm>
        </p:grpSpPr>
        <p:sp>
          <p:nvSpPr>
            <p:cNvPr id="182278" name="Oval 87"/>
            <p:cNvSpPr>
              <a:spLocks noChangeArrowheads="1"/>
            </p:cNvSpPr>
            <p:nvPr/>
          </p:nvSpPr>
          <p:spPr bwMode="auto">
            <a:xfrm>
              <a:off x="2251" y="2522"/>
              <a:ext cx="241" cy="254"/>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182279" name="Oval 88"/>
            <p:cNvSpPr>
              <a:spLocks noChangeArrowheads="1"/>
            </p:cNvSpPr>
            <p:nvPr/>
          </p:nvSpPr>
          <p:spPr bwMode="auto">
            <a:xfrm>
              <a:off x="3511" y="2522"/>
              <a:ext cx="241" cy="254"/>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182280" name="Oval 89"/>
            <p:cNvSpPr>
              <a:spLocks noChangeArrowheads="1"/>
            </p:cNvSpPr>
            <p:nvPr/>
          </p:nvSpPr>
          <p:spPr bwMode="auto">
            <a:xfrm>
              <a:off x="2349" y="3340"/>
              <a:ext cx="241" cy="253"/>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182281" name="Text Box 90"/>
            <p:cNvSpPr txBox="1">
              <a:spLocks noChangeArrowheads="1"/>
            </p:cNvSpPr>
            <p:nvPr/>
          </p:nvSpPr>
          <p:spPr bwMode="auto">
            <a:xfrm>
              <a:off x="1580" y="2486"/>
              <a:ext cx="726" cy="327"/>
            </a:xfrm>
            <a:prstGeom prst="rect">
              <a:avLst/>
            </a:prstGeom>
            <a:noFill/>
            <a:ln w="22225" algn="ctr">
              <a:noFill/>
              <a:miter lim="800000"/>
              <a:headEnd/>
              <a:tailEnd/>
            </a:ln>
          </p:spPr>
          <p:txBody>
            <a:bodyPr lIns="90000" tIns="46800" rIns="90000" bIns="46800">
              <a:spAutoFit/>
            </a:bodyPr>
            <a:lstStyle/>
            <a:p>
              <a:pPr>
                <a:spcBef>
                  <a:spcPct val="50000"/>
                </a:spcBef>
              </a:pPr>
              <a:r>
                <a:rPr lang="en-US"/>
                <a:t>M: &gt;</a:t>
              </a:r>
            </a:p>
          </p:txBody>
        </p:sp>
        <p:cxnSp>
          <p:nvCxnSpPr>
            <p:cNvPr id="182282" name="AutoShape 92"/>
            <p:cNvCxnSpPr>
              <a:cxnSpLocks noChangeShapeType="1"/>
              <a:stCxn id="182278" idx="6"/>
              <a:endCxn id="182279" idx="2"/>
            </p:cNvCxnSpPr>
            <p:nvPr/>
          </p:nvCxnSpPr>
          <p:spPr bwMode="auto">
            <a:xfrm>
              <a:off x="2498" y="2650"/>
              <a:ext cx="1007" cy="0"/>
            </a:xfrm>
            <a:prstGeom prst="straightConnector1">
              <a:avLst/>
            </a:prstGeom>
            <a:noFill/>
            <a:ln w="22225">
              <a:solidFill>
                <a:schemeClr val="tx1"/>
              </a:solidFill>
              <a:round/>
              <a:headEnd/>
              <a:tailEnd type="triangle" w="med" len="med"/>
            </a:ln>
          </p:spPr>
        </p:cxnSp>
        <p:sp>
          <p:nvSpPr>
            <p:cNvPr id="182283" name="Oval 93"/>
            <p:cNvSpPr>
              <a:spLocks noChangeArrowheads="1"/>
            </p:cNvSpPr>
            <p:nvPr/>
          </p:nvSpPr>
          <p:spPr bwMode="auto">
            <a:xfrm>
              <a:off x="2332" y="3321"/>
              <a:ext cx="276" cy="290"/>
            </a:xfrm>
            <a:prstGeom prst="ellipse">
              <a:avLst/>
            </a:prstGeom>
            <a:noFill/>
            <a:ln w="22225" algn="ctr">
              <a:solidFill>
                <a:schemeClr val="tx1"/>
              </a:solidFill>
              <a:round/>
              <a:headEnd/>
              <a:tailEnd/>
            </a:ln>
          </p:spPr>
          <p:txBody>
            <a:bodyPr wrap="none" lIns="90000" tIns="46800" rIns="90000" bIns="46800" anchor="ctr"/>
            <a:lstStyle/>
            <a:p>
              <a:endParaRPr lang="fa-IR"/>
            </a:p>
          </p:txBody>
        </p:sp>
        <p:cxnSp>
          <p:nvCxnSpPr>
            <p:cNvPr id="182284" name="AutoShape 94"/>
            <p:cNvCxnSpPr>
              <a:cxnSpLocks noChangeShapeType="1"/>
              <a:stCxn id="182278" idx="5"/>
              <a:endCxn id="182283" idx="0"/>
            </p:cNvCxnSpPr>
            <p:nvPr/>
          </p:nvCxnSpPr>
          <p:spPr bwMode="auto">
            <a:xfrm>
              <a:off x="2457" y="2746"/>
              <a:ext cx="13" cy="568"/>
            </a:xfrm>
            <a:prstGeom prst="straightConnector1">
              <a:avLst/>
            </a:prstGeom>
            <a:noFill/>
            <a:ln w="22225">
              <a:solidFill>
                <a:schemeClr val="tx1"/>
              </a:solidFill>
              <a:round/>
              <a:headEnd/>
              <a:tailEnd type="triangle" w="med" len="med"/>
            </a:ln>
          </p:spPr>
        </p:cxnSp>
        <p:sp>
          <p:nvSpPr>
            <p:cNvPr id="182285" name="Oval 95"/>
            <p:cNvSpPr>
              <a:spLocks noChangeArrowheads="1"/>
            </p:cNvSpPr>
            <p:nvPr/>
          </p:nvSpPr>
          <p:spPr bwMode="auto">
            <a:xfrm>
              <a:off x="3492" y="2506"/>
              <a:ext cx="277" cy="290"/>
            </a:xfrm>
            <a:prstGeom prst="ellipse">
              <a:avLst/>
            </a:prstGeom>
            <a:noFill/>
            <a:ln w="22225" algn="ctr">
              <a:solidFill>
                <a:schemeClr val="tx1"/>
              </a:solidFill>
              <a:round/>
              <a:headEnd/>
              <a:tailEnd/>
            </a:ln>
          </p:spPr>
          <p:txBody>
            <a:bodyPr wrap="none" lIns="90000" tIns="46800" rIns="90000" bIns="46800" anchor="ctr"/>
            <a:lstStyle/>
            <a:p>
              <a:endParaRPr lang="fa-IR"/>
            </a:p>
          </p:txBody>
        </p:sp>
        <p:cxnSp>
          <p:nvCxnSpPr>
            <p:cNvPr id="182286" name="AutoShape 99"/>
            <p:cNvCxnSpPr>
              <a:cxnSpLocks noChangeShapeType="1"/>
              <a:stCxn id="182278" idx="6"/>
              <a:endCxn id="182278" idx="1"/>
            </p:cNvCxnSpPr>
            <p:nvPr/>
          </p:nvCxnSpPr>
          <p:spPr bwMode="auto">
            <a:xfrm flipH="1" flipV="1">
              <a:off x="2286" y="2554"/>
              <a:ext cx="212" cy="96"/>
            </a:xfrm>
            <a:prstGeom prst="curvedConnector4">
              <a:avLst>
                <a:gd name="adj1" fmla="val -63208"/>
                <a:gd name="adj2" fmla="val 344792"/>
              </a:avLst>
            </a:prstGeom>
            <a:noFill/>
            <a:ln w="22225">
              <a:solidFill>
                <a:schemeClr val="tx1"/>
              </a:solidFill>
              <a:round/>
              <a:headEnd/>
              <a:tailEnd type="triangle" w="med" len="med"/>
            </a:ln>
          </p:spPr>
        </p:cxnSp>
        <p:cxnSp>
          <p:nvCxnSpPr>
            <p:cNvPr id="182287" name="AutoShape 100"/>
            <p:cNvCxnSpPr>
              <a:cxnSpLocks noChangeShapeType="1"/>
              <a:stCxn id="182285" idx="6"/>
              <a:endCxn id="182285" idx="1"/>
            </p:cNvCxnSpPr>
            <p:nvPr/>
          </p:nvCxnSpPr>
          <p:spPr bwMode="auto">
            <a:xfrm flipH="1" flipV="1">
              <a:off x="3533" y="2542"/>
              <a:ext cx="241" cy="109"/>
            </a:xfrm>
            <a:prstGeom prst="curvedConnector4">
              <a:avLst>
                <a:gd name="adj1" fmla="val -43218"/>
                <a:gd name="adj2" fmla="val 312500"/>
              </a:avLst>
            </a:prstGeom>
            <a:noFill/>
            <a:ln w="22225">
              <a:solidFill>
                <a:schemeClr val="tx1"/>
              </a:solidFill>
              <a:round/>
              <a:headEnd/>
              <a:tailEnd type="triangle" w="med" len="med"/>
            </a:ln>
          </p:spPr>
        </p:cxnSp>
        <p:cxnSp>
          <p:nvCxnSpPr>
            <p:cNvPr id="182288" name="AutoShape 101"/>
            <p:cNvCxnSpPr>
              <a:cxnSpLocks noChangeShapeType="1"/>
              <a:stCxn id="182283" idx="4"/>
              <a:endCxn id="182283" idx="7"/>
            </p:cNvCxnSpPr>
            <p:nvPr/>
          </p:nvCxnSpPr>
          <p:spPr bwMode="auto">
            <a:xfrm rot="5400000" flipH="1" flipV="1">
              <a:off x="2388" y="3438"/>
              <a:ext cx="262" cy="98"/>
            </a:xfrm>
            <a:prstGeom prst="curvedConnector5">
              <a:avLst>
                <a:gd name="adj1" fmla="val -52292"/>
                <a:gd name="adj2" fmla="val 433671"/>
                <a:gd name="adj3" fmla="val 145037"/>
              </a:avLst>
            </a:prstGeom>
            <a:noFill/>
            <a:ln w="22225">
              <a:solidFill>
                <a:schemeClr val="tx1"/>
              </a:solidFill>
              <a:round/>
              <a:headEnd/>
              <a:tailEnd type="triangle" w="med" len="med"/>
            </a:ln>
          </p:spPr>
        </p:cxnSp>
        <p:sp>
          <p:nvSpPr>
            <p:cNvPr id="182289" name="Text Box 102"/>
            <p:cNvSpPr txBox="1">
              <a:spLocks noChangeArrowheads="1"/>
            </p:cNvSpPr>
            <p:nvPr/>
          </p:nvSpPr>
          <p:spPr bwMode="auto">
            <a:xfrm>
              <a:off x="1842" y="2144"/>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/A</a:t>
              </a:r>
              <a:r>
                <a:rPr lang="he-IL" sz="1600"/>
                <a:t>גּ</a:t>
              </a:r>
              <a:r>
                <a:rPr lang="en-US" sz="1600"/>
                <a:t> a  </a:t>
              </a:r>
            </a:p>
          </p:txBody>
        </p:sp>
        <p:sp>
          <p:nvSpPr>
            <p:cNvPr id="182290" name="Text Box 103"/>
            <p:cNvSpPr txBox="1">
              <a:spLocks noChangeArrowheads="1"/>
            </p:cNvSpPr>
            <p:nvPr/>
          </p:nvSpPr>
          <p:spPr bwMode="auto">
            <a:xfrm>
              <a:off x="2474" y="3358"/>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he-IL" sz="1600"/>
                <a:t>גּ</a:t>
              </a:r>
              <a:r>
                <a:rPr lang="en-US" sz="1600"/>
                <a:t>  A/</a:t>
              </a:r>
              <a:r>
                <a:rPr lang="he-IL" sz="1600"/>
                <a:t>גּ</a:t>
              </a:r>
              <a:endParaRPr lang="en-US" sz="1600"/>
            </a:p>
          </p:txBody>
        </p:sp>
        <p:sp>
          <p:nvSpPr>
            <p:cNvPr id="182291" name="Text Box 104"/>
            <p:cNvSpPr txBox="1">
              <a:spLocks noChangeArrowheads="1"/>
            </p:cNvSpPr>
            <p:nvPr/>
          </p:nvSpPr>
          <p:spPr bwMode="auto">
            <a:xfrm>
              <a:off x="2056" y="2863"/>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he-IL" sz="1600"/>
                <a:t>גּ</a:t>
              </a:r>
              <a:r>
                <a:rPr lang="en-US" sz="1600"/>
                <a:t>/ </a:t>
              </a:r>
              <a:r>
                <a:rPr lang="he-IL" sz="1600"/>
                <a:t>גּ</a:t>
              </a:r>
              <a:r>
                <a:rPr lang="en-US" sz="1600"/>
                <a:t> </a:t>
              </a:r>
              <a:r>
                <a:rPr lang="he-IL" sz="1600"/>
                <a:t> גּ</a:t>
              </a:r>
              <a:endParaRPr lang="en-US" sz="1600"/>
            </a:p>
          </p:txBody>
        </p:sp>
        <p:sp>
          <p:nvSpPr>
            <p:cNvPr id="182292" name="Text Box 106"/>
            <p:cNvSpPr txBox="1">
              <a:spLocks noChangeArrowheads="1"/>
            </p:cNvSpPr>
            <p:nvPr/>
          </p:nvSpPr>
          <p:spPr bwMode="auto">
            <a:xfrm>
              <a:off x="3152" y="2115"/>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he-IL" sz="1600"/>
                <a:t>גּ</a:t>
              </a:r>
              <a:r>
                <a:rPr lang="en-US" sz="1600"/>
                <a:t> b  A/</a:t>
              </a:r>
            </a:p>
          </p:txBody>
        </p:sp>
        <p:sp>
          <p:nvSpPr>
            <p:cNvPr id="182293" name="Text Box 107"/>
            <p:cNvSpPr txBox="1">
              <a:spLocks noChangeArrowheads="1"/>
            </p:cNvSpPr>
            <p:nvPr/>
          </p:nvSpPr>
          <p:spPr bwMode="auto">
            <a:xfrm>
              <a:off x="2448" y="2468"/>
              <a:ext cx="817" cy="212"/>
            </a:xfrm>
            <a:prstGeom prst="rect">
              <a:avLst/>
            </a:prstGeom>
            <a:noFill/>
            <a:ln w="22225" algn="ctr">
              <a:noFill/>
              <a:miter lim="800000"/>
              <a:headEnd/>
              <a:tailEnd/>
            </a:ln>
          </p:spPr>
          <p:txBody>
            <a:bodyPr lIns="90000" tIns="46800" rIns="90000" bIns="46800">
              <a:spAutoFit/>
            </a:bodyPr>
            <a:lstStyle/>
            <a:p>
              <a:pPr>
                <a:spcBef>
                  <a:spcPct val="50000"/>
                </a:spcBef>
              </a:pPr>
              <a:r>
                <a:rPr lang="he-IL" sz="1600"/>
                <a:t>גּ</a:t>
              </a:r>
              <a:r>
                <a:rPr lang="en-US" sz="1600"/>
                <a:t> b  A/</a:t>
              </a:r>
            </a:p>
          </p:txBody>
        </p:sp>
      </p:grpSp>
    </p:spTree>
  </p:cSld>
  <p:clrMapOvr>
    <a:masterClrMapping/>
  </p:clrMapOvr>
  <p:transition spd="med">
    <p:wheel/>
  </p:transition>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894" name="Rectangle 150"/>
          <p:cNvSpPr>
            <a:spLocks noGrp="1" noChangeArrowheads="1"/>
          </p:cNvSpPr>
          <p:nvPr>
            <p:ph type="title"/>
          </p:nvPr>
        </p:nvSpPr>
        <p:spPr/>
        <p:txBody>
          <a:bodyPr/>
          <a:lstStyle/>
          <a:p>
            <a:pPr eaLnBrk="1" hangingPunct="1">
              <a:defRPr/>
            </a:pPr>
            <a:r>
              <a:rPr lang="fa-IR" sz="3200" smtClean="0">
                <a:cs typeface="B Roya" pitchFamily="2" charset="-78"/>
              </a:rPr>
              <a:t>8-2 انواع </a:t>
            </a:r>
            <a:r>
              <a:rPr lang="en-US" sz="3200" smtClean="0">
                <a:cs typeface="B Roya" pitchFamily="2" charset="-78"/>
              </a:rPr>
              <a:t>PDA</a:t>
            </a:r>
          </a:p>
        </p:txBody>
      </p:sp>
      <p:sp>
        <p:nvSpPr>
          <p:cNvPr id="183299" name="Text Box 151"/>
          <p:cNvSpPr txBox="1">
            <a:spLocks noChangeArrowheads="1"/>
          </p:cNvSpPr>
          <p:nvPr/>
        </p:nvSpPr>
        <p:spPr bwMode="auto">
          <a:xfrm>
            <a:off x="1476375" y="1201738"/>
            <a:ext cx="5832475" cy="2443162"/>
          </a:xfrm>
          <a:prstGeom prst="rect">
            <a:avLst/>
          </a:prstGeom>
          <a:solidFill>
            <a:schemeClr val="accent1"/>
          </a:solidFill>
          <a:ln w="22225" algn="ctr">
            <a:noFill/>
            <a:miter lim="800000"/>
            <a:headEnd/>
            <a:tailEnd/>
          </a:ln>
        </p:spPr>
        <p:txBody>
          <a:bodyPr lIns="90000" tIns="46800" rIns="90000" bIns="46800">
            <a:spAutoFit/>
          </a:bodyPr>
          <a:lstStyle/>
          <a:p>
            <a:pPr>
              <a:spcBef>
                <a:spcPct val="50000"/>
              </a:spcBef>
            </a:pPr>
            <a:r>
              <a:rPr lang="fa-IR"/>
              <a:t>هر گذر در </a:t>
            </a:r>
            <a:r>
              <a:rPr lang="en-US"/>
              <a:t>PDA</a:t>
            </a:r>
            <a:r>
              <a:rPr lang="fa-IR"/>
              <a:t> با سه عمل همراه است:</a:t>
            </a:r>
            <a:endParaRPr lang="en-US"/>
          </a:p>
          <a:p>
            <a:pPr>
              <a:spcBef>
                <a:spcPct val="50000"/>
              </a:spcBef>
            </a:pPr>
            <a:r>
              <a:rPr lang="fa-IR"/>
              <a:t>1-</a:t>
            </a:r>
            <a:r>
              <a:rPr lang="en-US"/>
              <a:t>pop</a:t>
            </a:r>
            <a:r>
              <a:rPr lang="fa-IR"/>
              <a:t> کردن پشته</a:t>
            </a:r>
          </a:p>
          <a:p>
            <a:pPr>
              <a:spcBef>
                <a:spcPct val="50000"/>
              </a:spcBef>
            </a:pPr>
            <a:r>
              <a:rPr lang="fa-IR"/>
              <a:t>2-</a:t>
            </a:r>
            <a:r>
              <a:rPr lang="en-US"/>
              <a:t>push</a:t>
            </a:r>
            <a:r>
              <a:rPr lang="fa-IR"/>
              <a:t>کردن یک عنصر پشته ای </a:t>
            </a:r>
          </a:p>
          <a:p>
            <a:pPr>
              <a:spcBef>
                <a:spcPct val="50000"/>
              </a:spcBef>
            </a:pPr>
            <a:r>
              <a:rPr lang="fa-IR"/>
              <a:t>3-پردازش یک عنصر ورودی</a:t>
            </a:r>
            <a:endParaRPr lang="en-US"/>
          </a:p>
        </p:txBody>
      </p:sp>
      <p:sp>
        <p:nvSpPr>
          <p:cNvPr id="183300" name="Text Box 152"/>
          <p:cNvSpPr txBox="1">
            <a:spLocks noChangeArrowheads="1"/>
          </p:cNvSpPr>
          <p:nvPr/>
        </p:nvSpPr>
        <p:spPr bwMode="auto">
          <a:xfrm>
            <a:off x="900113" y="4354513"/>
            <a:ext cx="7272337" cy="946150"/>
          </a:xfrm>
          <a:prstGeom prst="rect">
            <a:avLst/>
          </a:prstGeom>
          <a:solidFill>
            <a:schemeClr val="accent1"/>
          </a:solidFill>
          <a:ln w="22225" algn="ctr">
            <a:noFill/>
            <a:miter lim="800000"/>
            <a:headEnd/>
            <a:tailEnd/>
          </a:ln>
        </p:spPr>
        <p:txBody>
          <a:bodyPr lIns="90000" tIns="46800" rIns="90000" bIns="46800">
            <a:spAutoFit/>
          </a:bodyPr>
          <a:lstStyle/>
          <a:p>
            <a:pPr>
              <a:spcBef>
                <a:spcPct val="50000"/>
              </a:spcBef>
            </a:pPr>
            <a:r>
              <a:rPr lang="fa-IR">
                <a:solidFill>
                  <a:schemeClr val="bg1"/>
                </a:solidFill>
              </a:rPr>
              <a:t>یک </a:t>
            </a:r>
            <a:r>
              <a:rPr lang="en-US">
                <a:solidFill>
                  <a:schemeClr val="bg1"/>
                </a:solidFill>
              </a:rPr>
              <a:t>PDA</a:t>
            </a:r>
            <a:r>
              <a:rPr lang="fa-IR">
                <a:solidFill>
                  <a:schemeClr val="bg1"/>
                </a:solidFill>
              </a:rPr>
              <a:t> ساده (اتمی) است</a:t>
            </a:r>
            <a:r>
              <a:rPr lang="fa-IR"/>
              <a:t> اگر هر گذر تنها موجب وقوع یکی از این عملیات شود.</a:t>
            </a:r>
            <a:endParaRPr lang="en-US"/>
          </a:p>
        </p:txBody>
      </p:sp>
      <p:sp>
        <p:nvSpPr>
          <p:cNvPr id="183301" name="AutoShape 153"/>
          <p:cNvSpPr>
            <a:spLocks noChangeArrowheads="1"/>
          </p:cNvSpPr>
          <p:nvPr/>
        </p:nvSpPr>
        <p:spPr bwMode="auto">
          <a:xfrm>
            <a:off x="1979613" y="1412875"/>
            <a:ext cx="358775" cy="649288"/>
          </a:xfrm>
          <a:prstGeom prst="curvedRightArrow">
            <a:avLst>
              <a:gd name="adj1" fmla="val 36195"/>
              <a:gd name="adj2" fmla="val 72389"/>
              <a:gd name="adj3" fmla="val 33333"/>
            </a:avLst>
          </a:prstGeom>
          <a:solidFill>
            <a:schemeClr val="tx1"/>
          </a:solidFill>
          <a:ln w="22225">
            <a:solidFill>
              <a:schemeClr val="tx1"/>
            </a:solidFill>
            <a:miter lim="800000"/>
            <a:headEnd/>
            <a:tailEnd/>
          </a:ln>
        </p:spPr>
        <p:txBody>
          <a:bodyPr wrap="none" lIns="90000" tIns="46800" rIns="90000" bIns="46800" anchor="ctr"/>
          <a:lstStyle/>
          <a:p>
            <a:endParaRPr lang="fa-IR"/>
          </a:p>
        </p:txBody>
      </p:sp>
    </p:spTree>
  </p:cSld>
  <p:clrMapOvr>
    <a:masterClrMapping/>
  </p:clrMapOvr>
  <p:transition spd="med">
    <p:wheel/>
  </p:transition>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213" name="Rectangle 421"/>
          <p:cNvSpPr>
            <a:spLocks noGrp="1" noChangeArrowheads="1"/>
          </p:cNvSpPr>
          <p:nvPr>
            <p:ph type="title"/>
          </p:nvPr>
        </p:nvSpPr>
        <p:spPr/>
        <p:txBody>
          <a:bodyPr/>
          <a:lstStyle/>
          <a:p>
            <a:pPr algn="just" eaLnBrk="1" hangingPunct="1">
              <a:defRPr/>
            </a:pPr>
            <a:r>
              <a:rPr lang="fa-IR" sz="3200" smtClean="0">
                <a:cs typeface="B Roya" pitchFamily="2" charset="-78"/>
              </a:rPr>
              <a:t>8-2 انواع </a:t>
            </a:r>
            <a:r>
              <a:rPr lang="en-US" sz="3200" smtClean="0">
                <a:cs typeface="B Roya" pitchFamily="2" charset="-78"/>
              </a:rPr>
              <a:t>PDA</a:t>
            </a:r>
          </a:p>
        </p:txBody>
      </p:sp>
      <p:sp>
        <p:nvSpPr>
          <p:cNvPr id="184323" name="Text Box 422"/>
          <p:cNvSpPr txBox="1">
            <a:spLocks noChangeArrowheads="1"/>
          </p:cNvSpPr>
          <p:nvPr/>
        </p:nvSpPr>
        <p:spPr bwMode="auto">
          <a:xfrm>
            <a:off x="323850" y="1052513"/>
            <a:ext cx="8424863" cy="519112"/>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t>گذر ها در یک </a:t>
            </a:r>
            <a:r>
              <a:rPr lang="en-US"/>
              <a:t>PDA</a:t>
            </a:r>
            <a:r>
              <a:rPr lang="fa-IR"/>
              <a:t> ساده به اشکال زیر می باشند:</a:t>
            </a:r>
            <a:endParaRPr lang="en-US"/>
          </a:p>
        </p:txBody>
      </p:sp>
      <p:grpSp>
        <p:nvGrpSpPr>
          <p:cNvPr id="184324" name="Group 431"/>
          <p:cNvGrpSpPr>
            <a:grpSpLocks/>
          </p:cNvGrpSpPr>
          <p:nvPr/>
        </p:nvGrpSpPr>
        <p:grpSpPr bwMode="auto">
          <a:xfrm>
            <a:off x="3130550" y="1773238"/>
            <a:ext cx="2520950" cy="1571625"/>
            <a:chOff x="748" y="1434"/>
            <a:chExt cx="1588" cy="990"/>
          </a:xfrm>
        </p:grpSpPr>
        <p:sp>
          <p:nvSpPr>
            <p:cNvPr id="184326" name="Text Box 423"/>
            <p:cNvSpPr txBox="1">
              <a:spLocks noChangeArrowheads="1"/>
            </p:cNvSpPr>
            <p:nvPr/>
          </p:nvSpPr>
          <p:spPr bwMode="auto">
            <a:xfrm>
              <a:off x="748" y="1434"/>
              <a:ext cx="1588" cy="978"/>
            </a:xfrm>
            <a:prstGeom prst="rect">
              <a:avLst/>
            </a:prstGeom>
            <a:noFill/>
            <a:ln w="22225" algn="ctr">
              <a:noFill/>
              <a:miter lim="800000"/>
              <a:headEnd/>
              <a:tailEnd/>
            </a:ln>
          </p:spPr>
          <p:txBody>
            <a:bodyPr lIns="90000" tIns="46800" rIns="90000" bIns="46800">
              <a:spAutoFit/>
            </a:bodyPr>
            <a:lstStyle/>
            <a:p>
              <a:pPr algn="just">
                <a:spcBef>
                  <a:spcPct val="50000"/>
                </a:spcBef>
              </a:pPr>
              <a:r>
                <a:rPr lang="en-US" sz="2400"/>
                <a:t>[qj,A] </a:t>
              </a:r>
              <a:r>
                <a:rPr lang="ru-RU" sz="2400">
                  <a:cs typeface="Arial" charset="0"/>
                </a:rPr>
                <a:t>є</a:t>
              </a:r>
              <a:r>
                <a:rPr lang="en-US" sz="2400"/>
                <a:t> </a:t>
              </a:r>
              <a:r>
                <a:rPr lang="ru-RU" sz="2400">
                  <a:cs typeface="Arial" charset="0"/>
                </a:rPr>
                <a:t>∂</a:t>
              </a:r>
              <a:r>
                <a:rPr lang="en-US" sz="2400"/>
                <a:t>(qi,  ,  )</a:t>
              </a:r>
            </a:p>
            <a:p>
              <a:pPr algn="just">
                <a:spcBef>
                  <a:spcPct val="50000"/>
                </a:spcBef>
              </a:pPr>
              <a:r>
                <a:rPr lang="en-US" sz="2400"/>
                <a:t>[qj,  ] </a:t>
              </a:r>
              <a:r>
                <a:rPr lang="ru-RU" sz="2400">
                  <a:cs typeface="Arial" charset="0"/>
                </a:rPr>
                <a:t>є</a:t>
              </a:r>
              <a:r>
                <a:rPr lang="en-US" sz="2400"/>
                <a:t> </a:t>
              </a:r>
              <a:r>
                <a:rPr lang="ru-RU" sz="2400">
                  <a:cs typeface="Arial" charset="0"/>
                </a:rPr>
                <a:t>∂</a:t>
              </a:r>
              <a:r>
                <a:rPr lang="en-US" sz="2400"/>
                <a:t>(qi,a,  )</a:t>
              </a:r>
            </a:p>
            <a:p>
              <a:pPr algn="just">
                <a:spcBef>
                  <a:spcPct val="50000"/>
                </a:spcBef>
              </a:pPr>
              <a:r>
                <a:rPr lang="en-US" sz="2400"/>
                <a:t>[qj,  ] </a:t>
              </a:r>
              <a:r>
                <a:rPr lang="ru-RU" sz="2400">
                  <a:cs typeface="Arial" charset="0"/>
                </a:rPr>
                <a:t>є</a:t>
              </a:r>
              <a:r>
                <a:rPr lang="en-US" sz="2400"/>
                <a:t> </a:t>
              </a:r>
              <a:r>
                <a:rPr lang="ru-RU" sz="2400">
                  <a:cs typeface="Arial" charset="0"/>
                </a:rPr>
                <a:t>∂</a:t>
              </a:r>
              <a:r>
                <a:rPr lang="en-US" sz="2400"/>
                <a:t>(qi,  ,A)</a:t>
              </a:r>
            </a:p>
          </p:txBody>
        </p:sp>
        <p:sp>
          <p:nvSpPr>
            <p:cNvPr id="184327" name="Text Box 425"/>
            <p:cNvSpPr txBox="1">
              <a:spLocks noChangeArrowheads="1"/>
            </p:cNvSpPr>
            <p:nvPr/>
          </p:nvSpPr>
          <p:spPr bwMode="auto">
            <a:xfrm>
              <a:off x="1841" y="1456"/>
              <a:ext cx="201" cy="288"/>
            </a:xfrm>
            <a:prstGeom prst="rect">
              <a:avLst/>
            </a:prstGeom>
            <a:noFill/>
            <a:ln w="22225" algn="ctr">
              <a:noFill/>
              <a:miter lim="800000"/>
              <a:headEnd/>
              <a:tailEnd/>
            </a:ln>
          </p:spPr>
          <p:txBody>
            <a:bodyPr wrap="none" lIns="90000" tIns="46800" rIns="90000" bIns="46800">
              <a:spAutoFit/>
            </a:bodyPr>
            <a:lstStyle/>
            <a:p>
              <a:pPr algn="just"/>
              <a:r>
                <a:rPr lang="he-IL" sz="2400"/>
                <a:t>גּ</a:t>
              </a:r>
            </a:p>
          </p:txBody>
        </p:sp>
        <p:sp>
          <p:nvSpPr>
            <p:cNvPr id="184328" name="Text Box 426"/>
            <p:cNvSpPr txBox="1">
              <a:spLocks noChangeArrowheads="1"/>
            </p:cNvSpPr>
            <p:nvPr/>
          </p:nvSpPr>
          <p:spPr bwMode="auto">
            <a:xfrm>
              <a:off x="1993" y="1456"/>
              <a:ext cx="201" cy="288"/>
            </a:xfrm>
            <a:prstGeom prst="rect">
              <a:avLst/>
            </a:prstGeom>
            <a:noFill/>
            <a:ln w="22225" algn="ctr">
              <a:noFill/>
              <a:miter lim="800000"/>
              <a:headEnd/>
              <a:tailEnd/>
            </a:ln>
          </p:spPr>
          <p:txBody>
            <a:bodyPr wrap="none" lIns="90000" tIns="46800" rIns="90000" bIns="46800">
              <a:spAutoFit/>
            </a:bodyPr>
            <a:lstStyle/>
            <a:p>
              <a:pPr algn="just"/>
              <a:r>
                <a:rPr lang="he-IL" sz="2400"/>
                <a:t>גּ</a:t>
              </a:r>
            </a:p>
          </p:txBody>
        </p:sp>
        <p:sp>
          <p:nvSpPr>
            <p:cNvPr id="184329" name="Text Box 427"/>
            <p:cNvSpPr txBox="1">
              <a:spLocks noChangeArrowheads="1"/>
            </p:cNvSpPr>
            <p:nvPr/>
          </p:nvSpPr>
          <p:spPr bwMode="auto">
            <a:xfrm>
              <a:off x="1977" y="1789"/>
              <a:ext cx="201" cy="288"/>
            </a:xfrm>
            <a:prstGeom prst="rect">
              <a:avLst/>
            </a:prstGeom>
            <a:noFill/>
            <a:ln w="22225" algn="ctr">
              <a:noFill/>
              <a:miter lim="800000"/>
              <a:headEnd/>
              <a:tailEnd/>
            </a:ln>
          </p:spPr>
          <p:txBody>
            <a:bodyPr wrap="none" lIns="90000" tIns="46800" rIns="90000" bIns="46800">
              <a:spAutoFit/>
            </a:bodyPr>
            <a:lstStyle/>
            <a:p>
              <a:pPr algn="just"/>
              <a:r>
                <a:rPr lang="he-IL" sz="2400"/>
                <a:t>גּ</a:t>
              </a:r>
            </a:p>
          </p:txBody>
        </p:sp>
        <p:sp>
          <p:nvSpPr>
            <p:cNvPr id="184330" name="Text Box 428"/>
            <p:cNvSpPr txBox="1">
              <a:spLocks noChangeArrowheads="1"/>
            </p:cNvSpPr>
            <p:nvPr/>
          </p:nvSpPr>
          <p:spPr bwMode="auto">
            <a:xfrm>
              <a:off x="1058" y="1797"/>
              <a:ext cx="201" cy="288"/>
            </a:xfrm>
            <a:prstGeom prst="rect">
              <a:avLst/>
            </a:prstGeom>
            <a:noFill/>
            <a:ln w="22225" algn="ctr">
              <a:noFill/>
              <a:miter lim="800000"/>
              <a:headEnd/>
              <a:tailEnd/>
            </a:ln>
          </p:spPr>
          <p:txBody>
            <a:bodyPr wrap="none" lIns="90000" tIns="46800" rIns="90000" bIns="46800">
              <a:spAutoFit/>
            </a:bodyPr>
            <a:lstStyle/>
            <a:p>
              <a:pPr algn="just"/>
              <a:r>
                <a:rPr lang="he-IL" sz="2400"/>
                <a:t>גּ</a:t>
              </a:r>
            </a:p>
          </p:txBody>
        </p:sp>
        <p:sp>
          <p:nvSpPr>
            <p:cNvPr id="184331" name="Text Box 429"/>
            <p:cNvSpPr txBox="1">
              <a:spLocks noChangeArrowheads="1"/>
            </p:cNvSpPr>
            <p:nvPr/>
          </p:nvSpPr>
          <p:spPr bwMode="auto">
            <a:xfrm>
              <a:off x="1052" y="2136"/>
              <a:ext cx="201" cy="288"/>
            </a:xfrm>
            <a:prstGeom prst="rect">
              <a:avLst/>
            </a:prstGeom>
            <a:noFill/>
            <a:ln w="22225" algn="ctr">
              <a:noFill/>
              <a:miter lim="800000"/>
              <a:headEnd/>
              <a:tailEnd/>
            </a:ln>
          </p:spPr>
          <p:txBody>
            <a:bodyPr wrap="none" lIns="90000" tIns="46800" rIns="90000" bIns="46800">
              <a:spAutoFit/>
            </a:bodyPr>
            <a:lstStyle/>
            <a:p>
              <a:pPr algn="just"/>
              <a:r>
                <a:rPr lang="he-IL" sz="2400"/>
                <a:t>גּ</a:t>
              </a:r>
            </a:p>
          </p:txBody>
        </p:sp>
        <p:sp>
          <p:nvSpPr>
            <p:cNvPr id="184332" name="Text Box 430"/>
            <p:cNvSpPr txBox="1">
              <a:spLocks noChangeArrowheads="1"/>
            </p:cNvSpPr>
            <p:nvPr/>
          </p:nvSpPr>
          <p:spPr bwMode="auto">
            <a:xfrm>
              <a:off x="1807" y="2131"/>
              <a:ext cx="201" cy="288"/>
            </a:xfrm>
            <a:prstGeom prst="rect">
              <a:avLst/>
            </a:prstGeom>
            <a:noFill/>
            <a:ln w="22225" algn="ctr">
              <a:noFill/>
              <a:miter lim="800000"/>
              <a:headEnd/>
              <a:tailEnd/>
            </a:ln>
          </p:spPr>
          <p:txBody>
            <a:bodyPr wrap="none" lIns="90000" tIns="46800" rIns="90000" bIns="46800">
              <a:spAutoFit/>
            </a:bodyPr>
            <a:lstStyle/>
            <a:p>
              <a:pPr algn="just"/>
              <a:r>
                <a:rPr lang="he-IL" sz="2400"/>
                <a:t>גּ</a:t>
              </a:r>
            </a:p>
          </p:txBody>
        </p:sp>
      </p:grpSp>
      <p:sp>
        <p:nvSpPr>
          <p:cNvPr id="184325" name="Text Box 432"/>
          <p:cNvSpPr txBox="1">
            <a:spLocks noChangeArrowheads="1"/>
          </p:cNvSpPr>
          <p:nvPr/>
        </p:nvSpPr>
        <p:spPr bwMode="auto">
          <a:xfrm>
            <a:off x="323850" y="4071938"/>
            <a:ext cx="8424863" cy="1373187"/>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یک گذر توسعه یافته، یک عمل روی </a:t>
            </a:r>
            <a:r>
              <a:rPr lang="en-US"/>
              <a:t>PDA</a:t>
            </a:r>
            <a:r>
              <a:rPr lang="fa-IR"/>
              <a:t> است که یک رشته از عناصر را در پشته </a:t>
            </a:r>
            <a:r>
              <a:rPr lang="en-US"/>
              <a:t>push</a:t>
            </a:r>
            <a:r>
              <a:rPr lang="fa-IR"/>
              <a:t> می کند. گذر</a:t>
            </a:r>
            <a:r>
              <a:rPr lang="en-US"/>
              <a:t>[q</a:t>
            </a:r>
            <a:r>
              <a:rPr lang="en-US" sz="1400"/>
              <a:t>i</a:t>
            </a:r>
            <a:r>
              <a:rPr lang="en-US"/>
              <a:t>,BCD]</a:t>
            </a:r>
            <a:r>
              <a:rPr lang="ru-RU">
                <a:cs typeface="Arial" charset="0"/>
              </a:rPr>
              <a:t>є∂</a:t>
            </a:r>
            <a:r>
              <a:rPr lang="en-US"/>
              <a:t>(q</a:t>
            </a:r>
            <a:r>
              <a:rPr lang="en-US" sz="1400"/>
              <a:t>i</a:t>
            </a:r>
            <a:r>
              <a:rPr lang="en-US"/>
              <a:t>,u,A)</a:t>
            </a:r>
            <a:r>
              <a:rPr lang="fa-IR"/>
              <a:t> رشته </a:t>
            </a:r>
            <a:r>
              <a:rPr lang="en-US"/>
              <a:t>BCD</a:t>
            </a:r>
            <a:r>
              <a:rPr lang="fa-IR"/>
              <a:t> را در پشته </a:t>
            </a:r>
            <a:r>
              <a:rPr lang="en-US"/>
              <a:t>push</a:t>
            </a:r>
            <a:r>
              <a:rPr lang="fa-IR"/>
              <a:t> می کند.</a:t>
            </a:r>
            <a:endParaRPr lang="en-US"/>
          </a:p>
        </p:txBody>
      </p:sp>
    </p:spTree>
  </p:cSld>
  <p:clrMapOvr>
    <a:masterClrMapping/>
  </p:clrMapOvr>
  <p:transition spd="med">
    <p:wheel/>
  </p:transition>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61" name="Rectangle 21"/>
          <p:cNvSpPr>
            <a:spLocks noGrp="1" noChangeArrowheads="1"/>
          </p:cNvSpPr>
          <p:nvPr>
            <p:ph type="title"/>
          </p:nvPr>
        </p:nvSpPr>
        <p:spPr/>
        <p:txBody>
          <a:bodyPr/>
          <a:lstStyle/>
          <a:p>
            <a:pPr eaLnBrk="1" hangingPunct="1">
              <a:defRPr/>
            </a:pPr>
            <a:r>
              <a:rPr lang="fa-IR" sz="3200" smtClean="0">
                <a:cs typeface="B Roya" pitchFamily="2" charset="-78"/>
              </a:rPr>
              <a:t>8-2 انواع </a:t>
            </a:r>
            <a:r>
              <a:rPr lang="en-US" sz="3200" smtClean="0">
                <a:cs typeface="B Roya" pitchFamily="2" charset="-78"/>
              </a:rPr>
              <a:t>PDA</a:t>
            </a:r>
          </a:p>
        </p:txBody>
      </p:sp>
      <p:grpSp>
        <p:nvGrpSpPr>
          <p:cNvPr id="185347" name="Group 24"/>
          <p:cNvGrpSpPr>
            <a:grpSpLocks/>
          </p:cNvGrpSpPr>
          <p:nvPr/>
        </p:nvGrpSpPr>
        <p:grpSpPr bwMode="auto">
          <a:xfrm>
            <a:off x="395288" y="1052513"/>
            <a:ext cx="8424862" cy="1160462"/>
            <a:chOff x="249" y="663"/>
            <a:chExt cx="5307" cy="731"/>
          </a:xfrm>
        </p:grpSpPr>
        <p:sp>
          <p:nvSpPr>
            <p:cNvPr id="185378" name="Text Box 22"/>
            <p:cNvSpPr txBox="1">
              <a:spLocks noChangeArrowheads="1"/>
            </p:cNvSpPr>
            <p:nvPr/>
          </p:nvSpPr>
          <p:spPr bwMode="auto">
            <a:xfrm>
              <a:off x="249" y="663"/>
              <a:ext cx="5307" cy="731"/>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p>
            <a:p>
              <a:pPr>
                <a:spcBef>
                  <a:spcPct val="50000"/>
                </a:spcBef>
              </a:pPr>
              <a:r>
                <a:rPr lang="fa-IR"/>
                <a:t>فرض کنید که </a:t>
              </a:r>
              <a:r>
                <a:rPr lang="en-US"/>
                <a:t>L={a b  l i</a:t>
              </a:r>
              <a:r>
                <a:rPr lang="en-US">
                  <a:cs typeface="Arial" charset="0"/>
                </a:rPr>
                <a:t>≥</a:t>
              </a:r>
              <a:r>
                <a:rPr lang="en-US"/>
                <a:t>1}</a:t>
              </a:r>
              <a:r>
                <a:rPr lang="fa-IR"/>
                <a:t> است.</a:t>
              </a:r>
              <a:endParaRPr lang="en-US"/>
            </a:p>
          </p:txBody>
        </p:sp>
        <p:sp>
          <p:nvSpPr>
            <p:cNvPr id="185379" name="Text Box 23"/>
            <p:cNvSpPr txBox="1">
              <a:spLocks noChangeArrowheads="1"/>
            </p:cNvSpPr>
            <p:nvPr/>
          </p:nvSpPr>
          <p:spPr bwMode="auto">
            <a:xfrm>
              <a:off x="3411" y="1079"/>
              <a:ext cx="499"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i     i</a:t>
              </a:r>
            </a:p>
          </p:txBody>
        </p:sp>
      </p:grpSp>
      <p:sp>
        <p:nvSpPr>
          <p:cNvPr id="185348" name="Text Box 34"/>
          <p:cNvSpPr txBox="1">
            <a:spLocks noChangeArrowheads="1"/>
          </p:cNvSpPr>
          <p:nvPr/>
        </p:nvSpPr>
        <p:spPr bwMode="auto">
          <a:xfrm>
            <a:off x="6445250" y="2349500"/>
            <a:ext cx="2087563" cy="457200"/>
          </a:xfrm>
          <a:prstGeom prst="rect">
            <a:avLst/>
          </a:prstGeom>
          <a:noFill/>
          <a:ln w="22225" algn="ctr">
            <a:noFill/>
            <a:miter lim="800000"/>
            <a:headEnd/>
            <a:tailEnd/>
          </a:ln>
        </p:spPr>
        <p:txBody>
          <a:bodyPr lIns="90000" tIns="46800" rIns="90000" bIns="46800">
            <a:spAutoFit/>
          </a:bodyPr>
          <a:lstStyle/>
          <a:p>
            <a:pPr>
              <a:spcBef>
                <a:spcPct val="50000"/>
              </a:spcBef>
            </a:pPr>
            <a:r>
              <a:rPr lang="en-US" sz="2400"/>
              <a:t>PDA</a:t>
            </a:r>
            <a:r>
              <a:rPr lang="fa-IR" sz="2400"/>
              <a:t>توسعه یافته</a:t>
            </a:r>
            <a:endParaRPr lang="en-US" sz="2400"/>
          </a:p>
        </p:txBody>
      </p:sp>
      <p:sp>
        <p:nvSpPr>
          <p:cNvPr id="185349" name="Text Box 35"/>
          <p:cNvSpPr txBox="1">
            <a:spLocks noChangeArrowheads="1"/>
          </p:cNvSpPr>
          <p:nvPr/>
        </p:nvSpPr>
        <p:spPr bwMode="auto">
          <a:xfrm>
            <a:off x="3708400" y="2349500"/>
            <a:ext cx="1512888" cy="457200"/>
          </a:xfrm>
          <a:prstGeom prst="rect">
            <a:avLst/>
          </a:prstGeom>
          <a:noFill/>
          <a:ln w="22225" algn="ctr">
            <a:noFill/>
            <a:miter lim="800000"/>
            <a:headEnd/>
            <a:tailEnd/>
          </a:ln>
        </p:spPr>
        <p:txBody>
          <a:bodyPr lIns="90000" tIns="46800" rIns="90000" bIns="46800">
            <a:spAutoFit/>
          </a:bodyPr>
          <a:lstStyle/>
          <a:p>
            <a:pPr>
              <a:spcBef>
                <a:spcPct val="50000"/>
              </a:spcBef>
            </a:pPr>
            <a:r>
              <a:rPr lang="en-US" sz="2400"/>
              <a:t>PDA</a:t>
            </a:r>
            <a:r>
              <a:rPr lang="fa-IR" sz="2400"/>
              <a:t> ساده</a:t>
            </a:r>
            <a:endParaRPr lang="en-US" sz="2400"/>
          </a:p>
        </p:txBody>
      </p:sp>
      <p:sp>
        <p:nvSpPr>
          <p:cNvPr id="185350" name="Text Box 36"/>
          <p:cNvSpPr txBox="1">
            <a:spLocks noChangeArrowheads="1"/>
          </p:cNvSpPr>
          <p:nvPr/>
        </p:nvSpPr>
        <p:spPr bwMode="auto">
          <a:xfrm>
            <a:off x="971550" y="2349500"/>
            <a:ext cx="936625" cy="457200"/>
          </a:xfrm>
          <a:prstGeom prst="rect">
            <a:avLst/>
          </a:prstGeom>
          <a:noFill/>
          <a:ln w="22225" algn="ctr">
            <a:noFill/>
            <a:miter lim="800000"/>
            <a:headEnd/>
            <a:tailEnd/>
          </a:ln>
        </p:spPr>
        <p:txBody>
          <a:bodyPr lIns="90000" tIns="46800" rIns="90000" bIns="46800">
            <a:spAutoFit/>
          </a:bodyPr>
          <a:lstStyle/>
          <a:p>
            <a:pPr>
              <a:spcBef>
                <a:spcPct val="50000"/>
              </a:spcBef>
            </a:pPr>
            <a:r>
              <a:rPr lang="en-US" sz="2400"/>
              <a:t>PDA</a:t>
            </a:r>
            <a:r>
              <a:rPr lang="fa-IR" sz="2400"/>
              <a:t> </a:t>
            </a:r>
            <a:endParaRPr lang="en-US" sz="2400"/>
          </a:p>
        </p:txBody>
      </p:sp>
      <p:sp>
        <p:nvSpPr>
          <p:cNvPr id="185351" name="Line 37"/>
          <p:cNvSpPr>
            <a:spLocks noChangeShapeType="1"/>
          </p:cNvSpPr>
          <p:nvPr/>
        </p:nvSpPr>
        <p:spPr bwMode="auto">
          <a:xfrm>
            <a:off x="755650" y="2708275"/>
            <a:ext cx="7848600" cy="0"/>
          </a:xfrm>
          <a:prstGeom prst="line">
            <a:avLst/>
          </a:prstGeom>
          <a:noFill/>
          <a:ln w="22225">
            <a:solidFill>
              <a:schemeClr val="tx1"/>
            </a:solidFill>
            <a:round/>
            <a:headEnd/>
            <a:tailEnd/>
          </a:ln>
        </p:spPr>
        <p:txBody>
          <a:bodyPr lIns="90000" tIns="46800" rIns="90000" bIns="46800" anchor="ctr"/>
          <a:lstStyle/>
          <a:p>
            <a:endParaRPr lang="en-US"/>
          </a:p>
        </p:txBody>
      </p:sp>
      <p:grpSp>
        <p:nvGrpSpPr>
          <p:cNvPr id="185352" name="Group 43"/>
          <p:cNvGrpSpPr>
            <a:grpSpLocks/>
          </p:cNvGrpSpPr>
          <p:nvPr/>
        </p:nvGrpSpPr>
        <p:grpSpPr bwMode="auto">
          <a:xfrm>
            <a:off x="684213" y="2708275"/>
            <a:ext cx="2951162" cy="2017713"/>
            <a:chOff x="567" y="1752"/>
            <a:chExt cx="1859" cy="1271"/>
          </a:xfrm>
        </p:grpSpPr>
        <p:sp>
          <p:nvSpPr>
            <p:cNvPr id="185372" name="Text Box 28"/>
            <p:cNvSpPr txBox="1">
              <a:spLocks noChangeArrowheads="1"/>
            </p:cNvSpPr>
            <p:nvPr/>
          </p:nvSpPr>
          <p:spPr bwMode="auto">
            <a:xfrm>
              <a:off x="983" y="2024"/>
              <a:ext cx="179" cy="231"/>
            </a:xfrm>
            <a:prstGeom prst="rect">
              <a:avLst/>
            </a:prstGeom>
            <a:noFill/>
            <a:ln w="22225" algn="ctr">
              <a:noFill/>
              <a:miter lim="800000"/>
              <a:headEnd/>
              <a:tailEnd/>
            </a:ln>
          </p:spPr>
          <p:txBody>
            <a:bodyPr wrap="none" lIns="90000" tIns="46800" rIns="90000" bIns="46800">
              <a:spAutoFit/>
            </a:bodyPr>
            <a:lstStyle/>
            <a:p>
              <a:r>
                <a:rPr lang="he-IL" sz="1800"/>
                <a:t>גּ</a:t>
              </a:r>
            </a:p>
          </p:txBody>
        </p:sp>
        <p:sp>
          <p:nvSpPr>
            <p:cNvPr id="185373" name="Text Box 38"/>
            <p:cNvSpPr txBox="1">
              <a:spLocks noChangeArrowheads="1"/>
            </p:cNvSpPr>
            <p:nvPr/>
          </p:nvSpPr>
          <p:spPr bwMode="auto">
            <a:xfrm>
              <a:off x="567" y="1752"/>
              <a:ext cx="1859" cy="1271"/>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800"/>
                <a:t>Q={q</a:t>
              </a:r>
              <a:r>
                <a:rPr lang="en-US" sz="1000"/>
                <a:t>0</a:t>
              </a:r>
              <a:r>
                <a:rPr lang="en-US" sz="1800"/>
                <a:t>,q</a:t>
              </a:r>
              <a:r>
                <a:rPr lang="en-US" sz="1000"/>
                <a:t>1</a:t>
              </a:r>
              <a:r>
                <a:rPr lang="en-US" sz="1800"/>
                <a:t>,q</a:t>
              </a:r>
              <a:r>
                <a:rPr lang="en-US" sz="1000"/>
                <a:t>2</a:t>
              </a:r>
              <a:r>
                <a:rPr lang="en-US" sz="1800"/>
                <a:t>}</a:t>
              </a:r>
            </a:p>
            <a:p>
              <a:pPr algn="l">
                <a:spcBef>
                  <a:spcPct val="50000"/>
                </a:spcBef>
              </a:pPr>
              <a:r>
                <a:rPr lang="ru-RU" sz="1800">
                  <a:cs typeface="Arial" charset="0"/>
                </a:rPr>
                <a:t>∂</a:t>
              </a:r>
              <a:r>
                <a:rPr lang="en-US" sz="1800"/>
                <a:t>(q</a:t>
              </a:r>
              <a:r>
                <a:rPr lang="en-US" sz="1000"/>
                <a:t>0</a:t>
              </a:r>
              <a:r>
                <a:rPr lang="en-US" sz="1800"/>
                <a:t>,a,  )={[q</a:t>
              </a:r>
              <a:r>
                <a:rPr lang="en-US" sz="1000"/>
                <a:t>2</a:t>
              </a:r>
              <a:r>
                <a:rPr lang="en-US" sz="1800"/>
                <a:t>,A]}</a:t>
              </a:r>
            </a:p>
            <a:p>
              <a:pPr algn="l">
                <a:spcBef>
                  <a:spcPct val="50000"/>
                </a:spcBef>
              </a:pPr>
              <a:r>
                <a:rPr lang="ru-RU" sz="1800">
                  <a:cs typeface="Arial" charset="0"/>
                </a:rPr>
                <a:t>∂</a:t>
              </a:r>
              <a:r>
                <a:rPr lang="en-US" sz="1800"/>
                <a:t>(q</a:t>
              </a:r>
              <a:r>
                <a:rPr lang="en-US" sz="1000"/>
                <a:t>2</a:t>
              </a:r>
              <a:r>
                <a:rPr lang="en-US" sz="1800"/>
                <a:t>,  ,  )={[q</a:t>
              </a:r>
              <a:r>
                <a:rPr lang="en-US" sz="1000"/>
                <a:t>0</a:t>
              </a:r>
              <a:r>
                <a:rPr lang="en-US" sz="1800"/>
                <a:t>,A]}</a:t>
              </a:r>
            </a:p>
            <a:p>
              <a:pPr algn="l">
                <a:spcBef>
                  <a:spcPct val="50000"/>
                </a:spcBef>
              </a:pPr>
              <a:r>
                <a:rPr lang="ru-RU" sz="1800">
                  <a:cs typeface="Arial" charset="0"/>
                </a:rPr>
                <a:t>∂</a:t>
              </a:r>
              <a:r>
                <a:rPr lang="en-US" sz="1800"/>
                <a:t>(q</a:t>
              </a:r>
              <a:r>
                <a:rPr lang="en-US" sz="1000"/>
                <a:t>0</a:t>
              </a:r>
              <a:r>
                <a:rPr lang="en-US" sz="1800"/>
                <a:t>,b,A)={[q</a:t>
              </a:r>
              <a:r>
                <a:rPr lang="en-US" sz="1000"/>
                <a:t>1</a:t>
              </a:r>
              <a:r>
                <a:rPr lang="en-US" sz="1800"/>
                <a:t>,  ]}</a:t>
              </a:r>
            </a:p>
            <a:p>
              <a:pPr algn="l">
                <a:spcBef>
                  <a:spcPct val="50000"/>
                </a:spcBef>
              </a:pPr>
              <a:r>
                <a:rPr lang="ru-RU" sz="1800">
                  <a:cs typeface="Arial" charset="0"/>
                </a:rPr>
                <a:t>∂</a:t>
              </a:r>
              <a:r>
                <a:rPr lang="en-US" sz="1800"/>
                <a:t>(q</a:t>
              </a:r>
              <a:r>
                <a:rPr lang="en-US" sz="1000"/>
                <a:t>1</a:t>
              </a:r>
              <a:r>
                <a:rPr lang="en-US" sz="1800"/>
                <a:t>,b,A)={[q</a:t>
              </a:r>
              <a:r>
                <a:rPr lang="en-US" sz="1000"/>
                <a:t>1</a:t>
              </a:r>
              <a:r>
                <a:rPr lang="en-US" sz="1800"/>
                <a:t>,  ]}</a:t>
              </a:r>
            </a:p>
          </p:txBody>
        </p:sp>
        <p:sp>
          <p:nvSpPr>
            <p:cNvPr id="185374" name="Text Box 39"/>
            <p:cNvSpPr txBox="1">
              <a:spLocks noChangeArrowheads="1"/>
            </p:cNvSpPr>
            <p:nvPr/>
          </p:nvSpPr>
          <p:spPr bwMode="auto">
            <a:xfrm>
              <a:off x="863" y="2267"/>
              <a:ext cx="179" cy="231"/>
            </a:xfrm>
            <a:prstGeom prst="rect">
              <a:avLst/>
            </a:prstGeom>
            <a:noFill/>
            <a:ln w="22225" algn="ctr">
              <a:noFill/>
              <a:miter lim="800000"/>
              <a:headEnd/>
              <a:tailEnd/>
            </a:ln>
          </p:spPr>
          <p:txBody>
            <a:bodyPr wrap="none" lIns="90000" tIns="46800" rIns="90000" bIns="46800">
              <a:spAutoFit/>
            </a:bodyPr>
            <a:lstStyle/>
            <a:p>
              <a:r>
                <a:rPr lang="he-IL" sz="1800"/>
                <a:t>גּ</a:t>
              </a:r>
            </a:p>
          </p:txBody>
        </p:sp>
        <p:sp>
          <p:nvSpPr>
            <p:cNvPr id="185375" name="Text Box 40"/>
            <p:cNvSpPr txBox="1">
              <a:spLocks noChangeArrowheads="1"/>
            </p:cNvSpPr>
            <p:nvPr/>
          </p:nvSpPr>
          <p:spPr bwMode="auto">
            <a:xfrm>
              <a:off x="991" y="2271"/>
              <a:ext cx="179" cy="231"/>
            </a:xfrm>
            <a:prstGeom prst="rect">
              <a:avLst/>
            </a:prstGeom>
            <a:noFill/>
            <a:ln w="22225" algn="ctr">
              <a:noFill/>
              <a:miter lim="800000"/>
              <a:headEnd/>
              <a:tailEnd/>
            </a:ln>
          </p:spPr>
          <p:txBody>
            <a:bodyPr wrap="none" lIns="90000" tIns="46800" rIns="90000" bIns="46800">
              <a:spAutoFit/>
            </a:bodyPr>
            <a:lstStyle/>
            <a:p>
              <a:r>
                <a:rPr lang="he-IL" sz="1800"/>
                <a:t>גּ</a:t>
              </a:r>
            </a:p>
          </p:txBody>
        </p:sp>
        <p:sp>
          <p:nvSpPr>
            <p:cNvPr id="185376" name="Text Box 41"/>
            <p:cNvSpPr txBox="1">
              <a:spLocks noChangeArrowheads="1"/>
            </p:cNvSpPr>
            <p:nvPr/>
          </p:nvSpPr>
          <p:spPr bwMode="auto">
            <a:xfrm>
              <a:off x="1506" y="2539"/>
              <a:ext cx="179" cy="231"/>
            </a:xfrm>
            <a:prstGeom prst="rect">
              <a:avLst/>
            </a:prstGeom>
            <a:noFill/>
            <a:ln w="22225" algn="ctr">
              <a:noFill/>
              <a:miter lim="800000"/>
              <a:headEnd/>
              <a:tailEnd/>
            </a:ln>
          </p:spPr>
          <p:txBody>
            <a:bodyPr wrap="none" lIns="90000" tIns="46800" rIns="90000" bIns="46800">
              <a:spAutoFit/>
            </a:bodyPr>
            <a:lstStyle/>
            <a:p>
              <a:r>
                <a:rPr lang="he-IL" sz="1800"/>
                <a:t>גּ</a:t>
              </a:r>
            </a:p>
          </p:txBody>
        </p:sp>
        <p:sp>
          <p:nvSpPr>
            <p:cNvPr id="185377" name="Text Box 42"/>
            <p:cNvSpPr txBox="1">
              <a:spLocks noChangeArrowheads="1"/>
            </p:cNvSpPr>
            <p:nvPr/>
          </p:nvSpPr>
          <p:spPr bwMode="auto">
            <a:xfrm>
              <a:off x="1506" y="2791"/>
              <a:ext cx="179" cy="231"/>
            </a:xfrm>
            <a:prstGeom prst="rect">
              <a:avLst/>
            </a:prstGeom>
            <a:noFill/>
            <a:ln w="22225" algn="ctr">
              <a:noFill/>
              <a:miter lim="800000"/>
              <a:headEnd/>
              <a:tailEnd/>
            </a:ln>
          </p:spPr>
          <p:txBody>
            <a:bodyPr wrap="none" lIns="90000" tIns="46800" rIns="90000" bIns="46800">
              <a:spAutoFit/>
            </a:bodyPr>
            <a:lstStyle/>
            <a:p>
              <a:r>
                <a:rPr lang="he-IL" sz="1800"/>
                <a:t>גּ</a:t>
              </a:r>
            </a:p>
          </p:txBody>
        </p:sp>
      </p:grpSp>
      <p:grpSp>
        <p:nvGrpSpPr>
          <p:cNvPr id="185353" name="Group 57"/>
          <p:cNvGrpSpPr>
            <a:grpSpLocks/>
          </p:cNvGrpSpPr>
          <p:nvPr/>
        </p:nvGrpSpPr>
        <p:grpSpPr bwMode="auto">
          <a:xfrm>
            <a:off x="3779838" y="2667000"/>
            <a:ext cx="2736850" cy="2873375"/>
            <a:chOff x="2426" y="1752"/>
            <a:chExt cx="1724" cy="1810"/>
          </a:xfrm>
        </p:grpSpPr>
        <p:sp>
          <p:nvSpPr>
            <p:cNvPr id="185359" name="Text Box 27"/>
            <p:cNvSpPr txBox="1">
              <a:spLocks noChangeArrowheads="1"/>
            </p:cNvSpPr>
            <p:nvPr/>
          </p:nvSpPr>
          <p:spPr bwMode="auto">
            <a:xfrm>
              <a:off x="2843" y="2024"/>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60" name="Text Box 29"/>
            <p:cNvSpPr txBox="1">
              <a:spLocks noChangeArrowheads="1"/>
            </p:cNvSpPr>
            <p:nvPr/>
          </p:nvSpPr>
          <p:spPr bwMode="auto">
            <a:xfrm>
              <a:off x="3334" y="2040"/>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61" name="Text Box 30"/>
            <p:cNvSpPr txBox="1">
              <a:spLocks noChangeArrowheads="1"/>
            </p:cNvSpPr>
            <p:nvPr/>
          </p:nvSpPr>
          <p:spPr bwMode="auto">
            <a:xfrm>
              <a:off x="2725" y="2288"/>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62" name="Text Box 31"/>
            <p:cNvSpPr txBox="1">
              <a:spLocks noChangeArrowheads="1"/>
            </p:cNvSpPr>
            <p:nvPr/>
          </p:nvSpPr>
          <p:spPr bwMode="auto">
            <a:xfrm>
              <a:off x="2843" y="2283"/>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63" name="Text Box 32"/>
            <p:cNvSpPr txBox="1">
              <a:spLocks noChangeArrowheads="1"/>
            </p:cNvSpPr>
            <p:nvPr/>
          </p:nvSpPr>
          <p:spPr bwMode="auto">
            <a:xfrm>
              <a:off x="2730" y="2534"/>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64" name="Rectangle 44"/>
            <p:cNvSpPr>
              <a:spLocks noChangeArrowheads="1"/>
            </p:cNvSpPr>
            <p:nvPr/>
          </p:nvSpPr>
          <p:spPr bwMode="auto">
            <a:xfrm>
              <a:off x="2426" y="1752"/>
              <a:ext cx="1724" cy="1810"/>
            </a:xfrm>
            <a:prstGeom prst="rect">
              <a:avLst/>
            </a:prstGeom>
            <a:noFill/>
            <a:ln w="22225" algn="ctr">
              <a:noFill/>
              <a:miter lim="800000"/>
              <a:headEnd/>
              <a:tailEnd/>
            </a:ln>
          </p:spPr>
          <p:txBody>
            <a:bodyPr lIns="90000" tIns="46800" rIns="90000" bIns="46800">
              <a:spAutoFit/>
            </a:bodyPr>
            <a:lstStyle/>
            <a:p>
              <a:pPr algn="l"/>
              <a:r>
                <a:rPr lang="en-US" sz="1800"/>
                <a:t>Q={q</a:t>
              </a:r>
              <a:r>
                <a:rPr lang="en-US" sz="1000"/>
                <a:t>0</a:t>
              </a:r>
              <a:r>
                <a:rPr lang="en-US" sz="1800"/>
                <a:t>,q</a:t>
              </a:r>
              <a:r>
                <a:rPr lang="en-US" sz="1000"/>
                <a:t>1</a:t>
              </a:r>
              <a:r>
                <a:rPr lang="en-US" sz="1800"/>
                <a:t>,q</a:t>
              </a:r>
              <a:r>
                <a:rPr lang="en-US" sz="1000"/>
                <a:t>2</a:t>
              </a:r>
              <a:r>
                <a:rPr lang="en-US" sz="2000"/>
                <a:t>,q3,q4}</a:t>
              </a:r>
              <a:endParaRPr lang="en-US" sz="1800"/>
            </a:p>
            <a:p>
              <a:pPr algn="l">
                <a:spcBef>
                  <a:spcPct val="50000"/>
                </a:spcBef>
              </a:pPr>
              <a:r>
                <a:rPr lang="ru-RU" sz="1800">
                  <a:cs typeface="Arial" charset="0"/>
                </a:rPr>
                <a:t>∂</a:t>
              </a:r>
              <a:r>
                <a:rPr lang="en-US" sz="1800"/>
                <a:t>(q</a:t>
              </a:r>
              <a:r>
                <a:rPr lang="en-US" sz="1000"/>
                <a:t>0</a:t>
              </a:r>
              <a:r>
                <a:rPr lang="en-US" sz="1800"/>
                <a:t>,a,  )={[q</a:t>
              </a:r>
              <a:r>
                <a:rPr lang="en-US" sz="1000"/>
                <a:t>3</a:t>
              </a:r>
              <a:r>
                <a:rPr lang="en-US" sz="1800"/>
                <a:t>,  ]}</a:t>
              </a:r>
            </a:p>
            <a:p>
              <a:pPr algn="l">
                <a:spcBef>
                  <a:spcPct val="50000"/>
                </a:spcBef>
              </a:pPr>
              <a:r>
                <a:rPr lang="ru-RU" sz="1800">
                  <a:cs typeface="Arial" charset="0"/>
                </a:rPr>
                <a:t>∂</a:t>
              </a:r>
              <a:r>
                <a:rPr lang="en-US" sz="1800"/>
                <a:t>(q</a:t>
              </a:r>
              <a:r>
                <a:rPr lang="en-US" sz="1000"/>
                <a:t>3</a:t>
              </a:r>
              <a:r>
                <a:rPr lang="en-US" sz="1800"/>
                <a:t>,  ,  )={[q</a:t>
              </a:r>
              <a:r>
                <a:rPr lang="en-US" sz="1000"/>
                <a:t>2</a:t>
              </a:r>
              <a:r>
                <a:rPr lang="en-US" sz="1800"/>
                <a:t>,A]}</a:t>
              </a:r>
            </a:p>
            <a:p>
              <a:pPr algn="l">
                <a:spcBef>
                  <a:spcPct val="50000"/>
                </a:spcBef>
              </a:pPr>
              <a:r>
                <a:rPr lang="ru-RU" sz="1800">
                  <a:cs typeface="Arial" charset="0"/>
                </a:rPr>
                <a:t>∂</a:t>
              </a:r>
              <a:r>
                <a:rPr lang="en-US" sz="1800"/>
                <a:t>(q</a:t>
              </a:r>
              <a:r>
                <a:rPr lang="en-US" sz="1000"/>
                <a:t>2</a:t>
              </a:r>
              <a:r>
                <a:rPr lang="en-US" sz="1800"/>
                <a:t>,  ,  )={[q</a:t>
              </a:r>
              <a:r>
                <a:rPr lang="en-US" sz="1000"/>
                <a:t>0</a:t>
              </a:r>
              <a:r>
                <a:rPr lang="en-US" sz="1800"/>
                <a:t>,A]}</a:t>
              </a:r>
            </a:p>
            <a:p>
              <a:pPr algn="l">
                <a:spcBef>
                  <a:spcPct val="50000"/>
                </a:spcBef>
              </a:pPr>
              <a:r>
                <a:rPr lang="ru-RU" sz="1800">
                  <a:cs typeface="Arial" charset="0"/>
                </a:rPr>
                <a:t>∂</a:t>
              </a:r>
              <a:r>
                <a:rPr lang="en-US" sz="1800"/>
                <a:t>(q</a:t>
              </a:r>
              <a:r>
                <a:rPr lang="en-US" sz="1000"/>
                <a:t>0</a:t>
              </a:r>
              <a:r>
                <a:rPr lang="en-US" sz="1800"/>
                <a:t>,b,  )={[q</a:t>
              </a:r>
              <a:r>
                <a:rPr lang="en-US" sz="1000"/>
                <a:t>4</a:t>
              </a:r>
              <a:r>
                <a:rPr lang="en-US" sz="1800"/>
                <a:t>,  ]}</a:t>
              </a:r>
            </a:p>
            <a:p>
              <a:pPr algn="l">
                <a:spcBef>
                  <a:spcPct val="50000"/>
                </a:spcBef>
              </a:pPr>
              <a:r>
                <a:rPr lang="ru-RU" sz="1800">
                  <a:cs typeface="Arial" charset="0"/>
                </a:rPr>
                <a:t>∂</a:t>
              </a:r>
              <a:r>
                <a:rPr lang="en-US" sz="1800"/>
                <a:t>(q</a:t>
              </a:r>
              <a:r>
                <a:rPr lang="en-US" sz="1000"/>
                <a:t>4</a:t>
              </a:r>
              <a:r>
                <a:rPr lang="en-US" sz="1800"/>
                <a:t>,  ,A)={[q</a:t>
              </a:r>
              <a:r>
                <a:rPr lang="en-US" sz="1000"/>
                <a:t>1</a:t>
              </a:r>
              <a:r>
                <a:rPr lang="en-US" sz="1800"/>
                <a:t>,  ]}</a:t>
              </a:r>
            </a:p>
            <a:p>
              <a:pPr algn="l">
                <a:spcBef>
                  <a:spcPct val="50000"/>
                </a:spcBef>
              </a:pPr>
              <a:r>
                <a:rPr lang="ru-RU" sz="1800">
                  <a:cs typeface="Arial" charset="0"/>
                </a:rPr>
                <a:t>∂</a:t>
              </a:r>
              <a:r>
                <a:rPr lang="en-US" sz="1800"/>
                <a:t>(q</a:t>
              </a:r>
              <a:r>
                <a:rPr lang="en-US" sz="1000"/>
                <a:t>1</a:t>
              </a:r>
              <a:r>
                <a:rPr lang="en-US" sz="1800"/>
                <a:t>,b,  )={[q</a:t>
              </a:r>
              <a:r>
                <a:rPr lang="en-US" sz="1000"/>
                <a:t>4</a:t>
              </a:r>
              <a:r>
                <a:rPr lang="en-US" sz="1800"/>
                <a:t>,  ]</a:t>
              </a:r>
            </a:p>
          </p:txBody>
        </p:sp>
        <p:sp>
          <p:nvSpPr>
            <p:cNvPr id="185365" name="Text Box 45"/>
            <p:cNvSpPr txBox="1">
              <a:spLocks noChangeArrowheads="1"/>
            </p:cNvSpPr>
            <p:nvPr/>
          </p:nvSpPr>
          <p:spPr bwMode="auto">
            <a:xfrm>
              <a:off x="2843" y="2536"/>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66" name="Text Box 46"/>
            <p:cNvSpPr txBox="1">
              <a:spLocks noChangeArrowheads="1"/>
            </p:cNvSpPr>
            <p:nvPr/>
          </p:nvSpPr>
          <p:spPr bwMode="auto">
            <a:xfrm>
              <a:off x="2858" y="2801"/>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67" name="Text Box 47"/>
            <p:cNvSpPr txBox="1">
              <a:spLocks noChangeArrowheads="1"/>
            </p:cNvSpPr>
            <p:nvPr/>
          </p:nvSpPr>
          <p:spPr bwMode="auto">
            <a:xfrm>
              <a:off x="3344" y="2811"/>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68" name="Text Box 48"/>
            <p:cNvSpPr txBox="1">
              <a:spLocks noChangeArrowheads="1"/>
            </p:cNvSpPr>
            <p:nvPr/>
          </p:nvSpPr>
          <p:spPr bwMode="auto">
            <a:xfrm>
              <a:off x="2723" y="3060"/>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69" name="Text Box 49"/>
            <p:cNvSpPr txBox="1">
              <a:spLocks noChangeArrowheads="1"/>
            </p:cNvSpPr>
            <p:nvPr/>
          </p:nvSpPr>
          <p:spPr bwMode="auto">
            <a:xfrm>
              <a:off x="3365" y="3067"/>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70" name="Text Box 50"/>
            <p:cNvSpPr txBox="1">
              <a:spLocks noChangeArrowheads="1"/>
            </p:cNvSpPr>
            <p:nvPr/>
          </p:nvSpPr>
          <p:spPr bwMode="auto">
            <a:xfrm>
              <a:off x="2859" y="3308"/>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71" name="Text Box 51"/>
            <p:cNvSpPr txBox="1">
              <a:spLocks noChangeArrowheads="1"/>
            </p:cNvSpPr>
            <p:nvPr/>
          </p:nvSpPr>
          <p:spPr bwMode="auto">
            <a:xfrm>
              <a:off x="3344" y="3308"/>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grpSp>
      <p:grpSp>
        <p:nvGrpSpPr>
          <p:cNvPr id="185354" name="Group 56"/>
          <p:cNvGrpSpPr>
            <a:grpSpLocks/>
          </p:cNvGrpSpPr>
          <p:nvPr/>
        </p:nvGrpSpPr>
        <p:grpSpPr bwMode="auto">
          <a:xfrm>
            <a:off x="6656388" y="2682875"/>
            <a:ext cx="2303462" cy="1647825"/>
            <a:chOff x="4105" y="1706"/>
            <a:chExt cx="1451" cy="1038"/>
          </a:xfrm>
        </p:grpSpPr>
        <p:sp>
          <p:nvSpPr>
            <p:cNvPr id="185355" name="Rectangle 52"/>
            <p:cNvSpPr>
              <a:spLocks noChangeArrowheads="1"/>
            </p:cNvSpPr>
            <p:nvPr/>
          </p:nvSpPr>
          <p:spPr bwMode="auto">
            <a:xfrm>
              <a:off x="4105" y="1706"/>
              <a:ext cx="1451" cy="1011"/>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800"/>
                <a:t>Q={q</a:t>
              </a:r>
              <a:r>
                <a:rPr lang="en-US" sz="1000"/>
                <a:t>0</a:t>
              </a:r>
              <a:r>
                <a:rPr lang="en-US" sz="1800"/>
                <a:t>,q</a:t>
              </a:r>
              <a:r>
                <a:rPr lang="en-US" sz="1000"/>
                <a:t>1</a:t>
              </a:r>
              <a:r>
                <a:rPr lang="en-US" sz="1800"/>
                <a:t>}</a:t>
              </a:r>
            </a:p>
            <a:p>
              <a:pPr algn="l">
                <a:spcBef>
                  <a:spcPct val="50000"/>
                </a:spcBef>
              </a:pPr>
              <a:r>
                <a:rPr lang="ru-RU" sz="1800">
                  <a:cs typeface="Arial" charset="0"/>
                </a:rPr>
                <a:t>∂</a:t>
              </a:r>
              <a:r>
                <a:rPr lang="en-US" sz="1800"/>
                <a:t>(q</a:t>
              </a:r>
              <a:r>
                <a:rPr lang="en-US" sz="1000"/>
                <a:t>0</a:t>
              </a:r>
              <a:r>
                <a:rPr lang="en-US" sz="1800"/>
                <a:t>,a,  )={[q</a:t>
              </a:r>
              <a:r>
                <a:rPr lang="en-US" sz="1000"/>
                <a:t>2</a:t>
              </a:r>
              <a:r>
                <a:rPr lang="en-US" sz="1800"/>
                <a:t>,A]}</a:t>
              </a:r>
            </a:p>
            <a:p>
              <a:pPr algn="l">
                <a:spcBef>
                  <a:spcPct val="50000"/>
                </a:spcBef>
              </a:pPr>
              <a:r>
                <a:rPr lang="ru-RU" sz="1800">
                  <a:cs typeface="Arial" charset="0"/>
                </a:rPr>
                <a:t>∂</a:t>
              </a:r>
              <a:r>
                <a:rPr lang="en-US" sz="1800"/>
                <a:t>(q</a:t>
              </a:r>
              <a:r>
                <a:rPr lang="en-US" sz="1000"/>
                <a:t>0</a:t>
              </a:r>
              <a:r>
                <a:rPr lang="en-US" sz="1800"/>
                <a:t>,b,A )={[q</a:t>
              </a:r>
              <a:r>
                <a:rPr lang="en-US" sz="1000"/>
                <a:t>1</a:t>
              </a:r>
              <a:r>
                <a:rPr lang="en-US" sz="1800"/>
                <a:t>,  ]}</a:t>
              </a:r>
            </a:p>
            <a:p>
              <a:pPr algn="l">
                <a:spcBef>
                  <a:spcPct val="50000"/>
                </a:spcBef>
              </a:pPr>
              <a:r>
                <a:rPr lang="ru-RU" sz="1800">
                  <a:cs typeface="Arial" charset="0"/>
                </a:rPr>
                <a:t>∂</a:t>
              </a:r>
              <a:r>
                <a:rPr lang="en-US" sz="1800"/>
                <a:t>(q</a:t>
              </a:r>
              <a:r>
                <a:rPr lang="en-US" sz="1000"/>
                <a:t>1</a:t>
              </a:r>
              <a:r>
                <a:rPr lang="en-US" sz="1800"/>
                <a:t>,b,A)={[q</a:t>
              </a:r>
              <a:r>
                <a:rPr lang="en-US" sz="1000"/>
                <a:t>1</a:t>
              </a:r>
              <a:r>
                <a:rPr lang="en-US" sz="1800"/>
                <a:t>,  ]}</a:t>
              </a:r>
            </a:p>
          </p:txBody>
        </p:sp>
        <p:sp>
          <p:nvSpPr>
            <p:cNvPr id="185356" name="Text Box 53"/>
            <p:cNvSpPr txBox="1">
              <a:spLocks noChangeArrowheads="1"/>
            </p:cNvSpPr>
            <p:nvPr/>
          </p:nvSpPr>
          <p:spPr bwMode="auto">
            <a:xfrm>
              <a:off x="4523" y="1957"/>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57" name="Text Box 54"/>
            <p:cNvSpPr txBox="1">
              <a:spLocks noChangeArrowheads="1"/>
            </p:cNvSpPr>
            <p:nvPr/>
          </p:nvSpPr>
          <p:spPr bwMode="auto">
            <a:xfrm>
              <a:off x="5076" y="2212"/>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sp>
          <p:nvSpPr>
            <p:cNvPr id="185358" name="Text Box 55"/>
            <p:cNvSpPr txBox="1">
              <a:spLocks noChangeArrowheads="1"/>
            </p:cNvSpPr>
            <p:nvPr/>
          </p:nvSpPr>
          <p:spPr bwMode="auto">
            <a:xfrm>
              <a:off x="5044" y="2494"/>
              <a:ext cx="187" cy="250"/>
            </a:xfrm>
            <a:prstGeom prst="rect">
              <a:avLst/>
            </a:prstGeom>
            <a:noFill/>
            <a:ln w="22225" algn="ctr">
              <a:noFill/>
              <a:miter lim="800000"/>
              <a:headEnd/>
              <a:tailEnd/>
            </a:ln>
          </p:spPr>
          <p:txBody>
            <a:bodyPr wrap="none" lIns="90000" tIns="46800" rIns="90000" bIns="46800">
              <a:spAutoFit/>
            </a:bodyPr>
            <a:lstStyle/>
            <a:p>
              <a:r>
                <a:rPr lang="he-IL" sz="2000"/>
                <a:t>גּ</a:t>
              </a:r>
            </a:p>
          </p:txBody>
        </p:sp>
      </p:grpSp>
    </p:spTree>
  </p:cSld>
  <p:clrMapOvr>
    <a:masterClrMapping/>
  </p:clrMapOvr>
  <p:transition spd="med">
    <p:whee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2" name="Rectangle 8"/>
          <p:cNvSpPr>
            <a:spLocks noGrp="1" noChangeArrowheads="1"/>
          </p:cNvSpPr>
          <p:nvPr>
            <p:ph type="title"/>
          </p:nvPr>
        </p:nvSpPr>
        <p:spPr/>
        <p:txBody>
          <a:bodyPr/>
          <a:lstStyle/>
          <a:p>
            <a:pPr eaLnBrk="1" hangingPunct="1">
              <a:defRPr/>
            </a:pPr>
            <a:r>
              <a:rPr lang="fa-IR" sz="3200" smtClean="0">
                <a:cs typeface="B Roya" pitchFamily="2" charset="-78"/>
              </a:rPr>
              <a:t>1-6 گراف ها</a:t>
            </a:r>
            <a:endParaRPr lang="en-US" sz="3200" smtClean="0">
              <a:cs typeface="B Roya" pitchFamily="2" charset="-78"/>
            </a:endParaRPr>
          </a:p>
        </p:txBody>
      </p:sp>
      <p:sp>
        <p:nvSpPr>
          <p:cNvPr id="88073" name="Text Box 9"/>
          <p:cNvSpPr txBox="1">
            <a:spLocks noChangeArrowheads="1"/>
          </p:cNvSpPr>
          <p:nvPr/>
        </p:nvSpPr>
        <p:spPr bwMode="auto">
          <a:xfrm>
            <a:off x="684213" y="1109663"/>
            <a:ext cx="8064500" cy="519112"/>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گراف بدون جهت</a:t>
            </a:r>
            <a:r>
              <a:rPr lang="fa-IR"/>
              <a:t>: گرافی که لبه های ان هیچ جهتی نداشته باشند.</a:t>
            </a:r>
            <a:endParaRPr lang="en-US"/>
          </a:p>
        </p:txBody>
      </p:sp>
      <p:sp>
        <p:nvSpPr>
          <p:cNvPr id="88074" name="Text Box 10"/>
          <p:cNvSpPr txBox="1">
            <a:spLocks noChangeArrowheads="1"/>
          </p:cNvSpPr>
          <p:nvPr/>
        </p:nvSpPr>
        <p:spPr bwMode="auto">
          <a:xfrm>
            <a:off x="612775" y="1844675"/>
            <a:ext cx="8135938"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گراف متصل</a:t>
            </a:r>
            <a:r>
              <a:rPr lang="fa-IR"/>
              <a:t>:گرافی بدون جهت که بین هر دو گره دلخواه از آن یک مسیر مشخص وجود داشته باشد.</a:t>
            </a:r>
            <a:endParaRPr lang="en-US"/>
          </a:p>
        </p:txBody>
      </p:sp>
      <p:sp>
        <p:nvSpPr>
          <p:cNvPr id="88075" name="Text Box 11"/>
          <p:cNvSpPr txBox="1">
            <a:spLocks noChangeArrowheads="1"/>
          </p:cNvSpPr>
          <p:nvPr/>
        </p:nvSpPr>
        <p:spPr bwMode="auto">
          <a:xfrm>
            <a:off x="468313" y="3054350"/>
            <a:ext cx="8280400" cy="519113"/>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درخت</a:t>
            </a:r>
            <a:r>
              <a:rPr lang="fa-IR"/>
              <a:t>: یک گراف بدون جهت، پیوسته و بدون چرخه است.</a:t>
            </a:r>
            <a:endParaRPr lang="en-US"/>
          </a:p>
        </p:txBody>
      </p:sp>
      <p:sp>
        <p:nvSpPr>
          <p:cNvPr id="88076" name="Text Box 12"/>
          <p:cNvSpPr txBox="1">
            <a:spLocks noChangeArrowheads="1"/>
          </p:cNvSpPr>
          <p:nvPr/>
        </p:nvSpPr>
        <p:spPr bwMode="auto">
          <a:xfrm>
            <a:off x="323850" y="3706813"/>
            <a:ext cx="8424863"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درخت ریشه دار</a:t>
            </a:r>
            <a:r>
              <a:rPr lang="fa-IR"/>
              <a:t>:درختی که در آن یک گره به عنوان ریشه درخت انتخاب می شود.		</a:t>
            </a:r>
            <a:endParaRPr lang="en-US"/>
          </a:p>
        </p:txBody>
      </p:sp>
      <p:sp>
        <p:nvSpPr>
          <p:cNvPr id="88077" name="Text Box 13"/>
          <p:cNvSpPr txBox="1">
            <a:spLocks noChangeArrowheads="1"/>
          </p:cNvSpPr>
          <p:nvPr/>
        </p:nvSpPr>
        <p:spPr bwMode="auto">
          <a:xfrm>
            <a:off x="468313" y="4859338"/>
            <a:ext cx="8280400"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درخت پوشا</a:t>
            </a:r>
            <a:r>
              <a:rPr lang="fa-IR"/>
              <a:t> برای </a:t>
            </a:r>
            <a:r>
              <a:rPr lang="en-US"/>
              <a:t>G</a:t>
            </a:r>
            <a:r>
              <a:rPr lang="fa-IR"/>
              <a:t>: یک زیر گراف متصل است که اولاً شامل همه گره های </a:t>
            </a:r>
            <a:r>
              <a:rPr lang="en-US"/>
              <a:t>G</a:t>
            </a:r>
            <a:r>
              <a:rPr lang="fa-IR"/>
              <a:t> بوده و ثانیاً یک درخت باشد.</a:t>
            </a:r>
            <a:endParaRPr lang="en-US"/>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8072"/>
                                        </p:tgtEl>
                                        <p:attrNameLst>
                                          <p:attrName>style.visibility</p:attrName>
                                        </p:attrNameLst>
                                      </p:cBhvr>
                                      <p:to>
                                        <p:strVal val="visible"/>
                                      </p:to>
                                    </p:set>
                                    <p:animEffect transition="in" filter="blinds(horizontal)">
                                      <p:cBhvr>
                                        <p:cTn id="7" dur="500"/>
                                        <p:tgtEl>
                                          <p:spTgt spid="88072"/>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88073"/>
                                        </p:tgtEl>
                                        <p:attrNameLst>
                                          <p:attrName>style.visibility</p:attrName>
                                        </p:attrNameLst>
                                      </p:cBhvr>
                                      <p:to>
                                        <p:strVal val="visible"/>
                                      </p:to>
                                    </p:set>
                                    <p:anim calcmode="lin" valueType="num">
                                      <p:cBhvr>
                                        <p:cTn id="11" dur="1000" fill="hold"/>
                                        <p:tgtEl>
                                          <p:spTgt spid="88073"/>
                                        </p:tgtEl>
                                        <p:attrNameLst>
                                          <p:attrName>ppt_w</p:attrName>
                                        </p:attrNameLst>
                                      </p:cBhvr>
                                      <p:tavLst>
                                        <p:tav tm="0">
                                          <p:val>
                                            <p:strVal val="#ppt_w*0.70"/>
                                          </p:val>
                                        </p:tav>
                                        <p:tav tm="100000">
                                          <p:val>
                                            <p:strVal val="#ppt_w"/>
                                          </p:val>
                                        </p:tav>
                                      </p:tavLst>
                                    </p:anim>
                                    <p:anim calcmode="lin" valueType="num">
                                      <p:cBhvr>
                                        <p:cTn id="12" dur="1000" fill="hold"/>
                                        <p:tgtEl>
                                          <p:spTgt spid="88073"/>
                                        </p:tgtEl>
                                        <p:attrNameLst>
                                          <p:attrName>ppt_h</p:attrName>
                                        </p:attrNameLst>
                                      </p:cBhvr>
                                      <p:tavLst>
                                        <p:tav tm="0">
                                          <p:val>
                                            <p:strVal val="#ppt_h"/>
                                          </p:val>
                                        </p:tav>
                                        <p:tav tm="100000">
                                          <p:val>
                                            <p:strVal val="#ppt_h"/>
                                          </p:val>
                                        </p:tav>
                                      </p:tavLst>
                                    </p:anim>
                                    <p:animEffect transition="in" filter="fade">
                                      <p:cBhvr>
                                        <p:cTn id="13" dur="1000"/>
                                        <p:tgtEl>
                                          <p:spTgt spid="88073"/>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88074"/>
                                        </p:tgtEl>
                                        <p:attrNameLst>
                                          <p:attrName>style.visibility</p:attrName>
                                        </p:attrNameLst>
                                      </p:cBhvr>
                                      <p:to>
                                        <p:strVal val="visible"/>
                                      </p:to>
                                    </p:set>
                                    <p:anim calcmode="lin" valueType="num">
                                      <p:cBhvr>
                                        <p:cTn id="17" dur="1000" fill="hold"/>
                                        <p:tgtEl>
                                          <p:spTgt spid="88074"/>
                                        </p:tgtEl>
                                        <p:attrNameLst>
                                          <p:attrName>ppt_w</p:attrName>
                                        </p:attrNameLst>
                                      </p:cBhvr>
                                      <p:tavLst>
                                        <p:tav tm="0">
                                          <p:val>
                                            <p:strVal val="#ppt_w*0.70"/>
                                          </p:val>
                                        </p:tav>
                                        <p:tav tm="100000">
                                          <p:val>
                                            <p:strVal val="#ppt_w"/>
                                          </p:val>
                                        </p:tav>
                                      </p:tavLst>
                                    </p:anim>
                                    <p:anim calcmode="lin" valueType="num">
                                      <p:cBhvr>
                                        <p:cTn id="18" dur="1000" fill="hold"/>
                                        <p:tgtEl>
                                          <p:spTgt spid="88074"/>
                                        </p:tgtEl>
                                        <p:attrNameLst>
                                          <p:attrName>ppt_h</p:attrName>
                                        </p:attrNameLst>
                                      </p:cBhvr>
                                      <p:tavLst>
                                        <p:tav tm="0">
                                          <p:val>
                                            <p:strVal val="#ppt_h"/>
                                          </p:val>
                                        </p:tav>
                                        <p:tav tm="100000">
                                          <p:val>
                                            <p:strVal val="#ppt_h"/>
                                          </p:val>
                                        </p:tav>
                                      </p:tavLst>
                                    </p:anim>
                                    <p:animEffect transition="in" filter="fade">
                                      <p:cBhvr>
                                        <p:cTn id="19" dur="1000"/>
                                        <p:tgtEl>
                                          <p:spTgt spid="88074"/>
                                        </p:tgtEl>
                                      </p:cBhvr>
                                    </p:animEffect>
                                  </p:childTnLst>
                                </p:cTn>
                              </p:par>
                            </p:childTnLst>
                          </p:cTn>
                        </p:par>
                        <p:par>
                          <p:cTn id="20" fill="hold">
                            <p:stCondLst>
                              <p:cond delay="2500"/>
                            </p:stCondLst>
                            <p:childTnLst>
                              <p:par>
                                <p:cTn id="21" presetID="55" presetClass="entr" presetSubtype="0" fill="hold" grpId="0" nodeType="afterEffect">
                                  <p:stCondLst>
                                    <p:cond delay="0"/>
                                  </p:stCondLst>
                                  <p:childTnLst>
                                    <p:set>
                                      <p:cBhvr>
                                        <p:cTn id="22" dur="1" fill="hold">
                                          <p:stCondLst>
                                            <p:cond delay="0"/>
                                          </p:stCondLst>
                                        </p:cTn>
                                        <p:tgtEl>
                                          <p:spTgt spid="88075"/>
                                        </p:tgtEl>
                                        <p:attrNameLst>
                                          <p:attrName>style.visibility</p:attrName>
                                        </p:attrNameLst>
                                      </p:cBhvr>
                                      <p:to>
                                        <p:strVal val="visible"/>
                                      </p:to>
                                    </p:set>
                                    <p:anim calcmode="lin" valueType="num">
                                      <p:cBhvr>
                                        <p:cTn id="23" dur="1000" fill="hold"/>
                                        <p:tgtEl>
                                          <p:spTgt spid="88075"/>
                                        </p:tgtEl>
                                        <p:attrNameLst>
                                          <p:attrName>ppt_w</p:attrName>
                                        </p:attrNameLst>
                                      </p:cBhvr>
                                      <p:tavLst>
                                        <p:tav tm="0">
                                          <p:val>
                                            <p:strVal val="#ppt_w*0.70"/>
                                          </p:val>
                                        </p:tav>
                                        <p:tav tm="100000">
                                          <p:val>
                                            <p:strVal val="#ppt_w"/>
                                          </p:val>
                                        </p:tav>
                                      </p:tavLst>
                                    </p:anim>
                                    <p:anim calcmode="lin" valueType="num">
                                      <p:cBhvr>
                                        <p:cTn id="24" dur="1000" fill="hold"/>
                                        <p:tgtEl>
                                          <p:spTgt spid="88075"/>
                                        </p:tgtEl>
                                        <p:attrNameLst>
                                          <p:attrName>ppt_h</p:attrName>
                                        </p:attrNameLst>
                                      </p:cBhvr>
                                      <p:tavLst>
                                        <p:tav tm="0">
                                          <p:val>
                                            <p:strVal val="#ppt_h"/>
                                          </p:val>
                                        </p:tav>
                                        <p:tav tm="100000">
                                          <p:val>
                                            <p:strVal val="#ppt_h"/>
                                          </p:val>
                                        </p:tav>
                                      </p:tavLst>
                                    </p:anim>
                                    <p:animEffect transition="in" filter="fade">
                                      <p:cBhvr>
                                        <p:cTn id="25" dur="1000"/>
                                        <p:tgtEl>
                                          <p:spTgt spid="88075"/>
                                        </p:tgtEl>
                                      </p:cBhvr>
                                    </p:animEffect>
                                  </p:childTnLst>
                                </p:cTn>
                              </p:par>
                            </p:childTnLst>
                          </p:cTn>
                        </p:par>
                        <p:par>
                          <p:cTn id="26" fill="hold">
                            <p:stCondLst>
                              <p:cond delay="3500"/>
                            </p:stCondLst>
                            <p:childTnLst>
                              <p:par>
                                <p:cTn id="27" presetID="55" presetClass="entr" presetSubtype="0" fill="hold" grpId="0" nodeType="afterEffect">
                                  <p:stCondLst>
                                    <p:cond delay="0"/>
                                  </p:stCondLst>
                                  <p:childTnLst>
                                    <p:set>
                                      <p:cBhvr>
                                        <p:cTn id="28" dur="1" fill="hold">
                                          <p:stCondLst>
                                            <p:cond delay="0"/>
                                          </p:stCondLst>
                                        </p:cTn>
                                        <p:tgtEl>
                                          <p:spTgt spid="88076"/>
                                        </p:tgtEl>
                                        <p:attrNameLst>
                                          <p:attrName>style.visibility</p:attrName>
                                        </p:attrNameLst>
                                      </p:cBhvr>
                                      <p:to>
                                        <p:strVal val="visible"/>
                                      </p:to>
                                    </p:set>
                                    <p:anim calcmode="lin" valueType="num">
                                      <p:cBhvr>
                                        <p:cTn id="29" dur="1000" fill="hold"/>
                                        <p:tgtEl>
                                          <p:spTgt spid="88076"/>
                                        </p:tgtEl>
                                        <p:attrNameLst>
                                          <p:attrName>ppt_w</p:attrName>
                                        </p:attrNameLst>
                                      </p:cBhvr>
                                      <p:tavLst>
                                        <p:tav tm="0">
                                          <p:val>
                                            <p:strVal val="#ppt_w*0.70"/>
                                          </p:val>
                                        </p:tav>
                                        <p:tav tm="100000">
                                          <p:val>
                                            <p:strVal val="#ppt_w"/>
                                          </p:val>
                                        </p:tav>
                                      </p:tavLst>
                                    </p:anim>
                                    <p:anim calcmode="lin" valueType="num">
                                      <p:cBhvr>
                                        <p:cTn id="30" dur="1000" fill="hold"/>
                                        <p:tgtEl>
                                          <p:spTgt spid="88076"/>
                                        </p:tgtEl>
                                        <p:attrNameLst>
                                          <p:attrName>ppt_h</p:attrName>
                                        </p:attrNameLst>
                                      </p:cBhvr>
                                      <p:tavLst>
                                        <p:tav tm="0">
                                          <p:val>
                                            <p:strVal val="#ppt_h"/>
                                          </p:val>
                                        </p:tav>
                                        <p:tav tm="100000">
                                          <p:val>
                                            <p:strVal val="#ppt_h"/>
                                          </p:val>
                                        </p:tav>
                                      </p:tavLst>
                                    </p:anim>
                                    <p:animEffect transition="in" filter="fade">
                                      <p:cBhvr>
                                        <p:cTn id="31" dur="1000"/>
                                        <p:tgtEl>
                                          <p:spTgt spid="88076"/>
                                        </p:tgtEl>
                                      </p:cBhvr>
                                    </p:animEffect>
                                  </p:childTnLst>
                                </p:cTn>
                              </p:par>
                            </p:childTnLst>
                          </p:cTn>
                        </p:par>
                        <p:par>
                          <p:cTn id="32" fill="hold">
                            <p:stCondLst>
                              <p:cond delay="4500"/>
                            </p:stCondLst>
                            <p:childTnLst>
                              <p:par>
                                <p:cTn id="33" presetID="55" presetClass="entr" presetSubtype="0" fill="hold" grpId="0" nodeType="afterEffect">
                                  <p:stCondLst>
                                    <p:cond delay="0"/>
                                  </p:stCondLst>
                                  <p:childTnLst>
                                    <p:set>
                                      <p:cBhvr>
                                        <p:cTn id="34" dur="1" fill="hold">
                                          <p:stCondLst>
                                            <p:cond delay="0"/>
                                          </p:stCondLst>
                                        </p:cTn>
                                        <p:tgtEl>
                                          <p:spTgt spid="88077"/>
                                        </p:tgtEl>
                                        <p:attrNameLst>
                                          <p:attrName>style.visibility</p:attrName>
                                        </p:attrNameLst>
                                      </p:cBhvr>
                                      <p:to>
                                        <p:strVal val="visible"/>
                                      </p:to>
                                    </p:set>
                                    <p:anim calcmode="lin" valueType="num">
                                      <p:cBhvr>
                                        <p:cTn id="35" dur="1000" fill="hold"/>
                                        <p:tgtEl>
                                          <p:spTgt spid="88077"/>
                                        </p:tgtEl>
                                        <p:attrNameLst>
                                          <p:attrName>ppt_w</p:attrName>
                                        </p:attrNameLst>
                                      </p:cBhvr>
                                      <p:tavLst>
                                        <p:tav tm="0">
                                          <p:val>
                                            <p:strVal val="#ppt_w*0.70"/>
                                          </p:val>
                                        </p:tav>
                                        <p:tav tm="100000">
                                          <p:val>
                                            <p:strVal val="#ppt_w"/>
                                          </p:val>
                                        </p:tav>
                                      </p:tavLst>
                                    </p:anim>
                                    <p:anim calcmode="lin" valueType="num">
                                      <p:cBhvr>
                                        <p:cTn id="36" dur="1000" fill="hold"/>
                                        <p:tgtEl>
                                          <p:spTgt spid="88077"/>
                                        </p:tgtEl>
                                        <p:attrNameLst>
                                          <p:attrName>ppt_h</p:attrName>
                                        </p:attrNameLst>
                                      </p:cBhvr>
                                      <p:tavLst>
                                        <p:tav tm="0">
                                          <p:val>
                                            <p:strVal val="#ppt_h"/>
                                          </p:val>
                                        </p:tav>
                                        <p:tav tm="100000">
                                          <p:val>
                                            <p:strVal val="#ppt_h"/>
                                          </p:val>
                                        </p:tav>
                                      </p:tavLst>
                                    </p:anim>
                                    <p:animEffect transition="in" filter="fade">
                                      <p:cBhvr>
                                        <p:cTn id="37" dur="1000"/>
                                        <p:tgtEl>
                                          <p:spTgt spid="88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72" grpId="0"/>
      <p:bldP spid="88073" grpId="0"/>
      <p:bldP spid="88074" grpId="0"/>
      <p:bldP spid="88075" grpId="0"/>
      <p:bldP spid="88076" grpId="0"/>
      <p:bldP spid="88077" grpId="0"/>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946" name="Rectangle 82"/>
          <p:cNvSpPr>
            <a:spLocks noGrp="1" noChangeArrowheads="1"/>
          </p:cNvSpPr>
          <p:nvPr>
            <p:ph type="title"/>
          </p:nvPr>
        </p:nvSpPr>
        <p:spPr/>
        <p:txBody>
          <a:bodyPr/>
          <a:lstStyle/>
          <a:p>
            <a:pPr algn="just" eaLnBrk="1" hangingPunct="1">
              <a:defRPr/>
            </a:pPr>
            <a:r>
              <a:rPr lang="fa-IR" sz="3200" smtClean="0">
                <a:cs typeface="B Roya" pitchFamily="2" charset="-78"/>
              </a:rPr>
              <a:t>8-2 انواع </a:t>
            </a:r>
            <a:r>
              <a:rPr lang="en-US" sz="3200" smtClean="0">
                <a:cs typeface="B Roya" pitchFamily="2" charset="-78"/>
              </a:rPr>
              <a:t>PDA</a:t>
            </a:r>
          </a:p>
        </p:txBody>
      </p:sp>
      <p:sp>
        <p:nvSpPr>
          <p:cNvPr id="186371" name="Text Box 83"/>
          <p:cNvSpPr txBox="1">
            <a:spLocks noChangeArrowheads="1"/>
          </p:cNvSpPr>
          <p:nvPr/>
        </p:nvSpPr>
        <p:spPr bwMode="auto">
          <a:xfrm>
            <a:off x="395288" y="2066925"/>
            <a:ext cx="8280400" cy="2441575"/>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پیش قضیه:</a:t>
            </a:r>
          </a:p>
          <a:p>
            <a:pPr algn="just">
              <a:spcBef>
                <a:spcPct val="50000"/>
              </a:spcBef>
            </a:pPr>
            <a:r>
              <a:rPr lang="fa-IR"/>
              <a:t>فرض کنید </a:t>
            </a:r>
            <a:r>
              <a:rPr lang="en-US"/>
              <a:t>L</a:t>
            </a:r>
            <a:r>
              <a:rPr lang="fa-IR"/>
              <a:t> یک زبان پذیرفته شده توسط </a:t>
            </a:r>
            <a:r>
              <a:rPr lang="en-US" sz="2400"/>
              <a:t>(Q,</a:t>
            </a:r>
            <a:r>
              <a:rPr lang="en-US" sz="2400">
                <a:cs typeface="Arial" charset="0"/>
              </a:rPr>
              <a:t>∑</a:t>
            </a:r>
            <a:r>
              <a:rPr lang="en-US" sz="2400"/>
              <a:t>,</a:t>
            </a:r>
            <a:r>
              <a:rPr lang="el-GR" sz="2400">
                <a:cs typeface="Arial" charset="0"/>
              </a:rPr>
              <a:t>Γ</a:t>
            </a:r>
            <a:r>
              <a:rPr lang="en-US" sz="2400"/>
              <a:t>,</a:t>
            </a:r>
            <a:r>
              <a:rPr lang="en-US" sz="2400">
                <a:cs typeface="Arial" charset="0"/>
              </a:rPr>
              <a:t>∂</a:t>
            </a:r>
            <a:r>
              <a:rPr lang="en-US" sz="2400"/>
              <a:t>,q0,F)</a:t>
            </a:r>
            <a:r>
              <a:rPr lang="fa-IR" sz="2400"/>
              <a:t> </a:t>
            </a:r>
            <a:r>
              <a:rPr lang="en-US" sz="2400"/>
              <a:t>PDA M</a:t>
            </a:r>
            <a:r>
              <a:rPr lang="fa-IR"/>
              <a:t> با پذیرش تعریف شده توسط حالت پایانی باشد. در این صورت یک </a:t>
            </a:r>
            <a:r>
              <a:rPr lang="en-US"/>
              <a:t>PDA</a:t>
            </a:r>
            <a:r>
              <a:rPr lang="fa-IR"/>
              <a:t> وجود دارد که زبان </a:t>
            </a:r>
            <a:r>
              <a:rPr lang="en-US"/>
              <a:t>L</a:t>
            </a:r>
            <a:r>
              <a:rPr lang="fa-IR"/>
              <a:t> را توسط حالت پایانی و پشته خالی بپذیرد.</a:t>
            </a:r>
            <a:endParaRPr lang="en-US"/>
          </a:p>
        </p:txBody>
      </p:sp>
    </p:spTree>
  </p:cSld>
  <p:clrMapOvr>
    <a:masterClrMapping/>
  </p:clrMapOvr>
  <p:transition spd="med">
    <p:wheel/>
  </p:transition>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73" name="Rectangle 61"/>
          <p:cNvSpPr>
            <a:spLocks noGrp="1" noChangeArrowheads="1"/>
          </p:cNvSpPr>
          <p:nvPr>
            <p:ph type="title"/>
          </p:nvPr>
        </p:nvSpPr>
        <p:spPr/>
        <p:txBody>
          <a:bodyPr/>
          <a:lstStyle/>
          <a:p>
            <a:pPr algn="just" eaLnBrk="1" hangingPunct="1">
              <a:defRPr/>
            </a:pPr>
            <a:r>
              <a:rPr lang="fa-IR" sz="3200" smtClean="0">
                <a:cs typeface="B Roya" pitchFamily="2" charset="-78"/>
              </a:rPr>
              <a:t>8-2 انواع </a:t>
            </a:r>
            <a:r>
              <a:rPr lang="en-US" sz="3200" smtClean="0">
                <a:cs typeface="B Roya" pitchFamily="2" charset="-78"/>
              </a:rPr>
              <a:t>PDA</a:t>
            </a:r>
          </a:p>
        </p:txBody>
      </p:sp>
      <p:sp>
        <p:nvSpPr>
          <p:cNvPr id="187395" name="Text Box 62"/>
          <p:cNvSpPr txBox="1">
            <a:spLocks noChangeArrowheads="1"/>
          </p:cNvSpPr>
          <p:nvPr/>
        </p:nvSpPr>
        <p:spPr bwMode="auto">
          <a:xfrm>
            <a:off x="323850" y="1774825"/>
            <a:ext cx="8496300" cy="201453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پیش قضیه:</a:t>
            </a:r>
          </a:p>
          <a:p>
            <a:pPr algn="just">
              <a:spcBef>
                <a:spcPct val="50000"/>
              </a:spcBef>
            </a:pPr>
            <a:r>
              <a:rPr lang="fa-IR"/>
              <a:t>فرض کنید </a:t>
            </a:r>
            <a:r>
              <a:rPr lang="en-US"/>
              <a:t>L</a:t>
            </a:r>
            <a:r>
              <a:rPr lang="fa-IR"/>
              <a:t> یک زبان پذیرفته شده توسط </a:t>
            </a:r>
            <a:r>
              <a:rPr lang="en-US" sz="2400"/>
              <a:t>(Q,</a:t>
            </a:r>
            <a:r>
              <a:rPr lang="en-US" sz="2400">
                <a:cs typeface="Arial" charset="0"/>
              </a:rPr>
              <a:t>∑</a:t>
            </a:r>
            <a:r>
              <a:rPr lang="en-US" sz="2400"/>
              <a:t>,</a:t>
            </a:r>
            <a:r>
              <a:rPr lang="el-GR" sz="2400">
                <a:cs typeface="Arial" charset="0"/>
              </a:rPr>
              <a:t>Γ</a:t>
            </a:r>
            <a:r>
              <a:rPr lang="en-US" sz="2400"/>
              <a:t>,</a:t>
            </a:r>
            <a:r>
              <a:rPr lang="en-US" sz="2400">
                <a:cs typeface="Arial" charset="0"/>
              </a:rPr>
              <a:t>∂</a:t>
            </a:r>
            <a:r>
              <a:rPr lang="en-US" sz="2400"/>
              <a:t>,q0,F)</a:t>
            </a:r>
            <a:r>
              <a:rPr lang="fa-IR" sz="2400"/>
              <a:t> </a:t>
            </a:r>
            <a:r>
              <a:rPr lang="en-US" sz="2400"/>
              <a:t>PDA M</a:t>
            </a:r>
            <a:r>
              <a:rPr lang="fa-IR"/>
              <a:t> با پذیرش تعریف شده توسط</a:t>
            </a:r>
            <a:r>
              <a:rPr lang="en-US"/>
              <a:t> </a:t>
            </a:r>
            <a:r>
              <a:rPr lang="fa-IR"/>
              <a:t> پشته خالی باشد. در این صورت یک </a:t>
            </a:r>
            <a:r>
              <a:rPr lang="en-US"/>
              <a:t>PDA</a:t>
            </a:r>
            <a:r>
              <a:rPr lang="fa-IR"/>
              <a:t> وجود دارد که زبان </a:t>
            </a:r>
            <a:r>
              <a:rPr lang="en-US"/>
              <a:t>L</a:t>
            </a:r>
            <a:r>
              <a:rPr lang="fa-IR"/>
              <a:t> را توسط حالت پایانی و پشته خالی بپذیرد.</a:t>
            </a:r>
            <a:endParaRPr lang="en-US"/>
          </a:p>
        </p:txBody>
      </p:sp>
    </p:spTree>
  </p:cSld>
  <p:clrMapOvr>
    <a:masterClrMapping/>
  </p:clrMapOvr>
  <p:transition spd="med">
    <p:wheel/>
  </p:transition>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3" name="Rectangle 13"/>
          <p:cNvSpPr>
            <a:spLocks noGrp="1" noChangeArrowheads="1"/>
          </p:cNvSpPr>
          <p:nvPr>
            <p:ph type="title"/>
          </p:nvPr>
        </p:nvSpPr>
        <p:spPr/>
        <p:txBody>
          <a:bodyPr/>
          <a:lstStyle/>
          <a:p>
            <a:pPr eaLnBrk="1" hangingPunct="1">
              <a:defRPr/>
            </a:pPr>
            <a:r>
              <a:rPr lang="fa-IR" sz="3200" smtClean="0">
                <a:cs typeface="B Roya" pitchFamily="2" charset="-78"/>
              </a:rPr>
              <a:t>8-2 انواع </a:t>
            </a:r>
            <a:r>
              <a:rPr lang="en-US" sz="3200" smtClean="0">
                <a:cs typeface="B Roya" pitchFamily="2" charset="-78"/>
              </a:rPr>
              <a:t>PDA</a:t>
            </a:r>
          </a:p>
        </p:txBody>
      </p:sp>
      <p:sp>
        <p:nvSpPr>
          <p:cNvPr id="188419" name="Text Box 14"/>
          <p:cNvSpPr txBox="1">
            <a:spLocks noChangeArrowheads="1"/>
          </p:cNvSpPr>
          <p:nvPr/>
        </p:nvSpPr>
        <p:spPr bwMode="auto">
          <a:xfrm>
            <a:off x="395288" y="1784350"/>
            <a:ext cx="8353425" cy="3084513"/>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قضیه:</a:t>
            </a:r>
          </a:p>
          <a:p>
            <a:pPr>
              <a:spcBef>
                <a:spcPct val="50000"/>
              </a:spcBef>
            </a:pPr>
            <a:r>
              <a:rPr lang="fa-IR">
                <a:solidFill>
                  <a:schemeClr val="folHlink"/>
                </a:solidFill>
              </a:rPr>
              <a:t>شرایط زیر با هم معادلند:</a:t>
            </a:r>
          </a:p>
          <a:p>
            <a:pPr>
              <a:spcBef>
                <a:spcPct val="50000"/>
              </a:spcBef>
            </a:pPr>
            <a:r>
              <a:rPr lang="en-US">
                <a:solidFill>
                  <a:schemeClr val="folHlink"/>
                </a:solidFill>
              </a:rPr>
              <a:t>(i</a:t>
            </a:r>
            <a:r>
              <a:rPr lang="fa-IR">
                <a:solidFill>
                  <a:schemeClr val="folHlink"/>
                </a:solidFill>
              </a:rPr>
              <a:t> زبان </a:t>
            </a:r>
            <a:r>
              <a:rPr lang="en-US">
                <a:solidFill>
                  <a:schemeClr val="folHlink"/>
                </a:solidFill>
              </a:rPr>
              <a:t>L</a:t>
            </a:r>
            <a:r>
              <a:rPr lang="fa-IR">
                <a:solidFill>
                  <a:schemeClr val="folHlink"/>
                </a:solidFill>
              </a:rPr>
              <a:t> توسط برخی </a:t>
            </a:r>
            <a:r>
              <a:rPr lang="en-US">
                <a:solidFill>
                  <a:schemeClr val="folHlink"/>
                </a:solidFill>
              </a:rPr>
              <a:t>PDA</a:t>
            </a:r>
            <a:r>
              <a:rPr lang="fa-IR">
                <a:solidFill>
                  <a:schemeClr val="folHlink"/>
                </a:solidFill>
              </a:rPr>
              <a:t>ها پذیرفته می شود.</a:t>
            </a:r>
          </a:p>
          <a:p>
            <a:pPr>
              <a:spcBef>
                <a:spcPct val="50000"/>
              </a:spcBef>
            </a:pPr>
            <a:r>
              <a:rPr lang="en-US">
                <a:solidFill>
                  <a:schemeClr val="folHlink"/>
                </a:solidFill>
              </a:rPr>
              <a:t>(ii</a:t>
            </a:r>
            <a:r>
              <a:rPr lang="fa-IR">
                <a:solidFill>
                  <a:schemeClr val="folHlink"/>
                </a:solidFill>
              </a:rPr>
              <a:t> یک </a:t>
            </a:r>
            <a:r>
              <a:rPr lang="en-US">
                <a:solidFill>
                  <a:schemeClr val="folHlink"/>
                </a:solidFill>
              </a:rPr>
              <a:t>PDAM</a:t>
            </a:r>
            <a:r>
              <a:rPr lang="en-US" sz="1600">
                <a:solidFill>
                  <a:schemeClr val="folHlink"/>
                </a:solidFill>
              </a:rPr>
              <a:t>1</a:t>
            </a:r>
            <a:r>
              <a:rPr lang="fa-IR">
                <a:solidFill>
                  <a:schemeClr val="folHlink"/>
                </a:solidFill>
              </a:rPr>
              <a:t> با </a:t>
            </a:r>
            <a:r>
              <a:rPr lang="en-US">
                <a:solidFill>
                  <a:schemeClr val="folHlink"/>
                </a:solidFill>
              </a:rPr>
              <a:t>L</a:t>
            </a:r>
            <a:r>
              <a:rPr lang="en-US" sz="1600">
                <a:solidFill>
                  <a:schemeClr val="folHlink"/>
                </a:solidFill>
              </a:rPr>
              <a:t>F</a:t>
            </a:r>
            <a:r>
              <a:rPr lang="en-US">
                <a:solidFill>
                  <a:schemeClr val="folHlink"/>
                </a:solidFill>
              </a:rPr>
              <a:t>(M</a:t>
            </a:r>
            <a:r>
              <a:rPr lang="en-US" sz="1600">
                <a:solidFill>
                  <a:schemeClr val="folHlink"/>
                </a:solidFill>
              </a:rPr>
              <a:t>1</a:t>
            </a:r>
            <a:r>
              <a:rPr lang="en-US">
                <a:solidFill>
                  <a:schemeClr val="folHlink"/>
                </a:solidFill>
              </a:rPr>
              <a:t>)=L</a:t>
            </a:r>
            <a:r>
              <a:rPr lang="fa-IR">
                <a:solidFill>
                  <a:schemeClr val="folHlink"/>
                </a:solidFill>
              </a:rPr>
              <a:t> وجود دارد.</a:t>
            </a:r>
          </a:p>
          <a:p>
            <a:pPr>
              <a:spcBef>
                <a:spcPct val="50000"/>
              </a:spcBef>
            </a:pPr>
            <a:r>
              <a:rPr lang="en-US">
                <a:solidFill>
                  <a:schemeClr val="folHlink"/>
                </a:solidFill>
              </a:rPr>
              <a:t>(iii</a:t>
            </a:r>
            <a:r>
              <a:rPr lang="fa-IR">
                <a:solidFill>
                  <a:schemeClr val="folHlink"/>
                </a:solidFill>
              </a:rPr>
              <a:t> یک </a:t>
            </a:r>
            <a:r>
              <a:rPr lang="en-US">
                <a:solidFill>
                  <a:schemeClr val="folHlink"/>
                </a:solidFill>
              </a:rPr>
              <a:t>PDAM</a:t>
            </a:r>
            <a:r>
              <a:rPr lang="en-US" sz="1600">
                <a:solidFill>
                  <a:schemeClr val="folHlink"/>
                </a:solidFill>
              </a:rPr>
              <a:t>2</a:t>
            </a:r>
            <a:r>
              <a:rPr lang="fa-IR">
                <a:solidFill>
                  <a:schemeClr val="folHlink"/>
                </a:solidFill>
              </a:rPr>
              <a:t> با </a:t>
            </a:r>
            <a:r>
              <a:rPr lang="en-US">
                <a:solidFill>
                  <a:schemeClr val="folHlink"/>
                </a:solidFill>
              </a:rPr>
              <a:t>L</a:t>
            </a:r>
            <a:r>
              <a:rPr lang="en-US" sz="1600">
                <a:solidFill>
                  <a:schemeClr val="folHlink"/>
                </a:solidFill>
              </a:rPr>
              <a:t>E</a:t>
            </a:r>
            <a:r>
              <a:rPr lang="en-US">
                <a:solidFill>
                  <a:schemeClr val="folHlink"/>
                </a:solidFill>
              </a:rPr>
              <a:t>(M</a:t>
            </a:r>
            <a:r>
              <a:rPr lang="en-US" sz="1600">
                <a:solidFill>
                  <a:schemeClr val="folHlink"/>
                </a:solidFill>
              </a:rPr>
              <a:t>2</a:t>
            </a:r>
            <a:r>
              <a:rPr lang="en-US">
                <a:solidFill>
                  <a:schemeClr val="folHlink"/>
                </a:solidFill>
              </a:rPr>
              <a:t>)=L</a:t>
            </a:r>
            <a:r>
              <a:rPr lang="fa-IR">
                <a:solidFill>
                  <a:schemeClr val="folHlink"/>
                </a:solidFill>
              </a:rPr>
              <a:t> وجود دارد.</a:t>
            </a:r>
            <a:endParaRPr lang="en-US">
              <a:solidFill>
                <a:schemeClr val="folHlink"/>
              </a:solidFill>
            </a:endParaRPr>
          </a:p>
        </p:txBody>
      </p:sp>
    </p:spTree>
  </p:cSld>
  <p:clrMapOvr>
    <a:masterClrMapping/>
  </p:clrMapOvr>
  <p:transition spd="med">
    <p:wheel/>
  </p:transition>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94" name="Rectangle 10"/>
          <p:cNvSpPr>
            <a:spLocks noGrp="1" noChangeArrowheads="1"/>
          </p:cNvSpPr>
          <p:nvPr>
            <p:ph type="title"/>
          </p:nvPr>
        </p:nvSpPr>
        <p:spPr>
          <a:xfrm>
            <a:off x="1431925" y="260350"/>
            <a:ext cx="7240588" cy="630238"/>
          </a:xfrm>
        </p:spPr>
        <p:txBody>
          <a:bodyPr/>
          <a:lstStyle/>
          <a:p>
            <a:pPr eaLnBrk="1" hangingPunct="1">
              <a:defRPr/>
            </a:pPr>
            <a:r>
              <a:rPr lang="fa-IR" sz="3200" smtClean="0">
                <a:cs typeface="B Roya" pitchFamily="2" charset="-78"/>
              </a:rPr>
              <a:t>8-3 آتاماتای </a:t>
            </a:r>
            <a:r>
              <a:rPr lang="en-US" sz="3200" smtClean="0">
                <a:cs typeface="B Roya" pitchFamily="2" charset="-78"/>
              </a:rPr>
              <a:t>pushdown</a:t>
            </a:r>
            <a:r>
              <a:rPr lang="fa-IR" sz="3200" smtClean="0">
                <a:cs typeface="B Roya" pitchFamily="2" charset="-78"/>
              </a:rPr>
              <a:t> و زبانهای مستقل از متن</a:t>
            </a:r>
            <a:endParaRPr lang="en-US" sz="3200" smtClean="0">
              <a:cs typeface="B Roya" pitchFamily="2" charset="-78"/>
            </a:endParaRPr>
          </a:p>
        </p:txBody>
      </p:sp>
      <p:sp>
        <p:nvSpPr>
          <p:cNvPr id="189443" name="Text Box 11"/>
          <p:cNvSpPr txBox="1">
            <a:spLocks noChangeArrowheads="1"/>
          </p:cNvSpPr>
          <p:nvPr/>
        </p:nvSpPr>
        <p:spPr bwMode="auto">
          <a:xfrm>
            <a:off x="1547813" y="1989138"/>
            <a:ext cx="6335712" cy="2014537"/>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قضیه:</a:t>
            </a:r>
          </a:p>
          <a:p>
            <a:pPr algn="just">
              <a:spcBef>
                <a:spcPct val="50000"/>
              </a:spcBef>
            </a:pPr>
            <a:r>
              <a:rPr lang="fa-IR"/>
              <a:t>فرض کنید که </a:t>
            </a:r>
            <a:r>
              <a:rPr lang="en-US"/>
              <a:t>L</a:t>
            </a:r>
            <a:r>
              <a:rPr lang="fa-IR"/>
              <a:t> یک زبان مستقل از متن باشد. در این صورت </a:t>
            </a:r>
            <a:r>
              <a:rPr lang="en-US" sz="2400"/>
              <a:t>PDA</a:t>
            </a:r>
            <a:r>
              <a:rPr lang="fa-IR"/>
              <a:t>ای</a:t>
            </a:r>
            <a:r>
              <a:rPr lang="en-US"/>
              <a:t> </a:t>
            </a:r>
            <a:r>
              <a:rPr lang="fa-IR"/>
              <a:t> وجود دارد که زبان </a:t>
            </a:r>
            <a:r>
              <a:rPr lang="en-US"/>
              <a:t>L</a:t>
            </a:r>
            <a:r>
              <a:rPr lang="fa-IR"/>
              <a:t> را بپذیرد.</a:t>
            </a:r>
            <a:endParaRPr lang="en-US"/>
          </a:p>
        </p:txBody>
      </p:sp>
    </p:spTree>
  </p:cSld>
  <p:clrMapOvr>
    <a:masterClrMapping/>
  </p:clrMapOvr>
  <p:transition spd="med">
    <p:wheel/>
  </p:transition>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8" name="Rectangle 10"/>
          <p:cNvSpPr>
            <a:spLocks noGrp="1" noChangeArrowheads="1"/>
          </p:cNvSpPr>
          <p:nvPr>
            <p:ph type="title"/>
          </p:nvPr>
        </p:nvSpPr>
        <p:spPr/>
        <p:txBody>
          <a:bodyPr/>
          <a:lstStyle/>
          <a:p>
            <a:pPr eaLnBrk="1" hangingPunct="1">
              <a:defRPr/>
            </a:pPr>
            <a:r>
              <a:rPr lang="fa-IR" sz="3200" smtClean="0">
                <a:cs typeface="B Roya" pitchFamily="2" charset="-78"/>
              </a:rPr>
              <a:t>8-3 آتاماتای </a:t>
            </a:r>
            <a:r>
              <a:rPr lang="en-US" sz="3200" smtClean="0">
                <a:cs typeface="B Roya" pitchFamily="2" charset="-78"/>
              </a:rPr>
              <a:t>pushdown</a:t>
            </a:r>
            <a:r>
              <a:rPr lang="fa-IR" sz="3200" smtClean="0">
                <a:cs typeface="B Roya" pitchFamily="2" charset="-78"/>
              </a:rPr>
              <a:t> و زبانهای مستقل از متن</a:t>
            </a:r>
            <a:endParaRPr lang="en-US" sz="3200" smtClean="0">
              <a:cs typeface="B Roya" pitchFamily="2" charset="-78"/>
            </a:endParaRPr>
          </a:p>
        </p:txBody>
      </p:sp>
      <p:grpSp>
        <p:nvGrpSpPr>
          <p:cNvPr id="190467" name="Group 15"/>
          <p:cNvGrpSpPr>
            <a:grpSpLocks/>
          </p:cNvGrpSpPr>
          <p:nvPr/>
        </p:nvGrpSpPr>
        <p:grpSpPr bwMode="auto">
          <a:xfrm>
            <a:off x="179388" y="1700213"/>
            <a:ext cx="8496300" cy="3082925"/>
            <a:chOff x="204" y="799"/>
            <a:chExt cx="5352" cy="1942"/>
          </a:xfrm>
        </p:grpSpPr>
        <p:sp>
          <p:nvSpPr>
            <p:cNvPr id="190468" name="Text Box 11"/>
            <p:cNvSpPr txBox="1">
              <a:spLocks noChangeArrowheads="1"/>
            </p:cNvSpPr>
            <p:nvPr/>
          </p:nvSpPr>
          <p:spPr bwMode="auto">
            <a:xfrm>
              <a:off x="204" y="799"/>
              <a:ext cx="5352" cy="1942"/>
            </a:xfrm>
            <a:prstGeom prst="rect">
              <a:avLst/>
            </a:prstGeom>
            <a:noFill/>
            <a:ln w="22225" algn="ctr">
              <a:noFill/>
              <a:miter lim="800000"/>
              <a:headEnd/>
              <a:tailEnd/>
            </a:ln>
          </p:spPr>
          <p:txBody>
            <a:bodyPr lIns="90000" tIns="46800" rIns="90000" bIns="46800">
              <a:spAutoFit/>
            </a:bodyPr>
            <a:lstStyle/>
            <a:p>
              <a:pPr>
                <a:spcBef>
                  <a:spcPct val="50000"/>
                </a:spcBef>
              </a:pPr>
              <a:r>
                <a:rPr lang="fa-IR"/>
                <a:t>فرض کنید که </a:t>
              </a:r>
              <a:r>
                <a:rPr lang="en-US" sz="2400"/>
                <a:t>(Q,</a:t>
              </a:r>
              <a:r>
                <a:rPr lang="en-US" sz="2400">
                  <a:cs typeface="Arial" charset="0"/>
                </a:rPr>
                <a:t>∑</a:t>
              </a:r>
              <a:r>
                <a:rPr lang="en-US" sz="2400"/>
                <a:t>,</a:t>
              </a:r>
              <a:r>
                <a:rPr lang="el-GR" sz="2400">
                  <a:cs typeface="Arial" charset="0"/>
                </a:rPr>
                <a:t>Γ</a:t>
              </a:r>
              <a:r>
                <a:rPr lang="en-US" sz="2400"/>
                <a:t>,</a:t>
              </a:r>
              <a:r>
                <a:rPr lang="en-US" sz="2400">
                  <a:cs typeface="Arial" charset="0"/>
                </a:rPr>
                <a:t>∂</a:t>
              </a:r>
              <a:r>
                <a:rPr lang="en-US" sz="2400"/>
                <a:t>,q0,F)</a:t>
              </a:r>
              <a:r>
                <a:rPr lang="fa-IR" sz="2400"/>
                <a:t> =</a:t>
              </a:r>
              <a:r>
                <a:rPr lang="en-US" sz="2400"/>
                <a:t>M</a:t>
              </a:r>
              <a:r>
                <a:rPr lang="fa-IR" sz="2400"/>
                <a:t> </a:t>
              </a:r>
              <a:r>
                <a:rPr lang="fa-IR"/>
                <a:t>یک </a:t>
              </a:r>
              <a:r>
                <a:rPr lang="en-US"/>
                <a:t>PDA</a:t>
              </a:r>
              <a:r>
                <a:rPr lang="fa-IR"/>
                <a:t> باشد، یک </a:t>
              </a:r>
              <a:r>
                <a:rPr lang="en-US"/>
                <a:t>PDA  M</a:t>
              </a:r>
              <a:r>
                <a:rPr lang="en-US">
                  <a:cs typeface="Arial" charset="0"/>
                </a:rPr>
                <a:t>′</a:t>
              </a:r>
              <a:r>
                <a:rPr lang="fa-IR"/>
                <a:t> توسعه یافته با تابع گذر</a:t>
              </a:r>
              <a:r>
                <a:rPr lang="en-US">
                  <a:cs typeface="Arial" charset="0"/>
                </a:rPr>
                <a:t>∂′</a:t>
              </a:r>
              <a:r>
                <a:rPr lang="fa-IR"/>
                <a:t> بوسیله گذرهای </a:t>
              </a:r>
              <a:r>
                <a:rPr lang="en-US">
                  <a:cs typeface="Arial" charset="0"/>
                </a:rPr>
                <a:t>∂</a:t>
              </a:r>
              <a:r>
                <a:rPr lang="fa-IR"/>
                <a:t> از </a:t>
              </a:r>
              <a:r>
                <a:rPr lang="en-US"/>
                <a:t>M</a:t>
              </a:r>
              <a:r>
                <a:rPr lang="fa-IR"/>
                <a:t>  ایجاد می شود:</a:t>
              </a:r>
            </a:p>
            <a:p>
              <a:pPr>
                <a:spcBef>
                  <a:spcPct val="50000"/>
                </a:spcBef>
              </a:pPr>
              <a:r>
                <a:rPr lang="en-US"/>
                <a:t>(i</a:t>
              </a:r>
              <a:r>
                <a:rPr lang="fa-IR"/>
                <a:t> اگر </a:t>
              </a:r>
              <a:r>
                <a:rPr lang="en-US"/>
                <a:t>[q</a:t>
              </a:r>
              <a:r>
                <a:rPr lang="en-US" sz="1600"/>
                <a:t>i</a:t>
              </a:r>
              <a:r>
                <a:rPr lang="en-US"/>
                <a:t>,  ]</a:t>
              </a:r>
              <a:r>
                <a:rPr lang="ru-RU">
                  <a:cs typeface="Arial" charset="0"/>
                </a:rPr>
                <a:t>є∂</a:t>
              </a:r>
              <a:r>
                <a:rPr lang="en-US"/>
                <a:t>(q</a:t>
              </a:r>
              <a:r>
                <a:rPr lang="en-US" sz="1600"/>
                <a:t>i</a:t>
              </a:r>
              <a:r>
                <a:rPr lang="en-US"/>
                <a:t>,u,  )</a:t>
              </a:r>
              <a:r>
                <a:rPr lang="fa-IR"/>
                <a:t> باشد، آنگاه برای هر </a:t>
              </a:r>
              <a:r>
                <a:rPr lang="en-US"/>
                <a:t>A</a:t>
              </a:r>
              <a:r>
                <a:rPr lang="ru-RU">
                  <a:cs typeface="Arial" charset="0"/>
                </a:rPr>
                <a:t>є</a:t>
              </a:r>
              <a:r>
                <a:rPr lang="el-GR">
                  <a:cs typeface="Arial" charset="0"/>
                </a:rPr>
                <a:t>Γ</a:t>
              </a:r>
              <a:r>
                <a:rPr lang="fa-IR"/>
                <a:t> داریم          </a:t>
              </a:r>
              <a:r>
                <a:rPr lang="en-US"/>
                <a:t>[q</a:t>
              </a:r>
              <a:r>
                <a:rPr lang="en-US" sz="1600"/>
                <a:t>j</a:t>
              </a:r>
              <a:r>
                <a:rPr lang="en-US"/>
                <a:t>,A] </a:t>
              </a:r>
              <a:r>
                <a:rPr lang="ru-RU">
                  <a:cs typeface="Arial" charset="0"/>
                </a:rPr>
                <a:t>є∂</a:t>
              </a:r>
              <a:r>
                <a:rPr lang="en-US">
                  <a:cs typeface="Arial" charset="0"/>
                </a:rPr>
                <a:t>′</a:t>
              </a:r>
              <a:r>
                <a:rPr lang="en-US"/>
                <a:t>(q</a:t>
              </a:r>
              <a:r>
                <a:rPr lang="en-US" sz="1600"/>
                <a:t>i</a:t>
              </a:r>
              <a:r>
                <a:rPr lang="en-US"/>
                <a:t>,u,A)</a:t>
              </a:r>
              <a:r>
                <a:rPr lang="fa-IR"/>
                <a:t> .</a:t>
              </a:r>
            </a:p>
            <a:p>
              <a:pPr>
                <a:spcBef>
                  <a:spcPct val="50000"/>
                </a:spcBef>
              </a:pPr>
              <a:r>
                <a:rPr lang="en-US"/>
                <a:t>(i</a:t>
              </a:r>
              <a:r>
                <a:rPr lang="fa-IR"/>
                <a:t> اگر </a:t>
              </a:r>
              <a:r>
                <a:rPr lang="en-US"/>
                <a:t>[q</a:t>
              </a:r>
              <a:r>
                <a:rPr lang="en-US" sz="1600"/>
                <a:t>j</a:t>
              </a:r>
              <a:r>
                <a:rPr lang="en-US"/>
                <a:t>,B]</a:t>
              </a:r>
              <a:r>
                <a:rPr lang="ru-RU">
                  <a:cs typeface="Arial" charset="0"/>
                </a:rPr>
                <a:t>є∂</a:t>
              </a:r>
              <a:r>
                <a:rPr lang="en-US"/>
                <a:t>(q</a:t>
              </a:r>
              <a:r>
                <a:rPr lang="en-US" sz="1600"/>
                <a:t>i</a:t>
              </a:r>
              <a:r>
                <a:rPr lang="en-US"/>
                <a:t>,u,  )</a:t>
              </a:r>
              <a:r>
                <a:rPr lang="fa-IR"/>
                <a:t> باشد، آنگاه برای هر </a:t>
              </a:r>
              <a:r>
                <a:rPr lang="en-US"/>
                <a:t>A</a:t>
              </a:r>
              <a:r>
                <a:rPr lang="ru-RU">
                  <a:cs typeface="Arial" charset="0"/>
                </a:rPr>
                <a:t>є</a:t>
              </a:r>
              <a:r>
                <a:rPr lang="el-GR">
                  <a:cs typeface="Arial" charset="0"/>
                </a:rPr>
                <a:t>Γ</a:t>
              </a:r>
              <a:r>
                <a:rPr lang="fa-IR"/>
                <a:t> داریم          </a:t>
              </a:r>
              <a:r>
                <a:rPr lang="en-US"/>
                <a:t>[q</a:t>
              </a:r>
              <a:r>
                <a:rPr lang="en-US" sz="1600"/>
                <a:t>j</a:t>
              </a:r>
              <a:r>
                <a:rPr lang="en-US"/>
                <a:t>,BA] </a:t>
              </a:r>
              <a:r>
                <a:rPr lang="ru-RU">
                  <a:cs typeface="Arial" charset="0"/>
                </a:rPr>
                <a:t>є∂</a:t>
              </a:r>
              <a:r>
                <a:rPr lang="en-US">
                  <a:cs typeface="Arial" charset="0"/>
                </a:rPr>
                <a:t>′</a:t>
              </a:r>
              <a:r>
                <a:rPr lang="en-US"/>
                <a:t>(q</a:t>
              </a:r>
              <a:r>
                <a:rPr lang="en-US" sz="1600"/>
                <a:t>i</a:t>
              </a:r>
              <a:r>
                <a:rPr lang="en-US"/>
                <a:t>,u,A)</a:t>
              </a:r>
              <a:r>
                <a:rPr lang="fa-IR"/>
                <a:t> .</a:t>
              </a:r>
              <a:endParaRPr lang="en-US"/>
            </a:p>
          </p:txBody>
        </p:sp>
        <p:sp>
          <p:nvSpPr>
            <p:cNvPr id="190469" name="Text Box 12"/>
            <p:cNvSpPr txBox="1">
              <a:spLocks noChangeArrowheads="1"/>
            </p:cNvSpPr>
            <p:nvPr/>
          </p:nvSpPr>
          <p:spPr bwMode="auto">
            <a:xfrm>
              <a:off x="3667" y="1488"/>
              <a:ext cx="363"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sp>
          <p:nvSpPr>
            <p:cNvPr id="190470" name="Text Box 13"/>
            <p:cNvSpPr txBox="1">
              <a:spLocks noChangeArrowheads="1"/>
            </p:cNvSpPr>
            <p:nvPr/>
          </p:nvSpPr>
          <p:spPr bwMode="auto">
            <a:xfrm>
              <a:off x="4620" y="1480"/>
              <a:ext cx="363"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sp>
          <p:nvSpPr>
            <p:cNvPr id="190471" name="Text Box 14"/>
            <p:cNvSpPr txBox="1">
              <a:spLocks noChangeArrowheads="1"/>
            </p:cNvSpPr>
            <p:nvPr/>
          </p:nvSpPr>
          <p:spPr bwMode="auto">
            <a:xfrm>
              <a:off x="4620" y="2143"/>
              <a:ext cx="363"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grpSp>
    </p:spTree>
  </p:cSld>
  <p:clrMapOvr>
    <a:masterClrMapping/>
  </p:clrMapOvr>
  <p:transition spd="med">
    <p:wheel/>
  </p:transition>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53" name="Rectangle 21"/>
          <p:cNvSpPr>
            <a:spLocks noGrp="1" noChangeArrowheads="1"/>
          </p:cNvSpPr>
          <p:nvPr>
            <p:ph type="title"/>
          </p:nvPr>
        </p:nvSpPr>
        <p:spPr/>
        <p:txBody>
          <a:bodyPr/>
          <a:lstStyle/>
          <a:p>
            <a:pPr eaLnBrk="1" hangingPunct="1">
              <a:defRPr/>
            </a:pPr>
            <a:r>
              <a:rPr lang="fa-IR" sz="3200" smtClean="0">
                <a:cs typeface="B Roya" pitchFamily="2" charset="-78"/>
              </a:rPr>
              <a:t>8-3 آتاماتای </a:t>
            </a:r>
            <a:r>
              <a:rPr lang="en-US" sz="3200" smtClean="0">
                <a:cs typeface="B Roya" pitchFamily="2" charset="-78"/>
              </a:rPr>
              <a:t>pushdown</a:t>
            </a:r>
            <a:r>
              <a:rPr lang="fa-IR" sz="3200" smtClean="0">
                <a:cs typeface="B Roya" pitchFamily="2" charset="-78"/>
              </a:rPr>
              <a:t> و زبانهای مستقل از متن</a:t>
            </a:r>
            <a:endParaRPr lang="en-US" sz="3200" smtClean="0">
              <a:cs typeface="B Roya" pitchFamily="2" charset="-78"/>
            </a:endParaRPr>
          </a:p>
        </p:txBody>
      </p:sp>
      <p:sp>
        <p:nvSpPr>
          <p:cNvPr id="191491" name="Text Box 22"/>
          <p:cNvSpPr txBox="1">
            <a:spLocks noChangeArrowheads="1"/>
          </p:cNvSpPr>
          <p:nvPr/>
        </p:nvSpPr>
        <p:spPr bwMode="auto">
          <a:xfrm>
            <a:off x="250825" y="1341438"/>
            <a:ext cx="8569325" cy="1525587"/>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folHlink"/>
                </a:solidFill>
              </a:rPr>
              <a:t>مثال:</a:t>
            </a:r>
          </a:p>
          <a:p>
            <a:pPr>
              <a:spcBef>
                <a:spcPct val="50000"/>
              </a:spcBef>
            </a:pPr>
            <a:r>
              <a:rPr lang="fa-IR"/>
              <a:t>یک گرامر از </a:t>
            </a:r>
            <a:r>
              <a:rPr lang="en-US"/>
              <a:t>PDA M</a:t>
            </a:r>
            <a:r>
              <a:rPr lang="fa-IR"/>
              <a:t> ایجاد می کنیم. زبان </a:t>
            </a:r>
            <a:r>
              <a:rPr lang="en-US"/>
              <a:t>M</a:t>
            </a:r>
            <a:r>
              <a:rPr lang="fa-IR"/>
              <a:t>مجموعه </a:t>
            </a:r>
            <a:r>
              <a:rPr lang="en-US" sz="2400"/>
              <a:t>{a  cb l n</a:t>
            </a:r>
            <a:r>
              <a:rPr lang="en-US" sz="2400">
                <a:cs typeface="Arial" charset="0"/>
              </a:rPr>
              <a:t>≥</a:t>
            </a:r>
            <a:r>
              <a:rPr lang="en-US" sz="2400"/>
              <a:t>0}</a:t>
            </a:r>
            <a:r>
              <a:rPr lang="fa-IR" sz="2400"/>
              <a:t> است.</a:t>
            </a:r>
            <a:endParaRPr lang="en-US" sz="2400"/>
          </a:p>
        </p:txBody>
      </p:sp>
      <p:sp>
        <p:nvSpPr>
          <p:cNvPr id="191492" name="Text Box 23"/>
          <p:cNvSpPr txBox="1">
            <a:spLocks noChangeArrowheads="1"/>
          </p:cNvSpPr>
          <p:nvPr/>
        </p:nvSpPr>
        <p:spPr bwMode="auto">
          <a:xfrm>
            <a:off x="603250" y="2027238"/>
            <a:ext cx="792163" cy="304800"/>
          </a:xfrm>
          <a:prstGeom prst="rect">
            <a:avLst/>
          </a:prstGeom>
          <a:noFill/>
          <a:ln w="22225" algn="ctr">
            <a:noFill/>
            <a:miter lim="800000"/>
            <a:headEnd/>
            <a:tailEnd/>
          </a:ln>
        </p:spPr>
        <p:txBody>
          <a:bodyPr lIns="90000" tIns="46800" rIns="90000" bIns="46800">
            <a:spAutoFit/>
          </a:bodyPr>
          <a:lstStyle/>
          <a:p>
            <a:pPr>
              <a:spcBef>
                <a:spcPct val="50000"/>
              </a:spcBef>
            </a:pPr>
            <a:r>
              <a:rPr lang="en-US" sz="1400"/>
              <a:t>n        n</a:t>
            </a:r>
          </a:p>
        </p:txBody>
      </p:sp>
      <p:grpSp>
        <p:nvGrpSpPr>
          <p:cNvPr id="191493" name="Group 37"/>
          <p:cNvGrpSpPr>
            <a:grpSpLocks/>
          </p:cNvGrpSpPr>
          <p:nvPr/>
        </p:nvGrpSpPr>
        <p:grpSpPr bwMode="auto">
          <a:xfrm>
            <a:off x="2339975" y="3213100"/>
            <a:ext cx="5975350" cy="1768475"/>
            <a:chOff x="1474" y="2024"/>
            <a:chExt cx="3764" cy="1114"/>
          </a:xfrm>
        </p:grpSpPr>
        <p:sp>
          <p:nvSpPr>
            <p:cNvPr id="191494" name="Text Box 24"/>
            <p:cNvSpPr txBox="1">
              <a:spLocks noChangeArrowheads="1"/>
            </p:cNvSpPr>
            <p:nvPr/>
          </p:nvSpPr>
          <p:spPr bwMode="auto">
            <a:xfrm>
              <a:off x="1474" y="2024"/>
              <a:ext cx="2268" cy="1114"/>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 M: Q={q</a:t>
              </a:r>
              <a:r>
                <a:rPr lang="en-US" sz="1000"/>
                <a:t>0</a:t>
              </a:r>
              <a:r>
                <a:rPr lang="en-US" sz="2000"/>
                <a:t>,q</a:t>
              </a:r>
              <a:r>
                <a:rPr lang="en-US" sz="1000"/>
                <a:t>1</a:t>
              </a:r>
              <a:r>
                <a:rPr lang="en-US" sz="2000"/>
                <a:t>}</a:t>
              </a:r>
            </a:p>
            <a:p>
              <a:pPr algn="l">
                <a:spcBef>
                  <a:spcPct val="50000"/>
                </a:spcBef>
              </a:pPr>
              <a:r>
                <a:rPr lang="en-US" sz="2000"/>
                <a:t>      </a:t>
              </a:r>
              <a:r>
                <a:rPr lang="en-US" sz="2000">
                  <a:cs typeface="Arial" charset="0"/>
                </a:rPr>
                <a:t>∑</a:t>
              </a:r>
              <a:r>
                <a:rPr lang="en-US" sz="2000"/>
                <a:t>={a,b,c}</a:t>
              </a:r>
            </a:p>
            <a:p>
              <a:pPr algn="l">
                <a:spcBef>
                  <a:spcPct val="50000"/>
                </a:spcBef>
              </a:pPr>
              <a:r>
                <a:rPr lang="en-US" sz="2000"/>
                <a:t>      </a:t>
              </a:r>
              <a:r>
                <a:rPr lang="el-GR" sz="2000">
                  <a:cs typeface="Arial" charset="0"/>
                </a:rPr>
                <a:t>Γ</a:t>
              </a:r>
              <a:r>
                <a:rPr lang="en-US" sz="2000"/>
                <a:t>={A}</a:t>
              </a:r>
            </a:p>
            <a:p>
              <a:pPr algn="l">
                <a:spcBef>
                  <a:spcPct val="50000"/>
                </a:spcBef>
              </a:pPr>
              <a:r>
                <a:rPr lang="en-US" sz="2000"/>
                <a:t>      F={q</a:t>
              </a:r>
              <a:r>
                <a:rPr lang="en-US" sz="1000"/>
                <a:t>1</a:t>
              </a:r>
              <a:r>
                <a:rPr lang="en-US" sz="2000"/>
                <a:t>}</a:t>
              </a:r>
              <a:endParaRPr lang="he-IL" sz="2000"/>
            </a:p>
          </p:txBody>
        </p:sp>
        <p:grpSp>
          <p:nvGrpSpPr>
            <p:cNvPr id="191495" name="Group 36"/>
            <p:cNvGrpSpPr>
              <a:grpSpLocks/>
            </p:cNvGrpSpPr>
            <p:nvPr/>
          </p:nvGrpSpPr>
          <p:grpSpPr bwMode="auto">
            <a:xfrm>
              <a:off x="2880" y="2024"/>
              <a:ext cx="2358" cy="832"/>
              <a:chOff x="3016" y="1888"/>
              <a:chExt cx="2358" cy="832"/>
            </a:xfrm>
          </p:grpSpPr>
          <p:sp>
            <p:nvSpPr>
              <p:cNvPr id="191496" name="Rectangle 27"/>
              <p:cNvSpPr>
                <a:spLocks noChangeArrowheads="1"/>
              </p:cNvSpPr>
              <p:nvPr/>
            </p:nvSpPr>
            <p:spPr bwMode="auto">
              <a:xfrm>
                <a:off x="3473" y="1896"/>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1497" name="Text Box 28"/>
              <p:cNvSpPr txBox="1">
                <a:spLocks noChangeArrowheads="1"/>
              </p:cNvSpPr>
              <p:nvPr/>
            </p:nvSpPr>
            <p:spPr bwMode="auto">
              <a:xfrm>
                <a:off x="3016" y="1888"/>
                <a:ext cx="2358" cy="826"/>
              </a:xfrm>
              <a:prstGeom prst="rect">
                <a:avLst/>
              </a:prstGeom>
              <a:noFill/>
              <a:ln w="22225" algn="ctr">
                <a:noFill/>
                <a:miter lim="800000"/>
                <a:headEnd/>
                <a:tailEnd/>
              </a:ln>
            </p:spPr>
            <p:txBody>
              <a:bodyPr lIns="90000" tIns="46800" rIns="90000" bIns="46800">
                <a:spAutoFit/>
              </a:bodyPr>
              <a:lstStyle/>
              <a:p>
                <a:pPr algn="l" rtl="0">
                  <a:spcBef>
                    <a:spcPct val="50000"/>
                  </a:spcBef>
                </a:pPr>
                <a:r>
                  <a:rPr lang="el-GR" sz="2000">
                    <a:cs typeface="Arial" charset="0"/>
                  </a:rPr>
                  <a:t>∂</a:t>
                </a:r>
                <a:r>
                  <a:rPr lang="en-US" sz="2000"/>
                  <a:t>(q</a:t>
                </a:r>
                <a:r>
                  <a:rPr lang="en-US" sz="1000"/>
                  <a:t>0</a:t>
                </a:r>
                <a:r>
                  <a:rPr lang="en-US" sz="2000"/>
                  <a:t>,a, )={[q</a:t>
                </a:r>
                <a:r>
                  <a:rPr lang="en-US" sz="1000"/>
                  <a:t>0</a:t>
                </a:r>
                <a:r>
                  <a:rPr lang="en-US" sz="2000"/>
                  <a:t>,A]}</a:t>
                </a:r>
              </a:p>
              <a:p>
                <a:pPr algn="l" rtl="0">
                  <a:spcBef>
                    <a:spcPct val="50000"/>
                  </a:spcBef>
                </a:pPr>
                <a:r>
                  <a:rPr lang="el-GR" sz="2000">
                    <a:cs typeface="Arial" charset="0"/>
                  </a:rPr>
                  <a:t>∂</a:t>
                </a:r>
                <a:r>
                  <a:rPr lang="en-US" sz="2000"/>
                  <a:t>(q</a:t>
                </a:r>
                <a:r>
                  <a:rPr lang="en-US" sz="1000"/>
                  <a:t>0</a:t>
                </a:r>
                <a:r>
                  <a:rPr lang="en-US" sz="2000"/>
                  <a:t>,c, )={[q</a:t>
                </a:r>
                <a:r>
                  <a:rPr lang="en-US" sz="1000"/>
                  <a:t>1</a:t>
                </a:r>
                <a:r>
                  <a:rPr lang="en-US" sz="2000"/>
                  <a:t>,  ]}</a:t>
                </a:r>
              </a:p>
              <a:p>
                <a:pPr algn="l" rtl="0">
                  <a:spcBef>
                    <a:spcPct val="50000"/>
                  </a:spcBef>
                </a:pPr>
                <a:r>
                  <a:rPr lang="el-GR" sz="2000">
                    <a:cs typeface="Arial" charset="0"/>
                  </a:rPr>
                  <a:t>∂</a:t>
                </a:r>
                <a:r>
                  <a:rPr lang="en-US" sz="2000"/>
                  <a:t>(q</a:t>
                </a:r>
                <a:r>
                  <a:rPr lang="en-US" sz="1000"/>
                  <a:t>1</a:t>
                </a:r>
                <a:r>
                  <a:rPr lang="en-US" sz="2000"/>
                  <a:t>,b,A)={[q</a:t>
                </a:r>
                <a:r>
                  <a:rPr lang="en-US" sz="1000"/>
                  <a:t>1</a:t>
                </a:r>
                <a:r>
                  <a:rPr lang="en-US" sz="2000"/>
                  <a:t>, ]}</a:t>
                </a:r>
              </a:p>
            </p:txBody>
          </p:sp>
          <p:sp>
            <p:nvSpPr>
              <p:cNvPr id="191498" name="Rectangle 29"/>
              <p:cNvSpPr>
                <a:spLocks noChangeArrowheads="1"/>
              </p:cNvSpPr>
              <p:nvPr/>
            </p:nvSpPr>
            <p:spPr bwMode="auto">
              <a:xfrm>
                <a:off x="3473" y="2166"/>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1499" name="Rectangle 31"/>
              <p:cNvSpPr>
                <a:spLocks noChangeArrowheads="1"/>
              </p:cNvSpPr>
              <p:nvPr/>
            </p:nvSpPr>
            <p:spPr bwMode="auto">
              <a:xfrm>
                <a:off x="4028" y="2470"/>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1500" name="Rectangle 35"/>
              <p:cNvSpPr>
                <a:spLocks noChangeArrowheads="1"/>
              </p:cNvSpPr>
              <p:nvPr/>
            </p:nvSpPr>
            <p:spPr bwMode="auto">
              <a:xfrm>
                <a:off x="3979" y="2182"/>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grpSp>
      </p:grpSp>
    </p:spTree>
  </p:cSld>
  <p:clrMapOvr>
    <a:masterClrMapping/>
  </p:clrMapOvr>
  <p:transition spd="med">
    <p:wheel/>
  </p:transition>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152" name="Rectangle 96"/>
          <p:cNvSpPr>
            <a:spLocks noGrp="1" noChangeArrowheads="1"/>
          </p:cNvSpPr>
          <p:nvPr>
            <p:ph type="title"/>
          </p:nvPr>
        </p:nvSpPr>
        <p:spPr/>
        <p:txBody>
          <a:bodyPr/>
          <a:lstStyle/>
          <a:p>
            <a:pPr eaLnBrk="1" hangingPunct="1">
              <a:defRPr/>
            </a:pPr>
            <a:r>
              <a:rPr lang="fa-IR" sz="3200" smtClean="0">
                <a:cs typeface="B Roya" pitchFamily="2" charset="-78"/>
              </a:rPr>
              <a:t>8-3 آتاماتای </a:t>
            </a:r>
            <a:r>
              <a:rPr lang="en-US" sz="3200" smtClean="0">
                <a:cs typeface="B Roya" pitchFamily="2" charset="-78"/>
              </a:rPr>
              <a:t>pushdown</a:t>
            </a:r>
            <a:r>
              <a:rPr lang="fa-IR" sz="3200" smtClean="0">
                <a:cs typeface="B Roya" pitchFamily="2" charset="-78"/>
              </a:rPr>
              <a:t> و زبانهای مستقل از متن</a:t>
            </a:r>
            <a:endParaRPr lang="en-US" sz="3200" smtClean="0">
              <a:cs typeface="B Roya" pitchFamily="2" charset="-78"/>
            </a:endParaRPr>
          </a:p>
        </p:txBody>
      </p:sp>
      <p:sp>
        <p:nvSpPr>
          <p:cNvPr id="192515" name="Text Box 97"/>
          <p:cNvSpPr txBox="1">
            <a:spLocks noChangeArrowheads="1"/>
          </p:cNvSpPr>
          <p:nvPr/>
        </p:nvSpPr>
        <p:spPr bwMode="auto">
          <a:xfrm>
            <a:off x="1547813" y="1990725"/>
            <a:ext cx="6119812" cy="2014538"/>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قضیه:</a:t>
            </a:r>
          </a:p>
          <a:p>
            <a:pPr algn="just">
              <a:spcBef>
                <a:spcPct val="50000"/>
              </a:spcBef>
            </a:pPr>
            <a:r>
              <a:rPr lang="fa-IR"/>
              <a:t>فرض کنید که </a:t>
            </a:r>
            <a:r>
              <a:rPr lang="en-US"/>
              <a:t>M</a:t>
            </a:r>
            <a:r>
              <a:rPr lang="fa-IR"/>
              <a:t> یک </a:t>
            </a:r>
            <a:r>
              <a:rPr lang="en-US"/>
              <a:t>PDA</a:t>
            </a:r>
            <a:r>
              <a:rPr lang="fa-IR"/>
              <a:t> باشد. در این صورت یک گرامر مستقل از متن </a:t>
            </a:r>
            <a:r>
              <a:rPr lang="en-US"/>
              <a:t>G</a:t>
            </a:r>
            <a:r>
              <a:rPr lang="fa-IR"/>
              <a:t> با </a:t>
            </a:r>
            <a:r>
              <a:rPr lang="en-US"/>
              <a:t>L(G)=L(M)</a:t>
            </a:r>
            <a:r>
              <a:rPr lang="fa-IR"/>
              <a:t> وجود دارد.</a:t>
            </a:r>
            <a:endParaRPr lang="en-US"/>
          </a:p>
        </p:txBody>
      </p:sp>
    </p:spTree>
  </p:cSld>
  <p:clrMapOvr>
    <a:masterClrMapping/>
  </p:clrMapOvr>
  <p:transition spd="med">
    <p:wheel/>
  </p:transition>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85" name="Rectangle 33"/>
          <p:cNvSpPr>
            <a:spLocks noGrp="1" noChangeArrowheads="1"/>
          </p:cNvSpPr>
          <p:nvPr>
            <p:ph type="title"/>
          </p:nvPr>
        </p:nvSpPr>
        <p:spPr/>
        <p:txBody>
          <a:bodyPr/>
          <a:lstStyle/>
          <a:p>
            <a:pPr eaLnBrk="1" hangingPunct="1">
              <a:defRPr/>
            </a:pPr>
            <a:r>
              <a:rPr lang="fa-IR" sz="3200" smtClean="0">
                <a:cs typeface="B Roya" pitchFamily="2" charset="-78"/>
              </a:rPr>
              <a:t>8-4 پیش قضیه فشار برای زبانهای مستقل از متن</a:t>
            </a:r>
            <a:endParaRPr lang="en-US" sz="3200" smtClean="0">
              <a:cs typeface="B Roya" pitchFamily="2" charset="-78"/>
            </a:endParaRPr>
          </a:p>
        </p:txBody>
      </p:sp>
      <p:grpSp>
        <p:nvGrpSpPr>
          <p:cNvPr id="193539" name="Group 37"/>
          <p:cNvGrpSpPr>
            <a:grpSpLocks/>
          </p:cNvGrpSpPr>
          <p:nvPr/>
        </p:nvGrpSpPr>
        <p:grpSpPr bwMode="auto">
          <a:xfrm>
            <a:off x="179388" y="1844675"/>
            <a:ext cx="8424862" cy="2014538"/>
            <a:chOff x="204" y="663"/>
            <a:chExt cx="5307" cy="1269"/>
          </a:xfrm>
        </p:grpSpPr>
        <p:sp>
          <p:nvSpPr>
            <p:cNvPr id="193540" name="Text Box 34"/>
            <p:cNvSpPr txBox="1">
              <a:spLocks noChangeArrowheads="1"/>
            </p:cNvSpPr>
            <p:nvPr/>
          </p:nvSpPr>
          <p:spPr bwMode="auto">
            <a:xfrm>
              <a:off x="204" y="663"/>
              <a:ext cx="5307" cy="1269"/>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folHlink"/>
                  </a:solidFill>
                </a:rPr>
                <a:t>پیش قضیه:</a:t>
              </a:r>
            </a:p>
            <a:p>
              <a:pPr>
                <a:spcBef>
                  <a:spcPct val="50000"/>
                </a:spcBef>
              </a:pPr>
              <a:r>
                <a:rPr lang="fa-IR"/>
                <a:t>فرض کنید که </a:t>
              </a:r>
              <a:r>
                <a:rPr lang="en-US"/>
                <a:t>G</a:t>
              </a:r>
              <a:r>
                <a:rPr lang="fa-IR"/>
                <a:t> یک گرامر مستقل از متن در فرم نرمال شومسکی و </a:t>
              </a:r>
              <a:r>
                <a:rPr lang="en-US"/>
                <a:t>A * w</a:t>
              </a:r>
              <a:r>
                <a:rPr lang="fa-IR"/>
                <a:t> یک اشتقاق از </a:t>
              </a:r>
              <a:r>
                <a:rPr lang="en-US"/>
                <a:t>w</a:t>
              </a:r>
              <a:r>
                <a:rPr lang="ru-RU"/>
                <a:t> </a:t>
              </a:r>
              <a:r>
                <a:rPr lang="ru-RU">
                  <a:cs typeface="Arial" charset="0"/>
                </a:rPr>
                <a:t>є</a:t>
              </a:r>
              <a:r>
                <a:rPr lang="ru-RU"/>
                <a:t> </a:t>
              </a:r>
              <a:r>
                <a:rPr lang="ru-RU">
                  <a:cs typeface="Arial" charset="0"/>
                </a:rPr>
                <a:t>∑</a:t>
              </a:r>
              <a:r>
                <a:rPr lang="en-US"/>
                <a:t>*</a:t>
              </a:r>
              <a:r>
                <a:rPr lang="fa-IR"/>
                <a:t> با درخت اشتقاق </a:t>
              </a:r>
              <a:r>
                <a:rPr lang="en-US"/>
                <a:t>T</a:t>
              </a:r>
              <a:r>
                <a:rPr lang="fa-IR"/>
                <a:t> باشد. اگر عمق</a:t>
              </a:r>
              <a:r>
                <a:rPr lang="en-US"/>
                <a:t>T</a:t>
              </a:r>
              <a:r>
                <a:rPr lang="fa-IR"/>
                <a:t> برابر</a:t>
              </a:r>
              <a:r>
                <a:rPr lang="en-US"/>
                <a:t>n</a:t>
              </a:r>
              <a:r>
                <a:rPr lang="fa-IR"/>
                <a:t> باشد،  آنگاه  </a:t>
              </a:r>
              <a:r>
                <a:rPr lang="en-US"/>
                <a:t>length(w)</a:t>
              </a:r>
              <a:r>
                <a:rPr lang="en-US">
                  <a:cs typeface="Arial" charset="0"/>
                </a:rPr>
                <a:t>≤</a:t>
              </a:r>
              <a:r>
                <a:rPr lang="en-US"/>
                <a:t>2</a:t>
              </a:r>
              <a:r>
                <a:rPr lang="fa-IR"/>
                <a:t> خواهد بود.</a:t>
              </a:r>
              <a:endParaRPr lang="en-US"/>
            </a:p>
          </p:txBody>
        </p:sp>
        <p:sp>
          <p:nvSpPr>
            <p:cNvPr id="193541" name="AutoShape 35"/>
            <p:cNvSpPr>
              <a:spLocks noChangeArrowheads="1"/>
            </p:cNvSpPr>
            <p:nvPr/>
          </p:nvSpPr>
          <p:spPr bwMode="auto">
            <a:xfrm>
              <a:off x="5073" y="1525"/>
              <a:ext cx="227" cy="45"/>
            </a:xfrm>
            <a:prstGeom prst="notchedRightArrow">
              <a:avLst>
                <a:gd name="adj1" fmla="val 50000"/>
                <a:gd name="adj2" fmla="val 126111"/>
              </a:avLst>
            </a:prstGeom>
            <a:noFill/>
            <a:ln w="22225" algn="ctr">
              <a:solidFill>
                <a:schemeClr val="tx1"/>
              </a:solidFill>
              <a:miter lim="800000"/>
              <a:headEnd/>
              <a:tailEnd/>
            </a:ln>
          </p:spPr>
          <p:txBody>
            <a:bodyPr wrap="none" lIns="90000" tIns="46800" rIns="90000" bIns="46800" anchor="ctr"/>
            <a:lstStyle/>
            <a:p>
              <a:endParaRPr lang="fa-IR"/>
            </a:p>
          </p:txBody>
        </p:sp>
        <p:sp>
          <p:nvSpPr>
            <p:cNvPr id="193542" name="Text Box 36"/>
            <p:cNvSpPr txBox="1">
              <a:spLocks noChangeArrowheads="1"/>
            </p:cNvSpPr>
            <p:nvPr/>
          </p:nvSpPr>
          <p:spPr bwMode="auto">
            <a:xfrm>
              <a:off x="3696" y="1560"/>
              <a:ext cx="499" cy="192"/>
            </a:xfrm>
            <a:prstGeom prst="rect">
              <a:avLst/>
            </a:prstGeom>
            <a:noFill/>
            <a:ln w="22225" algn="ctr">
              <a:noFill/>
              <a:miter lim="800000"/>
              <a:headEnd/>
              <a:tailEnd/>
            </a:ln>
          </p:spPr>
          <p:txBody>
            <a:bodyPr lIns="90000" tIns="46800" rIns="90000" bIns="46800">
              <a:spAutoFit/>
            </a:bodyPr>
            <a:lstStyle/>
            <a:p>
              <a:pPr>
                <a:spcBef>
                  <a:spcPct val="50000"/>
                </a:spcBef>
              </a:pPr>
              <a:r>
                <a:rPr lang="en-US" sz="1400"/>
                <a:t>n-1 </a:t>
              </a:r>
            </a:p>
          </p:txBody>
        </p:sp>
      </p:grpSp>
    </p:spTree>
  </p:cSld>
  <p:clrMapOvr>
    <a:masterClrMapping/>
  </p:clrMapOvr>
  <p:transition spd="med">
    <p:wheel/>
  </p:transition>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240" name="Rectangle 64"/>
          <p:cNvSpPr>
            <a:spLocks noGrp="1" noChangeArrowheads="1"/>
          </p:cNvSpPr>
          <p:nvPr>
            <p:ph type="title"/>
          </p:nvPr>
        </p:nvSpPr>
        <p:spPr/>
        <p:txBody>
          <a:bodyPr/>
          <a:lstStyle/>
          <a:p>
            <a:pPr eaLnBrk="1" hangingPunct="1">
              <a:defRPr/>
            </a:pPr>
            <a:r>
              <a:rPr lang="fa-IR" sz="3200" smtClean="0">
                <a:cs typeface="B Roya" pitchFamily="2" charset="-78"/>
              </a:rPr>
              <a:t>8-4 پیش قضیه فشار برای زبانهای مستقل از متن</a:t>
            </a:r>
            <a:endParaRPr lang="en-US" sz="3200" smtClean="0">
              <a:cs typeface="B Roya" pitchFamily="2" charset="-78"/>
            </a:endParaRPr>
          </a:p>
        </p:txBody>
      </p:sp>
      <p:sp>
        <p:nvSpPr>
          <p:cNvPr id="194563" name="Text Box 65"/>
          <p:cNvSpPr txBox="1">
            <a:spLocks noChangeArrowheads="1"/>
          </p:cNvSpPr>
          <p:nvPr/>
        </p:nvSpPr>
        <p:spPr bwMode="auto">
          <a:xfrm>
            <a:off x="1258888" y="1701800"/>
            <a:ext cx="7416800" cy="201453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t>فرض کنید </a:t>
            </a:r>
            <a:r>
              <a:rPr lang="en-US"/>
              <a:t>G=(V,</a:t>
            </a:r>
            <a:r>
              <a:rPr lang="en-US">
                <a:cs typeface="Arial" charset="0"/>
              </a:rPr>
              <a:t>∑</a:t>
            </a:r>
            <a:r>
              <a:rPr lang="en-US"/>
              <a:t>,P,S)</a:t>
            </a:r>
            <a:r>
              <a:rPr lang="fa-IR"/>
              <a:t> یک گرامر مستقل از متن در فرم نرمال شومسکی و </a:t>
            </a:r>
            <a:r>
              <a:rPr lang="en-US"/>
              <a:t>S * w</a:t>
            </a:r>
            <a:r>
              <a:rPr lang="fa-IR"/>
              <a:t> یک اشتقاق از </a:t>
            </a:r>
            <a:r>
              <a:rPr lang="en-US"/>
              <a:t>w L(G)</a:t>
            </a:r>
            <a:r>
              <a:rPr lang="fa-IR"/>
              <a:t> است.</a:t>
            </a:r>
          </a:p>
          <a:p>
            <a:pPr algn="just">
              <a:spcBef>
                <a:spcPct val="50000"/>
              </a:spcBef>
            </a:pPr>
            <a:r>
              <a:rPr lang="fa-IR"/>
              <a:t> </a:t>
            </a:r>
            <a:r>
              <a:rPr lang="fa-IR">
                <a:solidFill>
                  <a:srgbClr val="D06800"/>
                </a:solidFill>
              </a:rPr>
              <a:t>اگر </a:t>
            </a:r>
            <a:r>
              <a:rPr lang="en-US">
                <a:solidFill>
                  <a:srgbClr val="D06800"/>
                </a:solidFill>
              </a:rPr>
              <a:t>length(w)</a:t>
            </a:r>
            <a:r>
              <a:rPr lang="en-US">
                <a:solidFill>
                  <a:srgbClr val="D06800"/>
                </a:solidFill>
                <a:cs typeface="Arial" charset="0"/>
              </a:rPr>
              <a:t>≤</a:t>
            </a:r>
            <a:r>
              <a:rPr lang="en-US">
                <a:solidFill>
                  <a:srgbClr val="D06800"/>
                </a:solidFill>
              </a:rPr>
              <a:t>2</a:t>
            </a:r>
            <a:r>
              <a:rPr lang="en-US">
                <a:solidFill>
                  <a:srgbClr val="D06800"/>
                </a:solidFill>
                <a:cs typeface="Arial" charset="0"/>
              </a:rPr>
              <a:t>ⁿ</a:t>
            </a:r>
            <a:r>
              <a:rPr lang="fa-IR">
                <a:solidFill>
                  <a:srgbClr val="D06800"/>
                </a:solidFill>
              </a:rPr>
              <a:t> باشد، آنگاه عمق درخت اشتقاق حداقل برابر</a:t>
            </a:r>
            <a:r>
              <a:rPr lang="en-US">
                <a:solidFill>
                  <a:srgbClr val="D06800"/>
                </a:solidFill>
              </a:rPr>
              <a:t>n+1</a:t>
            </a:r>
            <a:r>
              <a:rPr lang="fa-IR">
                <a:solidFill>
                  <a:srgbClr val="D06800"/>
                </a:solidFill>
              </a:rPr>
              <a:t> خواهد بود. </a:t>
            </a:r>
            <a:endParaRPr lang="en-US">
              <a:solidFill>
                <a:srgbClr val="D06800"/>
              </a:solidFill>
            </a:endParaRPr>
          </a:p>
        </p:txBody>
      </p:sp>
    </p:spTree>
  </p:cSld>
  <p:clrMapOvr>
    <a:masterClrMapping/>
  </p:clrMapOvr>
  <p:transition spd="med">
    <p:wheel/>
  </p:transition>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47" name="Rectangle 23"/>
          <p:cNvSpPr>
            <a:spLocks noGrp="1" noChangeArrowheads="1"/>
          </p:cNvSpPr>
          <p:nvPr>
            <p:ph type="title"/>
          </p:nvPr>
        </p:nvSpPr>
        <p:spPr/>
        <p:txBody>
          <a:bodyPr/>
          <a:lstStyle/>
          <a:p>
            <a:pPr eaLnBrk="1" hangingPunct="1">
              <a:defRPr/>
            </a:pPr>
            <a:r>
              <a:rPr lang="fa-IR" sz="3200" smtClean="0">
                <a:cs typeface="B Roya" pitchFamily="2" charset="-78"/>
              </a:rPr>
              <a:t>8-4 پیش قضیه فشار برای زبانهای مستقل از متن</a:t>
            </a:r>
            <a:endParaRPr lang="en-US" sz="3200" smtClean="0">
              <a:cs typeface="B Roya" pitchFamily="2" charset="-78"/>
            </a:endParaRPr>
          </a:p>
        </p:txBody>
      </p:sp>
      <p:grpSp>
        <p:nvGrpSpPr>
          <p:cNvPr id="195587" name="Group 26"/>
          <p:cNvGrpSpPr>
            <a:grpSpLocks/>
          </p:cNvGrpSpPr>
          <p:nvPr/>
        </p:nvGrpSpPr>
        <p:grpSpPr bwMode="auto">
          <a:xfrm>
            <a:off x="250825" y="1074738"/>
            <a:ext cx="8569325" cy="3938587"/>
            <a:chOff x="158" y="845"/>
            <a:chExt cx="5398" cy="2481"/>
          </a:xfrm>
        </p:grpSpPr>
        <p:sp>
          <p:nvSpPr>
            <p:cNvPr id="308248" name="Text Box 24"/>
            <p:cNvSpPr txBox="1">
              <a:spLocks noChangeArrowheads="1"/>
            </p:cNvSpPr>
            <p:nvPr/>
          </p:nvSpPr>
          <p:spPr bwMode="auto">
            <a:xfrm>
              <a:off x="158" y="845"/>
              <a:ext cx="5398" cy="2481"/>
            </a:xfrm>
            <a:prstGeom prst="rect">
              <a:avLst/>
            </a:prstGeom>
            <a:noFill/>
            <a:ln w="22225" algn="ctr">
              <a:noFill/>
              <a:miter lim="800000"/>
              <a:headEnd/>
              <a:tailEnd/>
            </a:ln>
            <a:effectLst/>
          </p:spPr>
          <p:txBody>
            <a:bodyPr lIns="90000" tIns="46800" rIns="90000" bIns="46800">
              <a:spAutoFit/>
            </a:bodyPr>
            <a:lstStyle/>
            <a:p>
              <a:pPr algn="just">
                <a:spcBef>
                  <a:spcPct val="50000"/>
                </a:spcBef>
                <a:defRPr/>
              </a:pPr>
              <a:r>
                <a:rPr lang="fa-IR">
                  <a:solidFill>
                    <a:schemeClr val="accent1"/>
                  </a:solidFill>
                  <a:latin typeface="Arial" pitchFamily="34" charset="0"/>
                </a:rPr>
                <a:t>قضیه (</a:t>
              </a:r>
              <a:r>
                <a:rPr lang="fa-IR">
                  <a:solidFill>
                    <a:schemeClr val="accent1"/>
                  </a:solidFill>
                  <a:effectLst>
                    <a:outerShdw blurRad="38100" dist="38100" dir="2700000" algn="tl">
                      <a:srgbClr val="C0C0C0"/>
                    </a:outerShdw>
                  </a:effectLst>
                  <a:latin typeface="Arial" pitchFamily="34" charset="0"/>
                </a:rPr>
                <a:t>پیش قضیه فشار برای زبانهای مستقل از متن)</a:t>
              </a:r>
            </a:p>
            <a:p>
              <a:pPr algn="just">
                <a:spcBef>
                  <a:spcPct val="50000"/>
                </a:spcBef>
                <a:defRPr/>
              </a:pPr>
              <a:r>
                <a:rPr lang="fa-IR">
                  <a:solidFill>
                    <a:schemeClr val="tx2"/>
                  </a:solidFill>
                  <a:effectLst>
                    <a:outerShdw blurRad="38100" dist="38100" dir="2700000" algn="tl">
                      <a:srgbClr val="C0C0C0"/>
                    </a:outerShdw>
                  </a:effectLst>
                  <a:latin typeface="Arial" pitchFamily="34" charset="0"/>
                </a:rPr>
                <a:t>فرض کنید که </a:t>
              </a:r>
              <a:r>
                <a:rPr lang="en-US">
                  <a:solidFill>
                    <a:schemeClr val="tx2"/>
                  </a:solidFill>
                  <a:effectLst>
                    <a:outerShdw blurRad="38100" dist="38100" dir="2700000" algn="tl">
                      <a:srgbClr val="C0C0C0"/>
                    </a:outerShdw>
                  </a:effectLst>
                  <a:latin typeface="Arial" pitchFamily="34" charset="0"/>
                </a:rPr>
                <a:t>L</a:t>
              </a:r>
              <a:r>
                <a:rPr lang="fa-IR">
                  <a:solidFill>
                    <a:schemeClr val="tx2"/>
                  </a:solidFill>
                  <a:effectLst>
                    <a:outerShdw blurRad="38100" dist="38100" dir="2700000" algn="tl">
                      <a:srgbClr val="C0C0C0"/>
                    </a:outerShdw>
                  </a:effectLst>
                  <a:latin typeface="Arial" pitchFamily="34" charset="0"/>
                </a:rPr>
                <a:t> یک زبان مستقل از متن باشد.یک عدد </a:t>
              </a:r>
              <a:r>
                <a:rPr lang="en-US">
                  <a:solidFill>
                    <a:schemeClr val="tx2"/>
                  </a:solidFill>
                  <a:effectLst>
                    <a:outerShdw blurRad="38100" dist="38100" dir="2700000" algn="tl">
                      <a:srgbClr val="C0C0C0"/>
                    </a:outerShdw>
                  </a:effectLst>
                  <a:latin typeface="Arial" pitchFamily="34" charset="0"/>
                </a:rPr>
                <a:t>k</a:t>
              </a:r>
              <a:r>
                <a:rPr lang="fa-IR">
                  <a:solidFill>
                    <a:schemeClr val="tx2"/>
                  </a:solidFill>
                  <a:effectLst>
                    <a:outerShdw blurRad="38100" dist="38100" dir="2700000" algn="tl">
                      <a:srgbClr val="C0C0C0"/>
                    </a:outerShdw>
                  </a:effectLst>
                  <a:latin typeface="Arial" pitchFamily="34" charset="0"/>
                </a:rPr>
                <a:t> وابسته به </a:t>
              </a:r>
              <a:r>
                <a:rPr lang="en-US">
                  <a:solidFill>
                    <a:schemeClr val="tx2"/>
                  </a:solidFill>
                  <a:effectLst>
                    <a:outerShdw blurRad="38100" dist="38100" dir="2700000" algn="tl">
                      <a:srgbClr val="C0C0C0"/>
                    </a:outerShdw>
                  </a:effectLst>
                  <a:latin typeface="Arial" pitchFamily="34" charset="0"/>
                </a:rPr>
                <a:t>L</a:t>
              </a:r>
              <a:r>
                <a:rPr lang="fa-IR">
                  <a:solidFill>
                    <a:schemeClr val="tx2"/>
                  </a:solidFill>
                  <a:effectLst>
                    <a:outerShdw blurRad="38100" dist="38100" dir="2700000" algn="tl">
                      <a:srgbClr val="C0C0C0"/>
                    </a:outerShdw>
                  </a:effectLst>
                  <a:latin typeface="Arial" pitchFamily="34" charset="0"/>
                </a:rPr>
                <a:t> وجود داردبطوریکه هر رشته </a:t>
              </a:r>
              <a:r>
                <a:rPr lang="en-US">
                  <a:solidFill>
                    <a:schemeClr val="tx2"/>
                  </a:solidFill>
                  <a:effectLst>
                    <a:outerShdw blurRad="38100" dist="38100" dir="2700000" algn="tl">
                      <a:srgbClr val="C0C0C0"/>
                    </a:outerShdw>
                  </a:effectLst>
                  <a:latin typeface="Arial" pitchFamily="34" charset="0"/>
                </a:rPr>
                <a:t>Z</a:t>
              </a:r>
              <a:r>
                <a:rPr lang="ru-RU">
                  <a:solidFill>
                    <a:schemeClr val="tx2"/>
                  </a:solidFill>
                  <a:effectLst>
                    <a:outerShdw blurRad="38100" dist="38100" dir="2700000" algn="tl">
                      <a:srgbClr val="C0C0C0"/>
                    </a:outerShdw>
                  </a:effectLst>
                  <a:latin typeface="Arial" pitchFamily="34" charset="0"/>
                  <a:cs typeface="Arial" pitchFamily="34" charset="0"/>
                </a:rPr>
                <a:t>є</a:t>
              </a:r>
              <a:r>
                <a:rPr lang="en-US">
                  <a:solidFill>
                    <a:schemeClr val="tx2"/>
                  </a:solidFill>
                  <a:effectLst>
                    <a:outerShdw blurRad="38100" dist="38100" dir="2700000" algn="tl">
                      <a:srgbClr val="C0C0C0"/>
                    </a:outerShdw>
                  </a:effectLst>
                  <a:latin typeface="Arial" pitchFamily="34" charset="0"/>
                </a:rPr>
                <a:t>L</a:t>
              </a:r>
              <a:r>
                <a:rPr lang="fa-IR">
                  <a:solidFill>
                    <a:schemeClr val="tx2"/>
                  </a:solidFill>
                  <a:effectLst>
                    <a:outerShdw blurRad="38100" dist="38100" dir="2700000" algn="tl">
                      <a:srgbClr val="C0C0C0"/>
                    </a:outerShdw>
                  </a:effectLst>
                  <a:latin typeface="Arial" pitchFamily="34" charset="0"/>
                </a:rPr>
                <a:t> با </a:t>
              </a:r>
              <a:r>
                <a:rPr lang="en-US">
                  <a:solidFill>
                    <a:schemeClr val="tx2"/>
                  </a:solidFill>
                  <a:effectLst>
                    <a:outerShdw blurRad="38100" dist="38100" dir="2700000" algn="tl">
                      <a:srgbClr val="C0C0C0"/>
                    </a:outerShdw>
                  </a:effectLst>
                  <a:latin typeface="Arial" pitchFamily="34" charset="0"/>
                </a:rPr>
                <a:t>length(z)&gt;k</a:t>
              </a:r>
              <a:r>
                <a:rPr lang="fa-IR">
                  <a:solidFill>
                    <a:schemeClr val="tx2"/>
                  </a:solidFill>
                  <a:effectLst>
                    <a:outerShdw blurRad="38100" dist="38100" dir="2700000" algn="tl">
                      <a:srgbClr val="C0C0C0"/>
                    </a:outerShdw>
                  </a:effectLst>
                  <a:latin typeface="Arial" pitchFamily="34" charset="0"/>
                </a:rPr>
                <a:t> می تواند به صورت </a:t>
              </a:r>
              <a:r>
                <a:rPr lang="en-US">
                  <a:solidFill>
                    <a:schemeClr val="tx2"/>
                  </a:solidFill>
                  <a:effectLst>
                    <a:outerShdw blurRad="38100" dist="38100" dir="2700000" algn="tl">
                      <a:srgbClr val="C0C0C0"/>
                    </a:outerShdw>
                  </a:effectLst>
                  <a:latin typeface="Arial" pitchFamily="34" charset="0"/>
                </a:rPr>
                <a:t>z=uvwxy</a:t>
              </a:r>
              <a:r>
                <a:rPr lang="fa-IR">
                  <a:solidFill>
                    <a:schemeClr val="tx2"/>
                  </a:solidFill>
                  <a:effectLst>
                    <a:outerShdw blurRad="38100" dist="38100" dir="2700000" algn="tl">
                      <a:srgbClr val="C0C0C0"/>
                    </a:outerShdw>
                  </a:effectLst>
                  <a:latin typeface="Arial" pitchFamily="34" charset="0"/>
                </a:rPr>
                <a:t> نوشته شود که دارای شرایط زیر باشد.</a:t>
              </a:r>
            </a:p>
            <a:p>
              <a:pPr algn="just">
                <a:spcBef>
                  <a:spcPct val="50000"/>
                </a:spcBef>
                <a:defRPr/>
              </a:pPr>
              <a:r>
                <a:rPr lang="en-US">
                  <a:solidFill>
                    <a:schemeClr val="tx2"/>
                  </a:solidFill>
                  <a:effectLst>
                    <a:outerShdw blurRad="38100" dist="38100" dir="2700000" algn="tl">
                      <a:srgbClr val="C0C0C0"/>
                    </a:outerShdw>
                  </a:effectLst>
                  <a:latin typeface="Arial" pitchFamily="34" charset="0"/>
                </a:rPr>
                <a:t>(i</a:t>
              </a:r>
              <a:r>
                <a:rPr lang="fa-IR">
                  <a:solidFill>
                    <a:schemeClr val="tx2"/>
                  </a:solidFill>
                  <a:effectLst>
                    <a:outerShdw blurRad="38100" dist="38100" dir="2700000" algn="tl">
                      <a:srgbClr val="C0C0C0"/>
                    </a:outerShdw>
                  </a:effectLst>
                  <a:latin typeface="Arial" pitchFamily="34" charset="0"/>
                </a:rPr>
                <a:t> </a:t>
              </a:r>
              <a:r>
                <a:rPr lang="en-US">
                  <a:solidFill>
                    <a:schemeClr val="tx2"/>
                  </a:solidFill>
                  <a:effectLst>
                    <a:outerShdw blurRad="38100" dist="38100" dir="2700000" algn="tl">
                      <a:srgbClr val="C0C0C0"/>
                    </a:outerShdw>
                  </a:effectLst>
                  <a:latin typeface="Arial" pitchFamily="34" charset="0"/>
                </a:rPr>
                <a:t>length(vwx)</a:t>
              </a:r>
              <a:r>
                <a:rPr lang="en-US">
                  <a:solidFill>
                    <a:schemeClr val="tx2"/>
                  </a:solidFill>
                  <a:effectLst>
                    <a:outerShdw blurRad="38100" dist="38100" dir="2700000" algn="tl">
                      <a:srgbClr val="C0C0C0"/>
                    </a:outerShdw>
                  </a:effectLst>
                  <a:latin typeface="Arial" pitchFamily="34" charset="0"/>
                  <a:cs typeface="Arial" pitchFamily="34" charset="0"/>
                </a:rPr>
                <a:t>≤</a:t>
              </a:r>
              <a:r>
                <a:rPr lang="en-US">
                  <a:solidFill>
                    <a:schemeClr val="tx2"/>
                  </a:solidFill>
                  <a:effectLst>
                    <a:outerShdw blurRad="38100" dist="38100" dir="2700000" algn="tl">
                      <a:srgbClr val="C0C0C0"/>
                    </a:outerShdw>
                  </a:effectLst>
                  <a:latin typeface="Arial" pitchFamily="34" charset="0"/>
                </a:rPr>
                <a:t> k</a:t>
              </a:r>
            </a:p>
            <a:p>
              <a:pPr algn="just">
                <a:spcBef>
                  <a:spcPct val="50000"/>
                </a:spcBef>
                <a:defRPr/>
              </a:pPr>
              <a:r>
                <a:rPr lang="en-US">
                  <a:solidFill>
                    <a:schemeClr val="tx2"/>
                  </a:solidFill>
                  <a:effectLst>
                    <a:outerShdw blurRad="38100" dist="38100" dir="2700000" algn="tl">
                      <a:srgbClr val="C0C0C0"/>
                    </a:outerShdw>
                  </a:effectLst>
                  <a:latin typeface="Arial" pitchFamily="34" charset="0"/>
                </a:rPr>
                <a:t>(ii</a:t>
              </a:r>
              <a:r>
                <a:rPr lang="fa-IR">
                  <a:solidFill>
                    <a:schemeClr val="tx2"/>
                  </a:solidFill>
                  <a:effectLst>
                    <a:outerShdw blurRad="38100" dist="38100" dir="2700000" algn="tl">
                      <a:srgbClr val="C0C0C0"/>
                    </a:outerShdw>
                  </a:effectLst>
                  <a:latin typeface="Arial" pitchFamily="34" charset="0"/>
                </a:rPr>
                <a:t> </a:t>
              </a:r>
              <a:r>
                <a:rPr lang="en-US">
                  <a:solidFill>
                    <a:schemeClr val="tx2"/>
                  </a:solidFill>
                  <a:effectLst>
                    <a:outerShdw blurRad="38100" dist="38100" dir="2700000" algn="tl">
                      <a:srgbClr val="C0C0C0"/>
                    </a:outerShdw>
                  </a:effectLst>
                  <a:latin typeface="Arial" pitchFamily="34" charset="0"/>
                </a:rPr>
                <a:t>length(v)+length(x)&gt;0</a:t>
              </a:r>
            </a:p>
            <a:p>
              <a:pPr algn="just">
                <a:spcBef>
                  <a:spcPct val="50000"/>
                </a:spcBef>
                <a:defRPr/>
              </a:pPr>
              <a:r>
                <a:rPr lang="en-US">
                  <a:solidFill>
                    <a:schemeClr val="tx2"/>
                  </a:solidFill>
                  <a:effectLst>
                    <a:outerShdw blurRad="38100" dist="38100" dir="2700000" algn="tl">
                      <a:srgbClr val="C0C0C0"/>
                    </a:outerShdw>
                  </a:effectLst>
                  <a:latin typeface="Arial" pitchFamily="34" charset="0"/>
                </a:rPr>
                <a:t>(iii</a:t>
              </a:r>
              <a:r>
                <a:rPr lang="fa-IR">
                  <a:solidFill>
                    <a:schemeClr val="tx2"/>
                  </a:solidFill>
                  <a:effectLst>
                    <a:outerShdw blurRad="38100" dist="38100" dir="2700000" algn="tl">
                      <a:srgbClr val="C0C0C0"/>
                    </a:outerShdw>
                  </a:effectLst>
                  <a:latin typeface="Arial" pitchFamily="34" charset="0"/>
                </a:rPr>
                <a:t> برای </a:t>
              </a:r>
              <a:r>
                <a:rPr lang="en-US">
                  <a:solidFill>
                    <a:schemeClr val="tx2"/>
                  </a:solidFill>
                  <a:effectLst>
                    <a:outerShdw blurRad="38100" dist="38100" dir="2700000" algn="tl">
                      <a:srgbClr val="C0C0C0"/>
                    </a:outerShdw>
                  </a:effectLst>
                  <a:latin typeface="Arial" pitchFamily="34" charset="0"/>
                </a:rPr>
                <a:t>i</a:t>
              </a:r>
              <a:r>
                <a:rPr lang="en-US">
                  <a:solidFill>
                    <a:schemeClr val="tx2"/>
                  </a:solidFill>
                  <a:effectLst>
                    <a:outerShdw blurRad="38100" dist="38100" dir="2700000" algn="tl">
                      <a:srgbClr val="C0C0C0"/>
                    </a:outerShdw>
                  </a:effectLst>
                  <a:latin typeface="Arial" pitchFamily="34" charset="0"/>
                  <a:cs typeface="Arial" pitchFamily="34" charset="0"/>
                </a:rPr>
                <a:t>≥</a:t>
              </a:r>
              <a:r>
                <a:rPr lang="en-US">
                  <a:solidFill>
                    <a:schemeClr val="tx2"/>
                  </a:solidFill>
                  <a:effectLst>
                    <a:outerShdw blurRad="38100" dist="38100" dir="2700000" algn="tl">
                      <a:srgbClr val="C0C0C0"/>
                    </a:outerShdw>
                  </a:effectLst>
                  <a:latin typeface="Arial" pitchFamily="34" charset="0"/>
                </a:rPr>
                <a:t>0</a:t>
              </a:r>
              <a:r>
                <a:rPr lang="fa-IR">
                  <a:solidFill>
                    <a:schemeClr val="tx2"/>
                  </a:solidFill>
                  <a:effectLst>
                    <a:outerShdw blurRad="38100" dist="38100" dir="2700000" algn="tl">
                      <a:srgbClr val="C0C0C0"/>
                    </a:outerShdw>
                  </a:effectLst>
                  <a:latin typeface="Arial" pitchFamily="34" charset="0"/>
                </a:rPr>
                <a:t> ، </a:t>
              </a:r>
              <a:r>
                <a:rPr lang="en-US">
                  <a:solidFill>
                    <a:schemeClr val="tx2"/>
                  </a:solidFill>
                  <a:effectLst>
                    <a:outerShdw blurRad="38100" dist="38100" dir="2700000" algn="tl">
                      <a:srgbClr val="C0C0C0"/>
                    </a:outerShdw>
                  </a:effectLst>
                  <a:latin typeface="Arial" pitchFamily="34" charset="0"/>
                </a:rPr>
                <a:t>uv wx y </a:t>
              </a:r>
              <a:r>
                <a:rPr lang="ru-RU">
                  <a:solidFill>
                    <a:schemeClr val="tx2"/>
                  </a:solidFill>
                  <a:effectLst>
                    <a:outerShdw blurRad="38100" dist="38100" dir="2700000" algn="tl">
                      <a:srgbClr val="C0C0C0"/>
                    </a:outerShdw>
                  </a:effectLst>
                  <a:latin typeface="Arial" pitchFamily="34" charset="0"/>
                  <a:cs typeface="Arial" pitchFamily="34" charset="0"/>
                </a:rPr>
                <a:t>є</a:t>
              </a:r>
              <a:r>
                <a:rPr lang="en-US">
                  <a:solidFill>
                    <a:schemeClr val="tx2"/>
                  </a:solidFill>
                  <a:effectLst>
                    <a:outerShdw blurRad="38100" dist="38100" dir="2700000" algn="tl">
                      <a:srgbClr val="C0C0C0"/>
                    </a:outerShdw>
                  </a:effectLst>
                  <a:latin typeface="Arial" pitchFamily="34" charset="0"/>
                </a:rPr>
                <a:t> L</a:t>
              </a:r>
            </a:p>
          </p:txBody>
        </p:sp>
        <p:sp>
          <p:nvSpPr>
            <p:cNvPr id="195590" name="Text Box 25"/>
            <p:cNvSpPr txBox="1">
              <a:spLocks noChangeArrowheads="1"/>
            </p:cNvSpPr>
            <p:nvPr/>
          </p:nvSpPr>
          <p:spPr bwMode="auto">
            <a:xfrm>
              <a:off x="2693" y="3006"/>
              <a:ext cx="1089"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i         i</a:t>
              </a:r>
            </a:p>
          </p:txBody>
        </p:sp>
      </p:grpSp>
      <p:sp>
        <p:nvSpPr>
          <p:cNvPr id="195588" name="Text Box 27"/>
          <p:cNvSpPr txBox="1">
            <a:spLocks noChangeArrowheads="1"/>
          </p:cNvSpPr>
          <p:nvPr/>
        </p:nvSpPr>
        <p:spPr bwMode="auto">
          <a:xfrm>
            <a:off x="323850" y="5300663"/>
            <a:ext cx="8424863" cy="519112"/>
          </a:xfrm>
          <a:prstGeom prst="rect">
            <a:avLst/>
          </a:prstGeom>
          <a:solidFill>
            <a:schemeClr val="bg1"/>
          </a:solidFill>
          <a:ln w="22225" algn="ctr">
            <a:noFill/>
            <a:miter lim="800000"/>
            <a:headEnd/>
            <a:tailEnd/>
          </a:ln>
        </p:spPr>
        <p:txBody>
          <a:bodyPr lIns="90000" tIns="46800" rIns="90000" bIns="46800">
            <a:spAutoFit/>
          </a:bodyPr>
          <a:lstStyle/>
          <a:p>
            <a:pPr rtl="0">
              <a:spcBef>
                <a:spcPct val="50000"/>
              </a:spcBef>
            </a:pPr>
            <a:r>
              <a:rPr lang="fa-IR"/>
              <a:t> مستقل از متن نیست.</a:t>
            </a:r>
            <a:r>
              <a:rPr lang="en-US"/>
              <a:t>L={w </a:t>
            </a:r>
            <a:r>
              <a:rPr lang="ru-RU">
                <a:cs typeface="Arial" charset="0"/>
              </a:rPr>
              <a:t>є</a:t>
            </a:r>
            <a:r>
              <a:rPr lang="en-US"/>
              <a:t>a* l </a:t>
            </a:r>
            <a:r>
              <a:rPr lang="fa-IR"/>
              <a:t>اول است</a:t>
            </a:r>
            <a:r>
              <a:rPr lang="en-US"/>
              <a:t> length(w) } </a:t>
            </a:r>
            <a:r>
              <a:rPr lang="fa-IR"/>
              <a:t>زبان</a:t>
            </a:r>
            <a:endParaRPr lang="en-US"/>
          </a:p>
        </p:txBody>
      </p:sp>
    </p:spTree>
  </p:cSld>
  <p:clrMapOvr>
    <a:masterClrMapping/>
  </p:clrMapOvr>
  <p:transition spd="med">
    <p:whee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0" name="Rectangle 2"/>
          <p:cNvSpPr>
            <a:spLocks noChangeArrowheads="1"/>
          </p:cNvSpPr>
          <p:nvPr/>
        </p:nvSpPr>
        <p:spPr bwMode="auto">
          <a:xfrm>
            <a:off x="3563938" y="188913"/>
            <a:ext cx="5111750" cy="792162"/>
          </a:xfrm>
          <a:prstGeom prst="rect">
            <a:avLst/>
          </a:prstGeom>
          <a:noFill/>
          <a:ln w="9525">
            <a:noFill/>
            <a:miter lim="800000"/>
            <a:headEnd/>
            <a:tailEnd/>
          </a:ln>
          <a:effectLst/>
        </p:spPr>
        <p:txBody>
          <a:bodyPr anchor="ctr"/>
          <a:lstStyle/>
          <a:p>
            <a:pPr algn="just">
              <a:defRPr/>
            </a:pPr>
            <a:r>
              <a:rPr lang="fa-IR" sz="3600">
                <a:solidFill>
                  <a:schemeClr val="tx2"/>
                </a:solidFill>
                <a:effectLst>
                  <a:outerShdw blurRad="38100" dist="38100" dir="2700000" algn="tl">
                    <a:srgbClr val="C0C0C0"/>
                  </a:outerShdw>
                </a:effectLst>
                <a:latin typeface="Times New Roman" pitchFamily="18" charset="0"/>
              </a:rPr>
              <a:t>فصل دوم: زبان ها</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396291"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مفاهیم رشته و زبان</a:t>
            </a:r>
          </a:p>
          <a:p>
            <a:pPr lvl="1">
              <a:spcBef>
                <a:spcPct val="20000"/>
              </a:spcBef>
              <a:buClr>
                <a:schemeClr val="accent1"/>
              </a:buClr>
              <a:buSzPct val="75000"/>
              <a:buFont typeface="Wingdings" pitchFamily="2" charset="2"/>
              <a:buChar char="n"/>
            </a:pPr>
            <a:r>
              <a:rPr lang="fa-IR"/>
              <a:t> مشخصات زبان ها</a:t>
            </a:r>
          </a:p>
          <a:p>
            <a:pPr lvl="1">
              <a:spcBef>
                <a:spcPct val="20000"/>
              </a:spcBef>
              <a:buClr>
                <a:schemeClr val="accent1"/>
              </a:buClr>
              <a:buSzPct val="75000"/>
              <a:buFont typeface="Wingdings" pitchFamily="2" charset="2"/>
              <a:buChar char="n"/>
            </a:pPr>
            <a:r>
              <a:rPr lang="fa-IR"/>
              <a:t> مجموعه های با قاعده</a:t>
            </a:r>
          </a:p>
          <a:p>
            <a:pPr lvl="1">
              <a:spcBef>
                <a:spcPct val="20000"/>
              </a:spcBef>
              <a:buClr>
                <a:schemeClr val="accent1"/>
              </a:buClr>
              <a:buSzPct val="75000"/>
              <a:buFont typeface="Wingdings" pitchFamily="2" charset="2"/>
              <a:buNone/>
            </a:pP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96290"/>
                                        </p:tgtEl>
                                        <p:attrNameLst>
                                          <p:attrName>style.visibility</p:attrName>
                                        </p:attrNameLst>
                                      </p:cBhvr>
                                      <p:to>
                                        <p:strVal val="visible"/>
                                      </p:to>
                                    </p:set>
                                    <p:animEffect transition="in" filter="blinds(horizontal)">
                                      <p:cBhvr>
                                        <p:cTn id="7" dur="500"/>
                                        <p:tgtEl>
                                          <p:spTgt spid="396290"/>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396291"/>
                                        </p:tgtEl>
                                        <p:attrNameLst>
                                          <p:attrName>style.visibility</p:attrName>
                                        </p:attrNameLst>
                                      </p:cBhvr>
                                      <p:to>
                                        <p:strVal val="visible"/>
                                      </p:to>
                                    </p:set>
                                    <p:animEffect transition="in" filter="wheel(4)">
                                      <p:cBhvr>
                                        <p:cTn id="11" dur="2000"/>
                                        <p:tgtEl>
                                          <p:spTgt spid="396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290" grpId="0"/>
      <p:bldP spid="396291" grpId="0"/>
    </p:bld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8" name="Rectangle 10"/>
          <p:cNvSpPr>
            <a:spLocks noGrp="1" noChangeArrowheads="1"/>
          </p:cNvSpPr>
          <p:nvPr>
            <p:ph type="title"/>
          </p:nvPr>
        </p:nvSpPr>
        <p:spPr/>
        <p:txBody>
          <a:bodyPr/>
          <a:lstStyle/>
          <a:p>
            <a:pPr eaLnBrk="1" hangingPunct="1">
              <a:defRPr/>
            </a:pPr>
            <a:r>
              <a:rPr lang="fa-IR" sz="3200" smtClean="0">
                <a:cs typeface="B Roya" pitchFamily="2" charset="-78"/>
              </a:rPr>
              <a:t>8-5 خصوصیات همبستگی زبانهای مستقل از متن</a:t>
            </a:r>
            <a:endParaRPr lang="en-US" sz="3200" smtClean="0">
              <a:cs typeface="B Roya" pitchFamily="2" charset="-78"/>
            </a:endParaRPr>
          </a:p>
        </p:txBody>
      </p:sp>
      <p:sp>
        <p:nvSpPr>
          <p:cNvPr id="196611" name="Text Box 11"/>
          <p:cNvSpPr txBox="1">
            <a:spLocks noChangeArrowheads="1"/>
          </p:cNvSpPr>
          <p:nvPr/>
        </p:nvSpPr>
        <p:spPr bwMode="auto">
          <a:xfrm>
            <a:off x="323850" y="981075"/>
            <a:ext cx="8424863" cy="158750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قضیه:</a:t>
            </a:r>
          </a:p>
          <a:p>
            <a:pPr>
              <a:spcBef>
                <a:spcPct val="50000"/>
              </a:spcBef>
            </a:pPr>
            <a:r>
              <a:rPr lang="fa-IR"/>
              <a:t>مجموعه زبانهای مستقل از متن نسبت به عملیات اجتماع، الحاق و عملگر ستاره </a:t>
            </a:r>
            <a:r>
              <a:rPr lang="en-US"/>
              <a:t>(kleen star)</a:t>
            </a:r>
            <a:r>
              <a:rPr lang="fa-IR"/>
              <a:t> بسته هستند.</a:t>
            </a:r>
            <a:endParaRPr lang="en-US"/>
          </a:p>
        </p:txBody>
      </p:sp>
      <p:sp>
        <p:nvSpPr>
          <p:cNvPr id="196612" name="Text Box 12"/>
          <p:cNvSpPr txBox="1">
            <a:spLocks noChangeArrowheads="1"/>
          </p:cNvSpPr>
          <p:nvPr/>
        </p:nvSpPr>
        <p:spPr bwMode="auto">
          <a:xfrm>
            <a:off x="395288" y="2636838"/>
            <a:ext cx="8353425" cy="158750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قضیه:</a:t>
            </a:r>
          </a:p>
          <a:p>
            <a:pPr>
              <a:spcBef>
                <a:spcPct val="50000"/>
              </a:spcBef>
            </a:pPr>
            <a:r>
              <a:rPr lang="fa-IR"/>
              <a:t>مجموعه زبانهای مستقل از متن نسبت به عملیات اشتراک و مکمل بسته نیست.		</a:t>
            </a:r>
            <a:endParaRPr lang="en-US"/>
          </a:p>
        </p:txBody>
      </p:sp>
      <p:sp>
        <p:nvSpPr>
          <p:cNvPr id="196613" name="Text Box 13"/>
          <p:cNvSpPr txBox="1">
            <a:spLocks noChangeArrowheads="1"/>
          </p:cNvSpPr>
          <p:nvPr/>
        </p:nvSpPr>
        <p:spPr bwMode="auto">
          <a:xfrm>
            <a:off x="323850" y="4292600"/>
            <a:ext cx="8496300" cy="158750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قضیه:</a:t>
            </a:r>
          </a:p>
          <a:p>
            <a:pPr>
              <a:spcBef>
                <a:spcPct val="50000"/>
              </a:spcBef>
            </a:pPr>
            <a:r>
              <a:rPr lang="fa-IR"/>
              <a:t>فرض کنید که </a:t>
            </a:r>
            <a:r>
              <a:rPr lang="en-US"/>
              <a:t>R</a:t>
            </a:r>
            <a:r>
              <a:rPr lang="fa-IR"/>
              <a:t> یک زبان با قاعده و </a:t>
            </a:r>
            <a:r>
              <a:rPr lang="en-US"/>
              <a:t>L</a:t>
            </a:r>
            <a:r>
              <a:rPr lang="fa-IR"/>
              <a:t> یک زبان مستقل از متن باشد. در این صورت </a:t>
            </a:r>
            <a:r>
              <a:rPr lang="en-US"/>
              <a:t>R</a:t>
            </a:r>
            <a:r>
              <a:rPr lang="en-US">
                <a:cs typeface="Arial" charset="0"/>
              </a:rPr>
              <a:t>∩</a:t>
            </a:r>
            <a:r>
              <a:rPr lang="en-US"/>
              <a:t>L</a:t>
            </a:r>
            <a:r>
              <a:rPr lang="fa-IR"/>
              <a:t> مستقل از متن است.</a:t>
            </a:r>
            <a:endParaRPr lang="en-US"/>
          </a:p>
        </p:txBody>
      </p:sp>
    </p:spTree>
  </p:cSld>
  <p:clrMapOvr>
    <a:masterClrMapping/>
  </p:clrMapOvr>
  <p:transition spd="med">
    <p:wheel/>
  </p:transition>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87" name="Rectangle 15"/>
          <p:cNvSpPr>
            <a:spLocks noGrp="1" noChangeArrowheads="1"/>
          </p:cNvSpPr>
          <p:nvPr>
            <p:ph type="title"/>
          </p:nvPr>
        </p:nvSpPr>
        <p:spPr/>
        <p:txBody>
          <a:bodyPr/>
          <a:lstStyle/>
          <a:p>
            <a:pPr eaLnBrk="1" hangingPunct="1">
              <a:defRPr/>
            </a:pPr>
            <a:r>
              <a:rPr lang="fa-IR" sz="3200" smtClean="0">
                <a:cs typeface="B Roya" pitchFamily="2" charset="-78"/>
              </a:rPr>
              <a:t>8-6 آتاماتای دو پشته ای</a:t>
            </a:r>
            <a:endParaRPr lang="en-US" sz="3200" smtClean="0">
              <a:cs typeface="B Roya" pitchFamily="2" charset="-78"/>
            </a:endParaRPr>
          </a:p>
        </p:txBody>
      </p:sp>
      <p:grpSp>
        <p:nvGrpSpPr>
          <p:cNvPr id="197635" name="Group 23"/>
          <p:cNvGrpSpPr>
            <a:grpSpLocks/>
          </p:cNvGrpSpPr>
          <p:nvPr/>
        </p:nvGrpSpPr>
        <p:grpSpPr bwMode="auto">
          <a:xfrm>
            <a:off x="539750" y="1431925"/>
            <a:ext cx="8137525" cy="4151313"/>
            <a:chOff x="385" y="663"/>
            <a:chExt cx="5126" cy="2615"/>
          </a:xfrm>
        </p:grpSpPr>
        <p:sp>
          <p:nvSpPr>
            <p:cNvPr id="310289" name="Text Box 17"/>
            <p:cNvSpPr txBox="1">
              <a:spLocks noChangeArrowheads="1"/>
            </p:cNvSpPr>
            <p:nvPr/>
          </p:nvSpPr>
          <p:spPr bwMode="auto">
            <a:xfrm>
              <a:off x="385" y="663"/>
              <a:ext cx="5126" cy="2615"/>
            </a:xfrm>
            <a:prstGeom prst="rect">
              <a:avLst/>
            </a:prstGeom>
            <a:noFill/>
            <a:ln w="22225" algn="ctr">
              <a:noFill/>
              <a:miter lim="800000"/>
              <a:headEnd/>
              <a:tailEnd/>
            </a:ln>
            <a:effectLst/>
          </p:spPr>
          <p:txBody>
            <a:bodyPr lIns="90000" tIns="46800" rIns="90000" bIns="46800">
              <a:spAutoFit/>
            </a:bodyPr>
            <a:lstStyle/>
            <a:p>
              <a:pPr>
                <a:spcBef>
                  <a:spcPct val="50000"/>
                </a:spcBef>
                <a:defRPr/>
              </a:pPr>
              <a:r>
                <a:rPr lang="fa-IR">
                  <a:solidFill>
                    <a:schemeClr val="accent1"/>
                  </a:solidFill>
                  <a:effectLst>
                    <a:outerShdw blurRad="38100" dist="38100" dir="2700000" algn="tl">
                      <a:srgbClr val="C0C0C0"/>
                    </a:outerShdw>
                  </a:effectLst>
                  <a:latin typeface="Arial" pitchFamily="34" charset="0"/>
                </a:rPr>
                <a:t>آتاماتای دو پشته ای:</a:t>
              </a:r>
            </a:p>
            <a:p>
              <a:pPr>
                <a:spcBef>
                  <a:spcPct val="50000"/>
                </a:spcBef>
                <a:defRPr/>
              </a:pPr>
              <a:r>
                <a:rPr lang="en-US">
                  <a:solidFill>
                    <a:schemeClr val="tx2"/>
                  </a:solidFill>
                  <a:effectLst>
                    <a:outerShdw blurRad="38100" dist="38100" dir="2700000" algn="tl">
                      <a:srgbClr val="C0C0C0"/>
                    </a:outerShdw>
                  </a:effectLst>
                  <a:latin typeface="Arial" pitchFamily="34" charset="0"/>
                </a:rPr>
                <a:t>PDA</a:t>
              </a:r>
              <a:r>
                <a:rPr lang="fa-IR">
                  <a:solidFill>
                    <a:schemeClr val="tx2"/>
                  </a:solidFill>
                  <a:effectLst>
                    <a:outerShdw blurRad="38100" dist="38100" dir="2700000" algn="tl">
                      <a:srgbClr val="C0C0C0"/>
                    </a:outerShdw>
                  </a:effectLst>
                  <a:latin typeface="Arial" pitchFamily="34" charset="0"/>
                </a:rPr>
                <a:t> دو پشته ای دارای ساختار </a:t>
              </a:r>
              <a:r>
                <a:rPr lang="en-US">
                  <a:latin typeface="Arial" pitchFamily="34" charset="0"/>
                </a:rPr>
                <a:t>(Q,</a:t>
              </a:r>
              <a:r>
                <a:rPr lang="en-US">
                  <a:latin typeface="Arial" pitchFamily="34" charset="0"/>
                  <a:cs typeface="Arial" pitchFamily="34" charset="0"/>
                </a:rPr>
                <a:t>∑</a:t>
              </a:r>
              <a:r>
                <a:rPr lang="en-US">
                  <a:latin typeface="Arial" pitchFamily="34" charset="0"/>
                </a:rPr>
                <a:t>,</a:t>
              </a:r>
              <a:r>
                <a:rPr lang="el-GR">
                  <a:latin typeface="Arial" pitchFamily="34" charset="0"/>
                  <a:cs typeface="Arial" pitchFamily="34" charset="0"/>
                </a:rPr>
                <a:t>Γ</a:t>
              </a:r>
              <a:r>
                <a:rPr lang="en-US">
                  <a:latin typeface="Arial" pitchFamily="34" charset="0"/>
                </a:rPr>
                <a:t>,</a:t>
              </a:r>
              <a:r>
                <a:rPr lang="en-US">
                  <a:latin typeface="Arial" pitchFamily="34" charset="0"/>
                  <a:cs typeface="Arial" pitchFamily="34" charset="0"/>
                </a:rPr>
                <a:t>∂</a:t>
              </a:r>
              <a:r>
                <a:rPr lang="en-US">
                  <a:latin typeface="Arial" pitchFamily="34" charset="0"/>
                </a:rPr>
                <a:t>,q0,F)</a:t>
              </a:r>
              <a:r>
                <a:rPr lang="fa-IR">
                  <a:latin typeface="Arial" pitchFamily="34" charset="0"/>
                </a:rPr>
                <a:t> است.</a:t>
              </a:r>
              <a:r>
                <a:rPr lang="fa-IR">
                  <a:solidFill>
                    <a:schemeClr val="tx2"/>
                  </a:solidFill>
                  <a:effectLst>
                    <a:outerShdw blurRad="38100" dist="38100" dir="2700000" algn="tl">
                      <a:srgbClr val="C0C0C0"/>
                    </a:outerShdw>
                  </a:effectLst>
                  <a:latin typeface="Arial" pitchFamily="34" charset="0"/>
                </a:rPr>
                <a:t>  </a:t>
              </a:r>
              <a:r>
                <a:rPr lang="en-US">
                  <a:latin typeface="Arial" pitchFamily="34" charset="0"/>
                </a:rPr>
                <a:t>Q,</a:t>
              </a:r>
              <a:r>
                <a:rPr lang="en-US">
                  <a:latin typeface="Arial" pitchFamily="34" charset="0"/>
                  <a:cs typeface="Arial" pitchFamily="34" charset="0"/>
                </a:rPr>
                <a:t>∑</a:t>
              </a:r>
              <a:r>
                <a:rPr lang="en-US">
                  <a:latin typeface="Arial" pitchFamily="34" charset="0"/>
                </a:rPr>
                <a:t>,</a:t>
              </a:r>
              <a:r>
                <a:rPr lang="el-GR">
                  <a:latin typeface="Arial" pitchFamily="34" charset="0"/>
                  <a:cs typeface="Arial" pitchFamily="34" charset="0"/>
                </a:rPr>
                <a:t>Γ</a:t>
              </a:r>
              <a:r>
                <a:rPr lang="en-US">
                  <a:latin typeface="Arial" pitchFamily="34" charset="0"/>
                </a:rPr>
                <a:t>,</a:t>
              </a:r>
              <a:r>
                <a:rPr lang="en-US">
                  <a:latin typeface="Arial" pitchFamily="34" charset="0"/>
                  <a:cs typeface="Arial" pitchFamily="34" charset="0"/>
                </a:rPr>
                <a:t>∂</a:t>
              </a:r>
              <a:r>
                <a:rPr lang="en-US">
                  <a:latin typeface="Arial" pitchFamily="34" charset="0"/>
                </a:rPr>
                <a:t>,q0,F</a:t>
              </a:r>
              <a:r>
                <a:rPr lang="fa-IR">
                  <a:latin typeface="Arial" pitchFamily="34" charset="0"/>
                </a:rPr>
                <a:t> مشابه </a:t>
              </a:r>
              <a:r>
                <a:rPr lang="en-US">
                  <a:latin typeface="Arial" pitchFamily="34" charset="0"/>
                </a:rPr>
                <a:t>PDA</a:t>
              </a:r>
              <a:r>
                <a:rPr lang="fa-IR">
                  <a:latin typeface="Arial" pitchFamily="34" charset="0"/>
                </a:rPr>
                <a:t> تک پشته ای می باشند. تابع گذر</a:t>
              </a:r>
              <a:r>
                <a:rPr lang="en-US">
                  <a:latin typeface="Arial" pitchFamily="34" charset="0"/>
                  <a:cs typeface="Arial" pitchFamily="34" charset="0"/>
                </a:rPr>
                <a:t>∂</a:t>
              </a:r>
              <a:r>
                <a:rPr lang="fa-IR">
                  <a:latin typeface="Arial" pitchFamily="34" charset="0"/>
                </a:rPr>
                <a:t> ، تابعی  از </a:t>
              </a:r>
              <a:r>
                <a:rPr lang="en-US">
                  <a:latin typeface="Arial" pitchFamily="34" charset="0"/>
                </a:rPr>
                <a:t>Q×(</a:t>
              </a:r>
              <a:r>
                <a:rPr lang="en-US">
                  <a:latin typeface="Arial" pitchFamily="34" charset="0"/>
                  <a:cs typeface="Arial" pitchFamily="34" charset="0"/>
                </a:rPr>
                <a:t>∑</a:t>
              </a:r>
              <a:r>
                <a:rPr lang="el-GR">
                  <a:latin typeface="Arial" pitchFamily="34" charset="0"/>
                  <a:cs typeface="Arial" pitchFamily="34" charset="0"/>
                </a:rPr>
                <a:t>υ</a:t>
              </a:r>
              <a:r>
                <a:rPr lang="en-US">
                  <a:latin typeface="Arial" pitchFamily="34" charset="0"/>
                </a:rPr>
                <a:t>{  })×(</a:t>
              </a:r>
              <a:r>
                <a:rPr lang="el-GR">
                  <a:latin typeface="Arial" pitchFamily="34" charset="0"/>
                  <a:cs typeface="Arial" pitchFamily="34" charset="0"/>
                </a:rPr>
                <a:t>Γυ</a:t>
              </a:r>
              <a:r>
                <a:rPr lang="en-US">
                  <a:latin typeface="Arial" pitchFamily="34" charset="0"/>
                </a:rPr>
                <a:t>{  })×(</a:t>
              </a:r>
              <a:r>
                <a:rPr lang="el-GR">
                  <a:latin typeface="Arial" pitchFamily="34" charset="0"/>
                  <a:cs typeface="Arial" pitchFamily="34" charset="0"/>
                </a:rPr>
                <a:t>Γυ</a:t>
              </a:r>
              <a:r>
                <a:rPr lang="en-US">
                  <a:latin typeface="Arial" pitchFamily="34" charset="0"/>
                </a:rPr>
                <a:t>{  })</a:t>
              </a:r>
              <a:r>
                <a:rPr lang="fa-IR">
                  <a:latin typeface="Arial" pitchFamily="34" charset="0"/>
                </a:rPr>
                <a:t> به زیر   مجموعه هایی از </a:t>
              </a:r>
              <a:r>
                <a:rPr lang="en-US">
                  <a:latin typeface="Arial" pitchFamily="34" charset="0"/>
                </a:rPr>
                <a:t>Q×(</a:t>
              </a:r>
              <a:r>
                <a:rPr lang="el-GR">
                  <a:latin typeface="Arial" pitchFamily="34" charset="0"/>
                  <a:cs typeface="Arial" pitchFamily="34" charset="0"/>
                </a:rPr>
                <a:t>Γυ</a:t>
              </a:r>
              <a:r>
                <a:rPr lang="en-US">
                  <a:latin typeface="Arial" pitchFamily="34" charset="0"/>
                </a:rPr>
                <a:t>{  })×(</a:t>
              </a:r>
              <a:r>
                <a:rPr lang="el-GR">
                  <a:latin typeface="Arial" pitchFamily="34" charset="0"/>
                  <a:cs typeface="Arial" pitchFamily="34" charset="0"/>
                </a:rPr>
                <a:t>Γυ</a:t>
              </a:r>
              <a:r>
                <a:rPr lang="en-US">
                  <a:latin typeface="Arial" pitchFamily="34" charset="0"/>
                </a:rPr>
                <a:t>{  })</a:t>
              </a:r>
              <a:r>
                <a:rPr lang="fa-IR">
                  <a:latin typeface="Arial" pitchFamily="34" charset="0"/>
                </a:rPr>
                <a:t> است.</a:t>
              </a:r>
            </a:p>
            <a:p>
              <a:pPr>
                <a:spcBef>
                  <a:spcPct val="50000"/>
                </a:spcBef>
                <a:defRPr/>
              </a:pPr>
              <a:endParaRPr lang="fa-IR">
                <a:latin typeface="Arial" pitchFamily="34" charset="0"/>
              </a:endParaRPr>
            </a:p>
            <a:p>
              <a:pPr>
                <a:spcBef>
                  <a:spcPct val="50000"/>
                </a:spcBef>
                <a:defRPr/>
              </a:pPr>
              <a:r>
                <a:rPr lang="fa-IR">
                  <a:solidFill>
                    <a:schemeClr val="accent1"/>
                  </a:solidFill>
                  <a:latin typeface="Arial" pitchFamily="34" charset="0"/>
                </a:rPr>
                <a:t>حالت عناصر ورودی و عناصر بالای هر دو پشته تعیین می کنند که کدام گذر بایستی انتخاب شود.</a:t>
              </a:r>
              <a:endParaRPr lang="en-US">
                <a:solidFill>
                  <a:schemeClr val="accent1"/>
                </a:solidFill>
                <a:latin typeface="Arial" pitchFamily="34" charset="0"/>
              </a:endParaRPr>
            </a:p>
          </p:txBody>
        </p:sp>
        <p:sp>
          <p:nvSpPr>
            <p:cNvPr id="197637" name="Text Box 18"/>
            <p:cNvSpPr txBox="1">
              <a:spLocks noChangeArrowheads="1"/>
            </p:cNvSpPr>
            <p:nvPr/>
          </p:nvSpPr>
          <p:spPr bwMode="auto">
            <a:xfrm>
              <a:off x="2774" y="1600"/>
              <a:ext cx="226"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sp>
          <p:nvSpPr>
            <p:cNvPr id="197638" name="Text Box 19"/>
            <p:cNvSpPr txBox="1">
              <a:spLocks noChangeArrowheads="1"/>
            </p:cNvSpPr>
            <p:nvPr/>
          </p:nvSpPr>
          <p:spPr bwMode="auto">
            <a:xfrm>
              <a:off x="3623" y="1608"/>
              <a:ext cx="226"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sp>
          <p:nvSpPr>
            <p:cNvPr id="197639" name="Text Box 20"/>
            <p:cNvSpPr txBox="1">
              <a:spLocks noChangeArrowheads="1"/>
            </p:cNvSpPr>
            <p:nvPr/>
          </p:nvSpPr>
          <p:spPr bwMode="auto">
            <a:xfrm>
              <a:off x="4468" y="1608"/>
              <a:ext cx="226"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sp>
          <p:nvSpPr>
            <p:cNvPr id="197640" name="Text Box 21"/>
            <p:cNvSpPr txBox="1">
              <a:spLocks noChangeArrowheads="1"/>
            </p:cNvSpPr>
            <p:nvPr/>
          </p:nvSpPr>
          <p:spPr bwMode="auto">
            <a:xfrm>
              <a:off x="4906" y="1870"/>
              <a:ext cx="226"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sp>
          <p:nvSpPr>
            <p:cNvPr id="197641" name="Text Box 22"/>
            <p:cNvSpPr txBox="1">
              <a:spLocks noChangeArrowheads="1"/>
            </p:cNvSpPr>
            <p:nvPr/>
          </p:nvSpPr>
          <p:spPr bwMode="auto">
            <a:xfrm>
              <a:off x="4076" y="1878"/>
              <a:ext cx="226"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grpSp>
    </p:spTree>
  </p:cSld>
  <p:clrMapOvr>
    <a:masterClrMapping/>
  </p:clrMapOvr>
  <p:transition spd="med">
    <p:wheel/>
  </p:transition>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06" name="Rectangle 10"/>
          <p:cNvSpPr>
            <a:spLocks noGrp="1" noChangeArrowheads="1"/>
          </p:cNvSpPr>
          <p:nvPr>
            <p:ph type="title"/>
          </p:nvPr>
        </p:nvSpPr>
        <p:spPr/>
        <p:txBody>
          <a:bodyPr/>
          <a:lstStyle/>
          <a:p>
            <a:pPr eaLnBrk="1" hangingPunct="1">
              <a:defRPr/>
            </a:pPr>
            <a:r>
              <a:rPr lang="fa-IR" sz="3200" smtClean="0">
                <a:cs typeface="B Roya" pitchFamily="2" charset="-78"/>
              </a:rPr>
              <a:t>8-6 آتاماتای دو پشته ای</a:t>
            </a:r>
            <a:endParaRPr lang="en-US" sz="3200" smtClean="0">
              <a:cs typeface="B Roya" pitchFamily="2" charset="-78"/>
            </a:endParaRPr>
          </a:p>
        </p:txBody>
      </p:sp>
      <p:grpSp>
        <p:nvGrpSpPr>
          <p:cNvPr id="198659" name="Group 36"/>
          <p:cNvGrpSpPr>
            <a:grpSpLocks/>
          </p:cNvGrpSpPr>
          <p:nvPr/>
        </p:nvGrpSpPr>
        <p:grpSpPr bwMode="auto">
          <a:xfrm>
            <a:off x="323850" y="1052513"/>
            <a:ext cx="8496300" cy="1587500"/>
            <a:chOff x="204" y="754"/>
            <a:chExt cx="5352" cy="1000"/>
          </a:xfrm>
        </p:grpSpPr>
        <p:sp>
          <p:nvSpPr>
            <p:cNvPr id="198681" name="Text Box 11"/>
            <p:cNvSpPr txBox="1">
              <a:spLocks noChangeArrowheads="1"/>
            </p:cNvSpPr>
            <p:nvPr/>
          </p:nvSpPr>
          <p:spPr bwMode="auto">
            <a:xfrm>
              <a:off x="204" y="754"/>
              <a:ext cx="5352" cy="100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p>
            <a:p>
              <a:pPr>
                <a:spcBef>
                  <a:spcPct val="50000"/>
                </a:spcBef>
              </a:pPr>
              <a:r>
                <a:rPr lang="en-US"/>
                <a:t>PDA</a:t>
              </a:r>
              <a:r>
                <a:rPr lang="fa-IR"/>
                <a:t> دو پشته ای تعریف شده زیر زبان </a:t>
              </a:r>
              <a:r>
                <a:rPr lang="en-US"/>
                <a:t>L={a  b  c  l i</a:t>
              </a:r>
              <a:r>
                <a:rPr lang="en-US">
                  <a:cs typeface="Arial" charset="0"/>
                </a:rPr>
                <a:t>≥</a:t>
              </a:r>
              <a:r>
                <a:rPr lang="en-US"/>
                <a:t> 0}</a:t>
              </a:r>
              <a:r>
                <a:rPr lang="fa-IR"/>
                <a:t> را می پذیرد.</a:t>
              </a:r>
              <a:endParaRPr lang="en-US"/>
            </a:p>
          </p:txBody>
        </p:sp>
        <p:sp>
          <p:nvSpPr>
            <p:cNvPr id="198682" name="Text Box 12"/>
            <p:cNvSpPr txBox="1">
              <a:spLocks noChangeArrowheads="1"/>
            </p:cNvSpPr>
            <p:nvPr/>
          </p:nvSpPr>
          <p:spPr bwMode="auto">
            <a:xfrm>
              <a:off x="1202" y="1170"/>
              <a:ext cx="680"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i      i      i </a:t>
              </a:r>
            </a:p>
          </p:txBody>
        </p:sp>
      </p:grpSp>
      <p:sp>
        <p:nvSpPr>
          <p:cNvPr id="198660" name="Text Box 14"/>
          <p:cNvSpPr txBox="1">
            <a:spLocks noChangeArrowheads="1"/>
          </p:cNvSpPr>
          <p:nvPr/>
        </p:nvSpPr>
        <p:spPr bwMode="auto">
          <a:xfrm>
            <a:off x="1835150" y="2924175"/>
            <a:ext cx="3600450" cy="1768475"/>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 M: Q={q</a:t>
            </a:r>
            <a:r>
              <a:rPr lang="en-US" sz="1000"/>
              <a:t>0</a:t>
            </a:r>
            <a:r>
              <a:rPr lang="en-US" sz="2000"/>
              <a:t>,q</a:t>
            </a:r>
            <a:r>
              <a:rPr lang="en-US" sz="1000"/>
              <a:t>1</a:t>
            </a:r>
            <a:r>
              <a:rPr lang="en-US" sz="2000"/>
              <a:t>,q</a:t>
            </a:r>
            <a:r>
              <a:rPr lang="en-US" sz="1000"/>
              <a:t>2</a:t>
            </a:r>
            <a:r>
              <a:rPr lang="en-US" sz="2000"/>
              <a:t>}</a:t>
            </a:r>
          </a:p>
          <a:p>
            <a:pPr algn="l">
              <a:spcBef>
                <a:spcPct val="50000"/>
              </a:spcBef>
            </a:pPr>
            <a:r>
              <a:rPr lang="en-US" sz="2000"/>
              <a:t>      </a:t>
            </a:r>
            <a:r>
              <a:rPr lang="en-US" sz="2000">
                <a:cs typeface="Arial" charset="0"/>
              </a:rPr>
              <a:t>∑</a:t>
            </a:r>
            <a:r>
              <a:rPr lang="en-US" sz="2000"/>
              <a:t>={a,b,c}</a:t>
            </a:r>
          </a:p>
          <a:p>
            <a:pPr algn="l">
              <a:spcBef>
                <a:spcPct val="50000"/>
              </a:spcBef>
            </a:pPr>
            <a:r>
              <a:rPr lang="en-US" sz="2000"/>
              <a:t>      </a:t>
            </a:r>
            <a:r>
              <a:rPr lang="el-GR" sz="2000">
                <a:cs typeface="Arial" charset="0"/>
              </a:rPr>
              <a:t>Γ</a:t>
            </a:r>
            <a:r>
              <a:rPr lang="en-US" sz="2000"/>
              <a:t>={A}</a:t>
            </a:r>
          </a:p>
          <a:p>
            <a:pPr algn="l">
              <a:spcBef>
                <a:spcPct val="50000"/>
              </a:spcBef>
            </a:pPr>
            <a:r>
              <a:rPr lang="en-US" sz="2000"/>
              <a:t>      F={q</a:t>
            </a:r>
            <a:r>
              <a:rPr lang="en-US" sz="1000"/>
              <a:t>2</a:t>
            </a:r>
            <a:r>
              <a:rPr lang="en-US" sz="2000"/>
              <a:t>}</a:t>
            </a:r>
            <a:endParaRPr lang="he-IL" sz="2000"/>
          </a:p>
        </p:txBody>
      </p:sp>
      <p:grpSp>
        <p:nvGrpSpPr>
          <p:cNvPr id="198661" name="Group 35"/>
          <p:cNvGrpSpPr>
            <a:grpSpLocks/>
          </p:cNvGrpSpPr>
          <p:nvPr/>
        </p:nvGrpSpPr>
        <p:grpSpPr bwMode="auto">
          <a:xfrm>
            <a:off x="4500563" y="2897188"/>
            <a:ext cx="3743325" cy="2692400"/>
            <a:chOff x="2880" y="2022"/>
            <a:chExt cx="2358" cy="1696"/>
          </a:xfrm>
        </p:grpSpPr>
        <p:sp>
          <p:nvSpPr>
            <p:cNvPr id="198662" name="Rectangle 16"/>
            <p:cNvSpPr>
              <a:spLocks noChangeArrowheads="1"/>
            </p:cNvSpPr>
            <p:nvPr/>
          </p:nvSpPr>
          <p:spPr bwMode="auto">
            <a:xfrm>
              <a:off x="3350" y="2032"/>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63" name="Text Box 17"/>
            <p:cNvSpPr txBox="1">
              <a:spLocks noChangeArrowheads="1"/>
            </p:cNvSpPr>
            <p:nvPr/>
          </p:nvSpPr>
          <p:spPr bwMode="auto">
            <a:xfrm>
              <a:off x="2880" y="2024"/>
              <a:ext cx="2358" cy="1690"/>
            </a:xfrm>
            <a:prstGeom prst="rect">
              <a:avLst/>
            </a:prstGeom>
            <a:noFill/>
            <a:ln w="22225" algn="ctr">
              <a:noFill/>
              <a:miter lim="800000"/>
              <a:headEnd/>
              <a:tailEnd/>
            </a:ln>
          </p:spPr>
          <p:txBody>
            <a:bodyPr lIns="90000" tIns="46800" rIns="90000" bIns="46800">
              <a:spAutoFit/>
            </a:bodyPr>
            <a:lstStyle/>
            <a:p>
              <a:pPr algn="l" rtl="0">
                <a:spcBef>
                  <a:spcPct val="50000"/>
                </a:spcBef>
              </a:pPr>
              <a:r>
                <a:rPr lang="el-GR" sz="2000">
                  <a:cs typeface="Arial" charset="0"/>
                </a:rPr>
                <a:t>∂</a:t>
              </a:r>
              <a:r>
                <a:rPr lang="en-US" sz="2000"/>
                <a:t>(q</a:t>
              </a:r>
              <a:r>
                <a:rPr lang="en-US" sz="1000"/>
                <a:t>0</a:t>
              </a:r>
              <a:r>
                <a:rPr lang="en-US" sz="2000"/>
                <a:t>,  ,  ,  )={[q</a:t>
              </a:r>
              <a:r>
                <a:rPr lang="en-US" sz="1000"/>
                <a:t>2</a:t>
              </a:r>
              <a:r>
                <a:rPr lang="en-US" sz="2000"/>
                <a:t>,  ,  ]}</a:t>
              </a:r>
            </a:p>
            <a:p>
              <a:pPr algn="l" rtl="0">
                <a:spcBef>
                  <a:spcPct val="50000"/>
                </a:spcBef>
              </a:pPr>
              <a:r>
                <a:rPr lang="el-GR" sz="2000">
                  <a:cs typeface="Arial" charset="0"/>
                </a:rPr>
                <a:t>∂</a:t>
              </a:r>
              <a:r>
                <a:rPr lang="en-US" sz="2000"/>
                <a:t>(q</a:t>
              </a:r>
              <a:r>
                <a:rPr lang="en-US" sz="1000"/>
                <a:t>0</a:t>
              </a:r>
              <a:r>
                <a:rPr lang="en-US" sz="2000"/>
                <a:t>,a,  ,  )={[q</a:t>
              </a:r>
              <a:r>
                <a:rPr lang="en-US" sz="1000"/>
                <a:t>0</a:t>
              </a:r>
              <a:r>
                <a:rPr lang="en-US" sz="2000"/>
                <a:t>,A,  ]}</a:t>
              </a:r>
            </a:p>
            <a:p>
              <a:pPr algn="l" rtl="0">
                <a:spcBef>
                  <a:spcPct val="50000"/>
                </a:spcBef>
              </a:pPr>
              <a:r>
                <a:rPr lang="el-GR" sz="2000">
                  <a:cs typeface="Arial" charset="0"/>
                </a:rPr>
                <a:t>∂</a:t>
              </a:r>
              <a:r>
                <a:rPr lang="en-US" sz="2000"/>
                <a:t>(q</a:t>
              </a:r>
              <a:r>
                <a:rPr lang="en-US" sz="1000"/>
                <a:t>0</a:t>
              </a:r>
              <a:r>
                <a:rPr lang="en-US" sz="2000"/>
                <a:t>,b,A,  )={[q</a:t>
              </a:r>
              <a:r>
                <a:rPr lang="en-US" sz="1000"/>
                <a:t>1</a:t>
              </a:r>
              <a:r>
                <a:rPr lang="en-US" sz="2000"/>
                <a:t>,  ,A]}</a:t>
              </a:r>
            </a:p>
            <a:p>
              <a:pPr algn="l" rtl="0">
                <a:spcBef>
                  <a:spcPct val="50000"/>
                </a:spcBef>
              </a:pPr>
              <a:r>
                <a:rPr lang="el-GR" sz="2000">
                  <a:cs typeface="Arial" charset="0"/>
                </a:rPr>
                <a:t>∂</a:t>
              </a:r>
              <a:r>
                <a:rPr lang="en-US" sz="2000"/>
                <a:t>(q</a:t>
              </a:r>
              <a:r>
                <a:rPr lang="en-US" sz="1000"/>
                <a:t>1</a:t>
              </a:r>
              <a:r>
                <a:rPr lang="en-US" sz="2000"/>
                <a:t>,b,A,  )={[q</a:t>
              </a:r>
              <a:r>
                <a:rPr lang="en-US" sz="1000"/>
                <a:t>1</a:t>
              </a:r>
              <a:r>
                <a:rPr lang="en-US" sz="2000"/>
                <a:t>,  ,A]}</a:t>
              </a:r>
            </a:p>
            <a:p>
              <a:pPr algn="l" rtl="0">
                <a:spcBef>
                  <a:spcPct val="50000"/>
                </a:spcBef>
              </a:pPr>
              <a:r>
                <a:rPr lang="el-GR" sz="2000">
                  <a:cs typeface="Arial" charset="0"/>
                </a:rPr>
                <a:t>∂</a:t>
              </a:r>
              <a:r>
                <a:rPr lang="en-US" sz="2000"/>
                <a:t>(q</a:t>
              </a:r>
              <a:r>
                <a:rPr lang="en-US" sz="1000"/>
                <a:t>1</a:t>
              </a:r>
              <a:r>
                <a:rPr lang="en-US" sz="2000"/>
                <a:t>,c,  ,A)={[q</a:t>
              </a:r>
              <a:r>
                <a:rPr lang="en-US" sz="1000"/>
                <a:t>2</a:t>
              </a:r>
              <a:r>
                <a:rPr lang="en-US" sz="2000"/>
                <a:t>,  ,  ]}</a:t>
              </a:r>
            </a:p>
            <a:p>
              <a:pPr algn="l" rtl="0">
                <a:spcBef>
                  <a:spcPct val="50000"/>
                </a:spcBef>
              </a:pPr>
              <a:r>
                <a:rPr lang="el-GR" sz="2000">
                  <a:cs typeface="Arial" charset="0"/>
                </a:rPr>
                <a:t>∂</a:t>
              </a:r>
              <a:r>
                <a:rPr lang="en-US" sz="2000"/>
                <a:t>(q</a:t>
              </a:r>
              <a:r>
                <a:rPr lang="en-US" sz="1000"/>
                <a:t>2</a:t>
              </a:r>
              <a:r>
                <a:rPr lang="en-US" sz="2000"/>
                <a:t>,c,  ,A)={[q</a:t>
              </a:r>
              <a:r>
                <a:rPr lang="en-US" sz="1000"/>
                <a:t>2</a:t>
              </a:r>
              <a:r>
                <a:rPr lang="en-US" sz="2000"/>
                <a:t>,  ,  ]}</a:t>
              </a:r>
            </a:p>
          </p:txBody>
        </p:sp>
        <p:sp>
          <p:nvSpPr>
            <p:cNvPr id="198664" name="Rectangle 18"/>
            <p:cNvSpPr>
              <a:spLocks noChangeArrowheads="1"/>
            </p:cNvSpPr>
            <p:nvPr/>
          </p:nvSpPr>
          <p:spPr bwMode="auto">
            <a:xfrm>
              <a:off x="3221" y="2022"/>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65" name="Rectangle 19"/>
            <p:cNvSpPr>
              <a:spLocks noChangeArrowheads="1"/>
            </p:cNvSpPr>
            <p:nvPr/>
          </p:nvSpPr>
          <p:spPr bwMode="auto">
            <a:xfrm>
              <a:off x="3486" y="2022"/>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66" name="Rectangle 20"/>
            <p:cNvSpPr>
              <a:spLocks noChangeArrowheads="1"/>
            </p:cNvSpPr>
            <p:nvPr/>
          </p:nvSpPr>
          <p:spPr bwMode="auto">
            <a:xfrm>
              <a:off x="4014" y="2024"/>
              <a:ext cx="187" cy="250"/>
            </a:xfrm>
            <a:prstGeom prst="rect">
              <a:avLst/>
            </a:prstGeom>
            <a:noFill/>
            <a:ln w="22225" algn="ctr">
              <a:noFill/>
              <a:miter lim="800000"/>
              <a:headEnd/>
              <a:tailEnd/>
            </a:ln>
          </p:spPr>
          <p:txBody>
            <a:bodyPr wrap="none" lIns="90000" tIns="46800" rIns="90000" bIns="46800">
              <a:spAutoFit/>
            </a:bodyPr>
            <a:lstStyle/>
            <a:p>
              <a:r>
                <a:rPr lang="he-IL" sz="2000"/>
                <a:t>גּ</a:t>
              </a:r>
              <a:endParaRPr lang="en-US" sz="2000"/>
            </a:p>
          </p:txBody>
        </p:sp>
        <p:sp>
          <p:nvSpPr>
            <p:cNvPr id="198667" name="Rectangle 21"/>
            <p:cNvSpPr>
              <a:spLocks noChangeArrowheads="1"/>
            </p:cNvSpPr>
            <p:nvPr/>
          </p:nvSpPr>
          <p:spPr bwMode="auto">
            <a:xfrm>
              <a:off x="4153" y="2040"/>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68" name="Rectangle 22"/>
            <p:cNvSpPr>
              <a:spLocks noChangeArrowheads="1"/>
            </p:cNvSpPr>
            <p:nvPr/>
          </p:nvSpPr>
          <p:spPr bwMode="auto">
            <a:xfrm>
              <a:off x="3363" y="2310"/>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69" name="Rectangle 23"/>
            <p:cNvSpPr>
              <a:spLocks noChangeArrowheads="1"/>
            </p:cNvSpPr>
            <p:nvPr/>
          </p:nvSpPr>
          <p:spPr bwMode="auto">
            <a:xfrm>
              <a:off x="3494" y="2310"/>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0" name="Rectangle 24"/>
            <p:cNvSpPr>
              <a:spLocks noChangeArrowheads="1"/>
            </p:cNvSpPr>
            <p:nvPr/>
          </p:nvSpPr>
          <p:spPr bwMode="auto">
            <a:xfrm>
              <a:off x="4190" y="2302"/>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1" name="Rectangle 25"/>
            <p:cNvSpPr>
              <a:spLocks noChangeArrowheads="1"/>
            </p:cNvSpPr>
            <p:nvPr/>
          </p:nvSpPr>
          <p:spPr bwMode="auto">
            <a:xfrm>
              <a:off x="3523" y="2590"/>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2" name="Rectangle 26"/>
            <p:cNvSpPr>
              <a:spLocks noChangeArrowheads="1"/>
            </p:cNvSpPr>
            <p:nvPr/>
          </p:nvSpPr>
          <p:spPr bwMode="auto">
            <a:xfrm>
              <a:off x="4062" y="2614"/>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3" name="Rectangle 27"/>
            <p:cNvSpPr>
              <a:spLocks noChangeArrowheads="1"/>
            </p:cNvSpPr>
            <p:nvPr/>
          </p:nvSpPr>
          <p:spPr bwMode="auto">
            <a:xfrm>
              <a:off x="3531" y="2887"/>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4" name="Rectangle 28"/>
            <p:cNvSpPr>
              <a:spLocks noChangeArrowheads="1"/>
            </p:cNvSpPr>
            <p:nvPr/>
          </p:nvSpPr>
          <p:spPr bwMode="auto">
            <a:xfrm>
              <a:off x="4062" y="2887"/>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5" name="Rectangle 29"/>
            <p:cNvSpPr>
              <a:spLocks noChangeArrowheads="1"/>
            </p:cNvSpPr>
            <p:nvPr/>
          </p:nvSpPr>
          <p:spPr bwMode="auto">
            <a:xfrm>
              <a:off x="3357" y="3180"/>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6" name="Rectangle 30"/>
            <p:cNvSpPr>
              <a:spLocks noChangeArrowheads="1"/>
            </p:cNvSpPr>
            <p:nvPr/>
          </p:nvSpPr>
          <p:spPr bwMode="auto">
            <a:xfrm>
              <a:off x="4054" y="3182"/>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7" name="Rectangle 31"/>
            <p:cNvSpPr>
              <a:spLocks noChangeArrowheads="1"/>
            </p:cNvSpPr>
            <p:nvPr/>
          </p:nvSpPr>
          <p:spPr bwMode="auto">
            <a:xfrm>
              <a:off x="4190" y="3182"/>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8" name="Rectangle 32"/>
            <p:cNvSpPr>
              <a:spLocks noChangeArrowheads="1"/>
            </p:cNvSpPr>
            <p:nvPr/>
          </p:nvSpPr>
          <p:spPr bwMode="auto">
            <a:xfrm>
              <a:off x="3350" y="3460"/>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79" name="Rectangle 33"/>
            <p:cNvSpPr>
              <a:spLocks noChangeArrowheads="1"/>
            </p:cNvSpPr>
            <p:nvPr/>
          </p:nvSpPr>
          <p:spPr bwMode="auto">
            <a:xfrm>
              <a:off x="4054" y="3468"/>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sp>
          <p:nvSpPr>
            <p:cNvPr id="198680" name="Rectangle 34"/>
            <p:cNvSpPr>
              <a:spLocks noChangeArrowheads="1"/>
            </p:cNvSpPr>
            <p:nvPr/>
          </p:nvSpPr>
          <p:spPr bwMode="auto">
            <a:xfrm>
              <a:off x="4195" y="3460"/>
              <a:ext cx="187" cy="250"/>
            </a:xfrm>
            <a:prstGeom prst="rect">
              <a:avLst/>
            </a:prstGeom>
            <a:noFill/>
            <a:ln w="22225" algn="ctr">
              <a:noFill/>
              <a:miter lim="800000"/>
              <a:headEnd/>
              <a:tailEnd/>
            </a:ln>
          </p:spPr>
          <p:txBody>
            <a:bodyPr wrap="none" lIns="90000" tIns="46800" rIns="90000" bIns="46800">
              <a:spAutoFit/>
            </a:bodyPr>
            <a:lstStyle/>
            <a:p>
              <a:pPr algn="l" rtl="0"/>
              <a:r>
                <a:rPr lang="he-IL" sz="2000"/>
                <a:t>גּ</a:t>
              </a:r>
              <a:endParaRPr lang="en-US" sz="2000"/>
            </a:p>
          </p:txBody>
        </p:sp>
      </p:grpSp>
    </p:spTree>
  </p:cSld>
  <p:clrMapOvr>
    <a:masterClrMapping/>
  </p:clrMapOvr>
  <p:transition spd="med">
    <p:wheel/>
  </p:transition>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ChangeArrowheads="1"/>
          </p:cNvSpPr>
          <p:nvPr/>
        </p:nvSpPr>
        <p:spPr bwMode="auto">
          <a:xfrm>
            <a:off x="2339975" y="188913"/>
            <a:ext cx="6335713" cy="792162"/>
          </a:xfrm>
          <a:prstGeom prst="rect">
            <a:avLst/>
          </a:prstGeom>
          <a:noFill/>
          <a:ln w="9525">
            <a:noFill/>
            <a:miter lim="800000"/>
            <a:headEnd/>
            <a:tailEnd/>
          </a:ln>
          <a:effectLst/>
        </p:spPr>
        <p:txBody>
          <a:bodyPr anchor="ctr"/>
          <a:lstStyle/>
          <a:p>
            <a:pPr algn="ctr">
              <a:defRPr/>
            </a:pPr>
            <a:r>
              <a:rPr lang="fa-IR" sz="3600">
                <a:solidFill>
                  <a:schemeClr val="tx2"/>
                </a:solidFill>
                <a:effectLst>
                  <a:outerShdw blurRad="38100" dist="38100" dir="2700000" algn="tl">
                    <a:srgbClr val="C0C0C0"/>
                  </a:outerShdw>
                </a:effectLst>
                <a:latin typeface="Times New Roman" pitchFamily="18" charset="0"/>
              </a:rPr>
              <a:t>فصل نهم:ماشینهای تورینگ</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403459"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ماشین تورینگ</a:t>
            </a:r>
          </a:p>
          <a:p>
            <a:pPr lvl="1">
              <a:spcBef>
                <a:spcPct val="20000"/>
              </a:spcBef>
              <a:buClr>
                <a:schemeClr val="accent1"/>
              </a:buClr>
              <a:buSzPct val="75000"/>
              <a:buFont typeface="Wingdings" pitchFamily="2" charset="2"/>
              <a:buChar char="n"/>
            </a:pPr>
            <a:r>
              <a:rPr lang="fa-IR"/>
              <a:t> انواع پذیرش </a:t>
            </a:r>
          </a:p>
          <a:p>
            <a:pPr lvl="1">
              <a:spcBef>
                <a:spcPct val="20000"/>
              </a:spcBef>
              <a:buClr>
                <a:schemeClr val="accent1"/>
              </a:buClr>
              <a:buSzPct val="75000"/>
              <a:buFont typeface="Wingdings" pitchFamily="2" charset="2"/>
              <a:buChar char="n"/>
            </a:pPr>
            <a:r>
              <a:rPr lang="fa-IR"/>
              <a:t>ماشین های چند شیاره</a:t>
            </a:r>
          </a:p>
          <a:p>
            <a:pPr lvl="1">
              <a:spcBef>
                <a:spcPct val="20000"/>
              </a:spcBef>
              <a:buClr>
                <a:schemeClr val="accent1"/>
              </a:buClr>
              <a:buSzPct val="75000"/>
              <a:buFont typeface="Wingdings" pitchFamily="2" charset="2"/>
              <a:buChar char="n"/>
            </a:pPr>
            <a:r>
              <a:rPr lang="fa-IR"/>
              <a:t>ماشین های تورینگ غیر قطعی</a:t>
            </a:r>
          </a:p>
          <a:p>
            <a:pPr lvl="1">
              <a:spcBef>
                <a:spcPct val="20000"/>
              </a:spcBef>
              <a:buClr>
                <a:schemeClr val="accent1"/>
              </a:buClr>
              <a:buSzPct val="75000"/>
              <a:buFont typeface="Wingdings" pitchFamily="2" charset="2"/>
              <a:buNone/>
            </a:pP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03458"/>
                                        </p:tgtEl>
                                        <p:attrNameLst>
                                          <p:attrName>style.visibility</p:attrName>
                                        </p:attrNameLst>
                                      </p:cBhvr>
                                      <p:to>
                                        <p:strVal val="visible"/>
                                      </p:to>
                                    </p:set>
                                    <p:animEffect transition="in" filter="blinds(horizontal)">
                                      <p:cBhvr>
                                        <p:cTn id="7" dur="500"/>
                                        <p:tgtEl>
                                          <p:spTgt spid="403458"/>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403459"/>
                                        </p:tgtEl>
                                        <p:attrNameLst>
                                          <p:attrName>style.visibility</p:attrName>
                                        </p:attrNameLst>
                                      </p:cBhvr>
                                      <p:to>
                                        <p:strVal val="visible"/>
                                      </p:to>
                                    </p:set>
                                    <p:animEffect transition="in" filter="wheel(4)">
                                      <p:cBhvr>
                                        <p:cTn id="11" dur="2000"/>
                                        <p:tgtEl>
                                          <p:spTgt spid="403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3458" grpId="0"/>
      <p:bldP spid="403459" grpId="0"/>
    </p:bld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403" name="Rectangle 83"/>
          <p:cNvSpPr>
            <a:spLocks noGrp="1" noChangeArrowheads="1"/>
          </p:cNvSpPr>
          <p:nvPr>
            <p:ph type="title"/>
          </p:nvPr>
        </p:nvSpPr>
        <p:spPr/>
        <p:txBody>
          <a:bodyPr/>
          <a:lstStyle/>
          <a:p>
            <a:pPr eaLnBrk="1" hangingPunct="1">
              <a:defRPr/>
            </a:pPr>
            <a:r>
              <a:rPr lang="fa-IR" sz="3200" smtClean="0">
                <a:cs typeface="B Roya" pitchFamily="2" charset="-78"/>
              </a:rPr>
              <a:t>فصل نهم : ماشینهای تورینگ</a:t>
            </a:r>
            <a:endParaRPr lang="en-US" sz="3200" smtClean="0">
              <a:cs typeface="B Roya" pitchFamily="2" charset="-78"/>
            </a:endParaRPr>
          </a:p>
        </p:txBody>
      </p:sp>
      <p:sp>
        <p:nvSpPr>
          <p:cNvPr id="200707" name="Text Box 84"/>
          <p:cNvSpPr txBox="1">
            <a:spLocks noChangeArrowheads="1"/>
          </p:cNvSpPr>
          <p:nvPr/>
        </p:nvSpPr>
        <p:spPr bwMode="auto">
          <a:xfrm>
            <a:off x="684213" y="1187450"/>
            <a:ext cx="7632700" cy="94615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ماشین تورینگ یک ماشین با حالات متناهی است که هر گذر آن عنصری را روی نوار چاپ می کند.</a:t>
            </a:r>
            <a:endParaRPr lang="en-US"/>
          </a:p>
        </p:txBody>
      </p:sp>
      <p:sp>
        <p:nvSpPr>
          <p:cNvPr id="200708" name="Text Box 85"/>
          <p:cNvSpPr txBox="1">
            <a:spLocks noChangeArrowheads="1"/>
          </p:cNvSpPr>
          <p:nvPr/>
        </p:nvSpPr>
        <p:spPr bwMode="auto">
          <a:xfrm>
            <a:off x="323850" y="2646363"/>
            <a:ext cx="8496300" cy="2654300"/>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ماشین تورینگ یک پنچ تایی </a:t>
            </a:r>
            <a:r>
              <a:rPr lang="en-US" sz="2400">
                <a:solidFill>
                  <a:schemeClr val="accent1"/>
                </a:solidFill>
              </a:rPr>
              <a:t>(Q,</a:t>
            </a:r>
            <a:r>
              <a:rPr lang="en-US" sz="2400">
                <a:solidFill>
                  <a:schemeClr val="accent1"/>
                </a:solidFill>
                <a:cs typeface="Arial" charset="0"/>
              </a:rPr>
              <a:t>∑</a:t>
            </a:r>
            <a:r>
              <a:rPr lang="en-US" sz="2400">
                <a:solidFill>
                  <a:schemeClr val="accent1"/>
                </a:solidFill>
              </a:rPr>
              <a:t>,</a:t>
            </a:r>
            <a:r>
              <a:rPr lang="el-GR" sz="2400">
                <a:solidFill>
                  <a:schemeClr val="accent1"/>
                </a:solidFill>
                <a:cs typeface="Arial" charset="0"/>
              </a:rPr>
              <a:t>Γ</a:t>
            </a:r>
            <a:r>
              <a:rPr lang="en-US" sz="2400">
                <a:solidFill>
                  <a:schemeClr val="accent1"/>
                </a:solidFill>
              </a:rPr>
              <a:t>,</a:t>
            </a:r>
            <a:r>
              <a:rPr lang="en-US" sz="2400">
                <a:solidFill>
                  <a:schemeClr val="accent1"/>
                </a:solidFill>
                <a:cs typeface="Arial" charset="0"/>
              </a:rPr>
              <a:t>∂</a:t>
            </a:r>
            <a:r>
              <a:rPr lang="en-US" sz="2400">
                <a:solidFill>
                  <a:schemeClr val="accent1"/>
                </a:solidFill>
              </a:rPr>
              <a:t>,q</a:t>
            </a:r>
            <a:r>
              <a:rPr lang="en-US" sz="1600">
                <a:solidFill>
                  <a:schemeClr val="accent1"/>
                </a:solidFill>
              </a:rPr>
              <a:t>0</a:t>
            </a:r>
            <a:r>
              <a:rPr lang="en-US" sz="2400">
                <a:solidFill>
                  <a:schemeClr val="accent1"/>
                </a:solidFill>
              </a:rPr>
              <a:t>)</a:t>
            </a:r>
            <a:r>
              <a:rPr lang="fa-IR">
                <a:solidFill>
                  <a:schemeClr val="accent1"/>
                </a:solidFill>
              </a:rPr>
              <a:t> است</a:t>
            </a:r>
            <a:r>
              <a:rPr lang="fa-IR"/>
              <a:t> که در آن </a:t>
            </a:r>
            <a:r>
              <a:rPr lang="en-US"/>
              <a:t>Q</a:t>
            </a:r>
            <a:r>
              <a:rPr lang="fa-IR"/>
              <a:t> مجموعه متناهی از حالات ، </a:t>
            </a:r>
            <a:r>
              <a:rPr lang="el-GR" sz="2400">
                <a:cs typeface="Arial" charset="0"/>
              </a:rPr>
              <a:t>Γ</a:t>
            </a:r>
            <a:r>
              <a:rPr lang="fa-IR"/>
              <a:t> یک مجموعه متناهی موسوم به الفبای نوارشامل یک عنصر ویژه </a:t>
            </a:r>
            <a:r>
              <a:rPr lang="en-US"/>
              <a:t>B</a:t>
            </a:r>
            <a:r>
              <a:rPr lang="fa-IR"/>
              <a:t> که نماینگر فاصله خالی است، </a:t>
            </a:r>
            <a:r>
              <a:rPr lang="en-US" sz="2400">
                <a:cs typeface="Arial" charset="0"/>
              </a:rPr>
              <a:t>∑</a:t>
            </a:r>
            <a:r>
              <a:rPr lang="fa-IR"/>
              <a:t>یک مجموعه از </a:t>
            </a:r>
            <a:r>
              <a:rPr lang="el-GR" sz="2400">
                <a:cs typeface="Arial" charset="0"/>
              </a:rPr>
              <a:t>Γ</a:t>
            </a:r>
            <a:r>
              <a:rPr lang="en-US"/>
              <a:t>–{B}</a:t>
            </a:r>
            <a:r>
              <a:rPr lang="fa-IR"/>
              <a:t> موسوم به الفبای ورودی، </a:t>
            </a:r>
            <a:r>
              <a:rPr lang="en-US" sz="2400">
                <a:cs typeface="Arial" charset="0"/>
              </a:rPr>
              <a:t>∂</a:t>
            </a:r>
            <a:r>
              <a:rPr lang="fa-IR"/>
              <a:t>یک تابع جزئی از </a:t>
            </a:r>
            <a:r>
              <a:rPr lang="el-GR" sz="2400">
                <a:cs typeface="Arial" charset="0"/>
              </a:rPr>
              <a:t>Γ</a:t>
            </a:r>
            <a:r>
              <a:rPr lang="fa-IR"/>
              <a:t> </a:t>
            </a:r>
            <a:r>
              <a:rPr lang="en-US"/>
              <a:t>×</a:t>
            </a:r>
            <a:r>
              <a:rPr lang="fa-IR"/>
              <a:t> </a:t>
            </a:r>
            <a:r>
              <a:rPr lang="en-US"/>
              <a:t>Q</a:t>
            </a:r>
            <a:r>
              <a:rPr lang="fa-IR"/>
              <a:t> به </a:t>
            </a:r>
            <a:r>
              <a:rPr lang="en-US"/>
              <a:t>Q×</a:t>
            </a:r>
            <a:r>
              <a:rPr lang="el-GR">
                <a:cs typeface="Arial" charset="0"/>
              </a:rPr>
              <a:t>Γ</a:t>
            </a:r>
            <a:r>
              <a:rPr lang="en-US"/>
              <a:t>× {L×R}</a:t>
            </a:r>
            <a:r>
              <a:rPr lang="fa-IR"/>
              <a:t> موسوم به تابع گذر و </a:t>
            </a:r>
            <a:r>
              <a:rPr lang="en-US"/>
              <a:t>q</a:t>
            </a:r>
            <a:r>
              <a:rPr lang="en-US" sz="1600"/>
              <a:t>0</a:t>
            </a:r>
            <a:r>
              <a:rPr lang="ru-RU">
                <a:cs typeface="Arial" charset="0"/>
              </a:rPr>
              <a:t>є</a:t>
            </a:r>
            <a:r>
              <a:rPr lang="en-US"/>
              <a:t>Q</a:t>
            </a:r>
            <a:r>
              <a:rPr lang="fa-IR"/>
              <a:t> یک حالت مشخص به نام حالت ابتدایی می باشد.</a:t>
            </a:r>
            <a:endParaRPr lang="en-US"/>
          </a:p>
        </p:txBody>
      </p:sp>
    </p:spTree>
  </p:cSld>
  <p:clrMapOvr>
    <a:masterClrMapping/>
  </p:clrMapOvr>
  <p:transition spd="med">
    <p:wheel/>
  </p:transition>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61" name="Rectangle 17"/>
          <p:cNvSpPr>
            <a:spLocks noGrp="1" noChangeArrowheads="1"/>
          </p:cNvSpPr>
          <p:nvPr>
            <p:ph type="title"/>
          </p:nvPr>
        </p:nvSpPr>
        <p:spPr/>
        <p:txBody>
          <a:bodyPr/>
          <a:lstStyle/>
          <a:p>
            <a:pPr eaLnBrk="1" hangingPunct="1">
              <a:defRPr/>
            </a:pPr>
            <a:r>
              <a:rPr lang="fa-IR" sz="3200" smtClean="0">
                <a:cs typeface="B Roya" pitchFamily="2" charset="-78"/>
              </a:rPr>
              <a:t>9-1 ماشین تورینگ استاندارد</a:t>
            </a:r>
            <a:endParaRPr lang="en-US" sz="3200" smtClean="0">
              <a:cs typeface="B Roya" pitchFamily="2" charset="-78"/>
            </a:endParaRPr>
          </a:p>
        </p:txBody>
      </p:sp>
      <p:sp>
        <p:nvSpPr>
          <p:cNvPr id="201731" name="Text Box 18"/>
          <p:cNvSpPr txBox="1">
            <a:spLocks noChangeArrowheads="1"/>
          </p:cNvSpPr>
          <p:nvPr/>
        </p:nvSpPr>
        <p:spPr bwMode="auto">
          <a:xfrm>
            <a:off x="323850" y="1700213"/>
            <a:ext cx="8424863" cy="946150"/>
          </a:xfrm>
          <a:prstGeom prst="rect">
            <a:avLst/>
          </a:prstGeom>
          <a:noFill/>
          <a:ln w="22225" algn="ctr">
            <a:noFill/>
            <a:miter lim="800000"/>
            <a:headEnd/>
            <a:tailEnd/>
          </a:ln>
        </p:spPr>
        <p:txBody>
          <a:bodyPr lIns="90000" tIns="46800" rIns="90000" bIns="46800">
            <a:spAutoFit/>
          </a:bodyPr>
          <a:lstStyle/>
          <a:p>
            <a:pPr>
              <a:spcBef>
                <a:spcPct val="50000"/>
              </a:spcBef>
            </a:pPr>
            <a:r>
              <a:rPr lang="fa-IR"/>
              <a:t>نوار یک ماشین تورینگ در یک جهت تا بی نهایت ادامه می یابد. مکانهای نوار با اعداد طبیعی از چپ به راست شماره گذاری می شوند.</a:t>
            </a:r>
            <a:endParaRPr lang="en-US"/>
          </a:p>
        </p:txBody>
      </p:sp>
      <p:grpSp>
        <p:nvGrpSpPr>
          <p:cNvPr id="201732" name="Group 45"/>
          <p:cNvGrpSpPr>
            <a:grpSpLocks/>
          </p:cNvGrpSpPr>
          <p:nvPr/>
        </p:nvGrpSpPr>
        <p:grpSpPr bwMode="auto">
          <a:xfrm>
            <a:off x="1692275" y="3787775"/>
            <a:ext cx="3311525" cy="1728788"/>
            <a:chOff x="930" y="1434"/>
            <a:chExt cx="2086" cy="1089"/>
          </a:xfrm>
        </p:grpSpPr>
        <p:sp>
          <p:nvSpPr>
            <p:cNvPr id="201733" name="Rectangle 26"/>
            <p:cNvSpPr>
              <a:spLocks noChangeArrowheads="1"/>
            </p:cNvSpPr>
            <p:nvPr/>
          </p:nvSpPr>
          <p:spPr bwMode="auto">
            <a:xfrm>
              <a:off x="2624" y="1661"/>
              <a:ext cx="302"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r>
                <a:rPr lang="en-US" sz="2400"/>
                <a:t>…</a:t>
              </a:r>
            </a:p>
          </p:txBody>
        </p:sp>
        <p:sp>
          <p:nvSpPr>
            <p:cNvPr id="201734" name="Rectangle 25"/>
            <p:cNvSpPr>
              <a:spLocks noChangeArrowheads="1"/>
            </p:cNvSpPr>
            <p:nvPr/>
          </p:nvSpPr>
          <p:spPr bwMode="auto">
            <a:xfrm>
              <a:off x="2342" y="1661"/>
              <a:ext cx="282"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01735" name="Rectangle 24"/>
            <p:cNvSpPr>
              <a:spLocks noChangeArrowheads="1"/>
            </p:cNvSpPr>
            <p:nvPr/>
          </p:nvSpPr>
          <p:spPr bwMode="auto">
            <a:xfrm>
              <a:off x="2060" y="1661"/>
              <a:ext cx="282"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01736" name="Rectangle 23"/>
            <p:cNvSpPr>
              <a:spLocks noChangeArrowheads="1"/>
            </p:cNvSpPr>
            <p:nvPr/>
          </p:nvSpPr>
          <p:spPr bwMode="auto">
            <a:xfrm>
              <a:off x="1778" y="1661"/>
              <a:ext cx="282"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01737" name="Rectangle 22"/>
            <p:cNvSpPr>
              <a:spLocks noChangeArrowheads="1"/>
            </p:cNvSpPr>
            <p:nvPr/>
          </p:nvSpPr>
          <p:spPr bwMode="auto">
            <a:xfrm>
              <a:off x="1495" y="1661"/>
              <a:ext cx="283"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01738" name="Rectangle 21"/>
            <p:cNvSpPr>
              <a:spLocks noChangeArrowheads="1"/>
            </p:cNvSpPr>
            <p:nvPr/>
          </p:nvSpPr>
          <p:spPr bwMode="auto">
            <a:xfrm>
              <a:off x="1213" y="1661"/>
              <a:ext cx="282"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01739" name="Rectangle 20"/>
            <p:cNvSpPr>
              <a:spLocks noChangeArrowheads="1"/>
            </p:cNvSpPr>
            <p:nvPr/>
          </p:nvSpPr>
          <p:spPr bwMode="auto">
            <a:xfrm>
              <a:off x="930" y="1661"/>
              <a:ext cx="283"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01740" name="Line 27"/>
            <p:cNvSpPr>
              <a:spLocks noChangeShapeType="1"/>
            </p:cNvSpPr>
            <p:nvPr/>
          </p:nvSpPr>
          <p:spPr bwMode="auto">
            <a:xfrm>
              <a:off x="930" y="1661"/>
              <a:ext cx="1996"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01741" name="Line 28"/>
            <p:cNvSpPr>
              <a:spLocks noChangeShapeType="1"/>
            </p:cNvSpPr>
            <p:nvPr/>
          </p:nvSpPr>
          <p:spPr bwMode="auto">
            <a:xfrm>
              <a:off x="930" y="1949"/>
              <a:ext cx="1996"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01742" name="Line 29"/>
            <p:cNvSpPr>
              <a:spLocks noChangeShapeType="1"/>
            </p:cNvSpPr>
            <p:nvPr/>
          </p:nvSpPr>
          <p:spPr bwMode="auto">
            <a:xfrm>
              <a:off x="930" y="1661"/>
              <a:ext cx="0" cy="288"/>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01743" name="Line 30"/>
            <p:cNvSpPr>
              <a:spLocks noChangeShapeType="1"/>
            </p:cNvSpPr>
            <p:nvPr/>
          </p:nvSpPr>
          <p:spPr bwMode="auto">
            <a:xfrm>
              <a:off x="1213" y="1661"/>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01744" name="Line 31"/>
            <p:cNvSpPr>
              <a:spLocks noChangeShapeType="1"/>
            </p:cNvSpPr>
            <p:nvPr/>
          </p:nvSpPr>
          <p:spPr bwMode="auto">
            <a:xfrm>
              <a:off x="1495" y="1661"/>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01745" name="Line 32"/>
            <p:cNvSpPr>
              <a:spLocks noChangeShapeType="1"/>
            </p:cNvSpPr>
            <p:nvPr/>
          </p:nvSpPr>
          <p:spPr bwMode="auto">
            <a:xfrm>
              <a:off x="1778" y="1661"/>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01746" name="Line 33"/>
            <p:cNvSpPr>
              <a:spLocks noChangeShapeType="1"/>
            </p:cNvSpPr>
            <p:nvPr/>
          </p:nvSpPr>
          <p:spPr bwMode="auto">
            <a:xfrm>
              <a:off x="2060" y="1661"/>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01747" name="Line 34"/>
            <p:cNvSpPr>
              <a:spLocks noChangeShapeType="1"/>
            </p:cNvSpPr>
            <p:nvPr/>
          </p:nvSpPr>
          <p:spPr bwMode="auto">
            <a:xfrm>
              <a:off x="2342" y="1661"/>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01748" name="Line 35"/>
            <p:cNvSpPr>
              <a:spLocks noChangeShapeType="1"/>
            </p:cNvSpPr>
            <p:nvPr/>
          </p:nvSpPr>
          <p:spPr bwMode="auto">
            <a:xfrm>
              <a:off x="2624" y="1661"/>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01749" name="Text Box 42"/>
            <p:cNvSpPr txBox="1">
              <a:spLocks noChangeArrowheads="1"/>
            </p:cNvSpPr>
            <p:nvPr/>
          </p:nvSpPr>
          <p:spPr bwMode="auto">
            <a:xfrm>
              <a:off x="975" y="1434"/>
              <a:ext cx="2041" cy="250"/>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0    1     2    3    4    5   …</a:t>
              </a:r>
            </a:p>
          </p:txBody>
        </p:sp>
        <p:sp>
          <p:nvSpPr>
            <p:cNvPr id="201750" name="Rectangle 43"/>
            <p:cNvSpPr>
              <a:spLocks noChangeArrowheads="1"/>
            </p:cNvSpPr>
            <p:nvPr/>
          </p:nvSpPr>
          <p:spPr bwMode="auto">
            <a:xfrm>
              <a:off x="930" y="2251"/>
              <a:ext cx="272" cy="272"/>
            </a:xfrm>
            <a:prstGeom prst="rect">
              <a:avLst/>
            </a:prstGeom>
            <a:noFill/>
            <a:ln w="22225" algn="ctr">
              <a:solidFill>
                <a:schemeClr val="tx1"/>
              </a:solidFill>
              <a:miter lim="800000"/>
              <a:headEnd/>
              <a:tailEnd/>
            </a:ln>
          </p:spPr>
          <p:txBody>
            <a:bodyPr wrap="none" lIns="90000" tIns="46800" rIns="90000" bIns="46800" anchor="ctr"/>
            <a:lstStyle/>
            <a:p>
              <a:pPr algn="ctr"/>
              <a:r>
                <a:rPr lang="en-US" sz="2000"/>
                <a:t>q</a:t>
              </a:r>
              <a:r>
                <a:rPr lang="en-US" sz="1000"/>
                <a:t>0</a:t>
              </a:r>
              <a:endParaRPr lang="en-US" sz="2000"/>
            </a:p>
          </p:txBody>
        </p:sp>
        <p:cxnSp>
          <p:nvCxnSpPr>
            <p:cNvPr id="201751" name="AutoShape 44"/>
            <p:cNvCxnSpPr>
              <a:cxnSpLocks noChangeShapeType="1"/>
              <a:stCxn id="201750" idx="0"/>
              <a:endCxn id="201739" idx="2"/>
            </p:cNvCxnSpPr>
            <p:nvPr/>
          </p:nvCxnSpPr>
          <p:spPr bwMode="auto">
            <a:xfrm flipV="1">
              <a:off x="1066" y="1949"/>
              <a:ext cx="6" cy="295"/>
            </a:xfrm>
            <a:prstGeom prst="straightConnector1">
              <a:avLst/>
            </a:prstGeom>
            <a:noFill/>
            <a:ln w="22225">
              <a:solidFill>
                <a:schemeClr val="tx1"/>
              </a:solidFill>
              <a:round/>
              <a:headEnd/>
              <a:tailEnd type="triangle" w="med" len="med"/>
            </a:ln>
          </p:spPr>
        </p:cxnSp>
      </p:grpSp>
    </p:spTree>
  </p:cSld>
  <p:clrMapOvr>
    <a:masterClrMapping/>
  </p:clrMapOvr>
  <p:transition spd="med">
    <p:wheel/>
  </p:transition>
  <p:timing>
    <p:tnLst>
      <p:par>
        <p:cTn id="1" dur="indefinite" restart="never" nodeType="tmRoot"/>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9" name="Rectangle 11"/>
          <p:cNvSpPr>
            <a:spLocks noGrp="1" noChangeArrowheads="1"/>
          </p:cNvSpPr>
          <p:nvPr>
            <p:ph type="title"/>
          </p:nvPr>
        </p:nvSpPr>
        <p:spPr/>
        <p:txBody>
          <a:bodyPr/>
          <a:lstStyle/>
          <a:p>
            <a:pPr eaLnBrk="1" hangingPunct="1">
              <a:defRPr/>
            </a:pPr>
            <a:r>
              <a:rPr lang="fa-IR" sz="3200" smtClean="0">
                <a:cs typeface="B Roya" pitchFamily="2" charset="-78"/>
              </a:rPr>
              <a:t>9-1 ماشین تورینگ استاندارد</a:t>
            </a:r>
            <a:endParaRPr lang="en-US" sz="3200" smtClean="0">
              <a:cs typeface="B Roya" pitchFamily="2" charset="-78"/>
            </a:endParaRPr>
          </a:p>
        </p:txBody>
      </p:sp>
      <p:sp>
        <p:nvSpPr>
          <p:cNvPr id="202755" name="Text Box 12"/>
          <p:cNvSpPr txBox="1">
            <a:spLocks noChangeArrowheads="1"/>
          </p:cNvSpPr>
          <p:nvPr/>
        </p:nvSpPr>
        <p:spPr bwMode="auto">
          <a:xfrm>
            <a:off x="900113" y="1431925"/>
            <a:ext cx="7200900" cy="3725863"/>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یک گذر شامل سه عمل است:</a:t>
            </a:r>
          </a:p>
          <a:p>
            <a:pPr>
              <a:spcBef>
                <a:spcPct val="50000"/>
              </a:spcBef>
            </a:pPr>
            <a:r>
              <a:rPr lang="fa-IR"/>
              <a:t>1- تغییر حالت </a:t>
            </a:r>
          </a:p>
          <a:p>
            <a:pPr>
              <a:spcBef>
                <a:spcPct val="50000"/>
              </a:spcBef>
            </a:pPr>
            <a:r>
              <a:rPr lang="fa-IR"/>
              <a:t>2- نوشتن یک عنصر روی مربع در حال پویش توسط هد نوار</a:t>
            </a:r>
          </a:p>
          <a:p>
            <a:pPr>
              <a:spcBef>
                <a:spcPct val="50000"/>
              </a:spcBef>
            </a:pPr>
            <a:r>
              <a:rPr lang="fa-IR"/>
              <a:t>3- حرکت هد نوار.</a:t>
            </a:r>
          </a:p>
          <a:p>
            <a:pPr>
              <a:spcBef>
                <a:spcPct val="50000"/>
              </a:spcBef>
            </a:pPr>
            <a:endParaRPr lang="fa-IR"/>
          </a:p>
          <a:p>
            <a:pPr>
              <a:spcBef>
                <a:spcPct val="50000"/>
              </a:spcBef>
            </a:pPr>
            <a:r>
              <a:rPr lang="fa-IR"/>
              <a:t>جهت حرکت توسط آخرین جزء گذر تعیین می شود.</a:t>
            </a:r>
            <a:endParaRPr lang="en-US"/>
          </a:p>
        </p:txBody>
      </p:sp>
    </p:spTree>
  </p:cSld>
  <p:clrMapOvr>
    <a:masterClrMapping/>
  </p:clrMapOvr>
  <p:transition spd="med">
    <p:wheel/>
  </p:transition>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414" name="Rectangle 22"/>
          <p:cNvSpPr>
            <a:spLocks noGrp="1" noChangeArrowheads="1"/>
          </p:cNvSpPr>
          <p:nvPr>
            <p:ph type="title"/>
          </p:nvPr>
        </p:nvSpPr>
        <p:spPr/>
        <p:txBody>
          <a:bodyPr/>
          <a:lstStyle/>
          <a:p>
            <a:pPr algn="just" eaLnBrk="1" hangingPunct="1">
              <a:defRPr/>
            </a:pPr>
            <a:r>
              <a:rPr lang="fa-IR" sz="3200" smtClean="0">
                <a:cs typeface="B Roya" pitchFamily="2" charset="-78"/>
              </a:rPr>
              <a:t>9-1 ماشین تورینگ استاندارد</a:t>
            </a:r>
            <a:endParaRPr lang="en-US" sz="3200" smtClean="0">
              <a:cs typeface="B Roya" pitchFamily="2" charset="-78"/>
            </a:endParaRPr>
          </a:p>
        </p:txBody>
      </p:sp>
      <p:sp>
        <p:nvSpPr>
          <p:cNvPr id="203779" name="Text Box 23"/>
          <p:cNvSpPr txBox="1">
            <a:spLocks noChangeArrowheads="1"/>
          </p:cNvSpPr>
          <p:nvPr/>
        </p:nvSpPr>
        <p:spPr bwMode="auto">
          <a:xfrm>
            <a:off x="323850" y="1341438"/>
            <a:ext cx="8496300"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این گذر حالت ماشین را از </a:t>
            </a:r>
            <a:r>
              <a:rPr lang="en-US"/>
              <a:t>q</a:t>
            </a:r>
            <a:r>
              <a:rPr lang="en-US" sz="1600"/>
              <a:t>i</a:t>
            </a:r>
            <a:r>
              <a:rPr lang="en-US"/>
              <a:t> </a:t>
            </a:r>
            <a:r>
              <a:rPr lang="fa-IR"/>
              <a:t> به </a:t>
            </a:r>
            <a:r>
              <a:rPr lang="en-US"/>
              <a:t>q</a:t>
            </a:r>
            <a:r>
              <a:rPr lang="en-US" sz="1600"/>
              <a:t>j</a:t>
            </a:r>
            <a:r>
              <a:rPr lang="fa-IR"/>
              <a:t> تغییر داده، عنصر </a:t>
            </a:r>
            <a:r>
              <a:rPr lang="en-US"/>
              <a:t>x</a:t>
            </a:r>
            <a:r>
              <a:rPr lang="fa-IR"/>
              <a:t> نوار را با </a:t>
            </a:r>
            <a:r>
              <a:rPr lang="en-US"/>
              <a:t>y</a:t>
            </a:r>
            <a:r>
              <a:rPr lang="fa-IR"/>
              <a:t> جایگزین نموده و هد نوار را یک مکان به چپ حرکت می دهد.</a:t>
            </a:r>
            <a:endParaRPr lang="en-US"/>
          </a:p>
        </p:txBody>
      </p:sp>
      <p:sp>
        <p:nvSpPr>
          <p:cNvPr id="203780" name="Text Box 24"/>
          <p:cNvSpPr txBox="1">
            <a:spLocks noChangeArrowheads="1"/>
          </p:cNvSpPr>
          <p:nvPr/>
        </p:nvSpPr>
        <p:spPr bwMode="auto">
          <a:xfrm>
            <a:off x="539750" y="2790825"/>
            <a:ext cx="7993063" cy="2654300"/>
          </a:xfrm>
          <a:prstGeom prst="rect">
            <a:avLst/>
          </a:prstGeom>
          <a:solidFill>
            <a:schemeClr val="accent1"/>
          </a:solidFill>
          <a:ln w="22225" algn="ctr">
            <a:noFill/>
            <a:miter lim="800000"/>
            <a:headEnd/>
            <a:tailEnd/>
          </a:ln>
        </p:spPr>
        <p:txBody>
          <a:bodyPr lIns="90000" tIns="46800" rIns="90000" bIns="46800">
            <a:spAutoFit/>
          </a:bodyPr>
          <a:lstStyle/>
          <a:p>
            <a:pPr algn="just">
              <a:spcBef>
                <a:spcPct val="50000"/>
              </a:spcBef>
            </a:pPr>
            <a:r>
              <a:rPr lang="fa-IR"/>
              <a:t>یک ماشین تورینگ هنگامی متوقف می شود که برای زوج مرتب حالت جاری و عنصر ورودی، هیچ گذری تعریف نشده باشد. یک گذر ممکن است بخواهد از مکان صفر نوار یک حرکت به چپ محدوده نوار انجام دهد که در این صورت متوقف می شود و به این نوع توقف، توقف غیر عادی گوییم. هرگاه می گوییم یک محاسبه متوقف می شود، منظور توقف در شرایط عادی است.</a:t>
            </a:r>
            <a:endParaRPr lang="en-US"/>
          </a:p>
        </p:txBody>
      </p:sp>
    </p:spTree>
  </p:cSld>
  <p:clrMapOvr>
    <a:masterClrMapping/>
  </p:clrMapOvr>
  <p:transition spd="med">
    <p:wheel/>
  </p:transition>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71" name="Rectangle 11"/>
          <p:cNvSpPr>
            <a:spLocks noGrp="1" noChangeArrowheads="1"/>
          </p:cNvSpPr>
          <p:nvPr>
            <p:ph type="title"/>
          </p:nvPr>
        </p:nvSpPr>
        <p:spPr/>
        <p:txBody>
          <a:bodyPr/>
          <a:lstStyle/>
          <a:p>
            <a:pPr eaLnBrk="1" hangingPunct="1">
              <a:defRPr/>
            </a:pPr>
            <a:r>
              <a:rPr lang="fa-IR" sz="3200" smtClean="0">
                <a:cs typeface="B Roya" pitchFamily="2" charset="-78"/>
              </a:rPr>
              <a:t>9-1 ماشین تورینگ استاندارد</a:t>
            </a:r>
            <a:endParaRPr lang="en-US" sz="3200" smtClean="0">
              <a:cs typeface="B Roya" pitchFamily="2" charset="-78"/>
            </a:endParaRPr>
          </a:p>
        </p:txBody>
      </p:sp>
      <p:sp>
        <p:nvSpPr>
          <p:cNvPr id="204803" name="Text Box 12"/>
          <p:cNvSpPr txBox="1">
            <a:spLocks noChangeArrowheads="1"/>
          </p:cNvSpPr>
          <p:nvPr/>
        </p:nvSpPr>
        <p:spPr bwMode="auto">
          <a:xfrm>
            <a:off x="323850" y="974725"/>
            <a:ext cx="8496300" cy="1158875"/>
          </a:xfrm>
          <a:prstGeom prst="rect">
            <a:avLst/>
          </a:prstGeom>
          <a:noFill/>
          <a:ln w="22225" algn="ctr">
            <a:noFill/>
            <a:miter lim="800000"/>
            <a:headEnd/>
            <a:tailEnd/>
          </a:ln>
        </p:spPr>
        <p:txBody>
          <a:bodyPr lIns="90000" tIns="46800" rIns="90000" bIns="46800">
            <a:spAutoFit/>
          </a:bodyPr>
          <a:lstStyle/>
          <a:p>
            <a:pPr>
              <a:spcBef>
                <a:spcPct val="50000"/>
              </a:spcBef>
            </a:pPr>
            <a:r>
              <a:rPr lang="fa-IR" sz="2000">
                <a:solidFill>
                  <a:schemeClr val="accent1"/>
                </a:solidFill>
              </a:rPr>
              <a:t>مثال:</a:t>
            </a:r>
          </a:p>
          <a:p>
            <a:pPr>
              <a:spcBef>
                <a:spcPct val="50000"/>
              </a:spcBef>
            </a:pPr>
            <a:r>
              <a:rPr lang="fa-IR" sz="2000"/>
              <a:t>ماشین تورینگ </a:t>
            </a:r>
            <a:r>
              <a:rPr lang="en-US" sz="2000"/>
              <a:t>COPY</a:t>
            </a:r>
            <a:r>
              <a:rPr lang="fa-IR" sz="2000"/>
              <a:t> با الفبای ورودی </a:t>
            </a:r>
            <a:r>
              <a:rPr lang="en-US" sz="2000"/>
              <a:t>{a,b}</a:t>
            </a:r>
            <a:r>
              <a:rPr lang="fa-IR" sz="2000"/>
              <a:t> یک کپی از رشته ورودی را تولید می کند. به عبارتی، محاسبه ای که با نوار شامل </a:t>
            </a:r>
            <a:r>
              <a:rPr lang="en-US" sz="2000"/>
              <a:t>BuB</a:t>
            </a:r>
            <a:r>
              <a:rPr lang="fa-IR" sz="2000"/>
              <a:t> شروع می شود با نوار </a:t>
            </a:r>
            <a:r>
              <a:rPr lang="en-US" sz="2000"/>
              <a:t>BuBuB</a:t>
            </a:r>
            <a:r>
              <a:rPr lang="fa-IR" sz="2000"/>
              <a:t> متوقف می گردد.</a:t>
            </a:r>
            <a:endParaRPr lang="en-US" sz="2000"/>
          </a:p>
        </p:txBody>
      </p:sp>
      <p:grpSp>
        <p:nvGrpSpPr>
          <p:cNvPr id="204804" name="Group 63"/>
          <p:cNvGrpSpPr>
            <a:grpSpLocks/>
          </p:cNvGrpSpPr>
          <p:nvPr/>
        </p:nvGrpSpPr>
        <p:grpSpPr bwMode="auto">
          <a:xfrm>
            <a:off x="179388" y="2085975"/>
            <a:ext cx="8424862" cy="4006850"/>
            <a:chOff x="113" y="1344"/>
            <a:chExt cx="5307" cy="2524"/>
          </a:xfrm>
        </p:grpSpPr>
        <p:cxnSp>
          <p:nvCxnSpPr>
            <p:cNvPr id="204805" name="AutoShape 22"/>
            <p:cNvCxnSpPr>
              <a:cxnSpLocks noChangeShapeType="1"/>
              <a:stCxn id="204832" idx="4"/>
              <a:endCxn id="204833" idx="0"/>
            </p:cNvCxnSpPr>
            <p:nvPr/>
          </p:nvCxnSpPr>
          <p:spPr bwMode="auto">
            <a:xfrm>
              <a:off x="1610" y="2892"/>
              <a:ext cx="0" cy="258"/>
            </a:xfrm>
            <a:prstGeom prst="straightConnector1">
              <a:avLst/>
            </a:prstGeom>
            <a:noFill/>
            <a:ln w="22225">
              <a:solidFill>
                <a:schemeClr val="tx1"/>
              </a:solidFill>
              <a:round/>
              <a:headEnd/>
              <a:tailEnd type="triangle" w="med" len="med"/>
            </a:ln>
          </p:spPr>
        </p:cxnSp>
        <p:cxnSp>
          <p:nvCxnSpPr>
            <p:cNvPr id="204806" name="AutoShape 27"/>
            <p:cNvCxnSpPr>
              <a:cxnSpLocks noChangeShapeType="1"/>
              <a:stCxn id="204836" idx="6"/>
              <a:endCxn id="204838" idx="1"/>
            </p:cNvCxnSpPr>
            <p:nvPr/>
          </p:nvCxnSpPr>
          <p:spPr bwMode="auto">
            <a:xfrm>
              <a:off x="3794" y="2341"/>
              <a:ext cx="714" cy="305"/>
            </a:xfrm>
            <a:prstGeom prst="straightConnector1">
              <a:avLst/>
            </a:prstGeom>
            <a:noFill/>
            <a:ln w="22225">
              <a:solidFill>
                <a:schemeClr val="tx1"/>
              </a:solidFill>
              <a:round/>
              <a:headEnd/>
              <a:tailEnd type="triangle" w="med" len="med"/>
            </a:ln>
          </p:spPr>
        </p:cxnSp>
        <p:grpSp>
          <p:nvGrpSpPr>
            <p:cNvPr id="204807" name="Group 62"/>
            <p:cNvGrpSpPr>
              <a:grpSpLocks/>
            </p:cNvGrpSpPr>
            <p:nvPr/>
          </p:nvGrpSpPr>
          <p:grpSpPr bwMode="auto">
            <a:xfrm>
              <a:off x="113" y="2205"/>
              <a:ext cx="4627" cy="1224"/>
              <a:chOff x="158" y="2161"/>
              <a:chExt cx="4627" cy="1224"/>
            </a:xfrm>
          </p:grpSpPr>
          <p:sp>
            <p:nvSpPr>
              <p:cNvPr id="204831" name="Oval 13"/>
              <p:cNvSpPr>
                <a:spLocks noChangeArrowheads="1"/>
              </p:cNvSpPr>
              <p:nvPr/>
            </p:nvSpPr>
            <p:spPr bwMode="auto">
              <a:xfrm>
                <a:off x="839" y="2568"/>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cs typeface="Arial" charset="0"/>
                  </a:rPr>
                  <a:t>q</a:t>
                </a:r>
                <a:r>
                  <a:rPr lang="en-US" sz="1000">
                    <a:cs typeface="Arial" charset="0"/>
                  </a:rPr>
                  <a:t>0</a:t>
                </a:r>
                <a:endParaRPr lang="en-US" sz="2000">
                  <a:cs typeface="Arial" charset="0"/>
                </a:endParaRPr>
              </a:p>
            </p:txBody>
          </p:sp>
          <p:sp>
            <p:nvSpPr>
              <p:cNvPr id="204832" name="Oval 14"/>
              <p:cNvSpPr>
                <a:spLocks noChangeArrowheads="1"/>
              </p:cNvSpPr>
              <p:nvPr/>
            </p:nvSpPr>
            <p:spPr bwMode="auto">
              <a:xfrm>
                <a:off x="1519" y="2569"/>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cs typeface="Arial" charset="0"/>
                  </a:rPr>
                  <a:t>q</a:t>
                </a:r>
                <a:r>
                  <a:rPr lang="en-US" sz="1000">
                    <a:cs typeface="Arial" charset="0"/>
                  </a:rPr>
                  <a:t>1</a:t>
                </a:r>
                <a:endParaRPr lang="en-US" sz="2000">
                  <a:cs typeface="Arial" charset="0"/>
                </a:endParaRPr>
              </a:p>
            </p:txBody>
          </p:sp>
          <p:sp>
            <p:nvSpPr>
              <p:cNvPr id="204833" name="Oval 15"/>
              <p:cNvSpPr>
                <a:spLocks noChangeArrowheads="1"/>
              </p:cNvSpPr>
              <p:nvPr/>
            </p:nvSpPr>
            <p:spPr bwMode="auto">
              <a:xfrm>
                <a:off x="1519" y="3113"/>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cs typeface="Arial" charset="0"/>
                  </a:rPr>
                  <a:t>q</a:t>
                </a:r>
                <a:r>
                  <a:rPr lang="en-US" sz="1000">
                    <a:cs typeface="Arial" charset="0"/>
                  </a:rPr>
                  <a:t>7</a:t>
                </a:r>
                <a:endParaRPr lang="en-US" sz="2000">
                  <a:cs typeface="Arial" charset="0"/>
                </a:endParaRPr>
              </a:p>
            </p:txBody>
          </p:sp>
          <p:sp>
            <p:nvSpPr>
              <p:cNvPr id="204834" name="Oval 16"/>
              <p:cNvSpPr>
                <a:spLocks noChangeArrowheads="1"/>
              </p:cNvSpPr>
              <p:nvPr/>
            </p:nvSpPr>
            <p:spPr bwMode="auto">
              <a:xfrm>
                <a:off x="2381" y="2161"/>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cs typeface="Arial" charset="0"/>
                  </a:rPr>
                  <a:t>q</a:t>
                </a:r>
                <a:r>
                  <a:rPr lang="en-US" sz="1000">
                    <a:cs typeface="Arial" charset="0"/>
                  </a:rPr>
                  <a:t>2</a:t>
                </a:r>
                <a:endParaRPr lang="en-US" sz="2000">
                  <a:cs typeface="Arial" charset="0"/>
                </a:endParaRPr>
              </a:p>
            </p:txBody>
          </p:sp>
          <p:sp>
            <p:nvSpPr>
              <p:cNvPr id="204835" name="Oval 17"/>
              <p:cNvSpPr>
                <a:spLocks noChangeArrowheads="1"/>
              </p:cNvSpPr>
              <p:nvPr/>
            </p:nvSpPr>
            <p:spPr bwMode="auto">
              <a:xfrm>
                <a:off x="2381" y="2932"/>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cs typeface="Arial" charset="0"/>
                  </a:rPr>
                  <a:t>q</a:t>
                </a:r>
                <a:r>
                  <a:rPr lang="en-US" sz="1000">
                    <a:cs typeface="Arial" charset="0"/>
                  </a:rPr>
                  <a:t>5</a:t>
                </a:r>
                <a:endParaRPr lang="en-US" sz="2000">
                  <a:cs typeface="Arial" charset="0"/>
                </a:endParaRPr>
              </a:p>
            </p:txBody>
          </p:sp>
          <p:sp>
            <p:nvSpPr>
              <p:cNvPr id="204836" name="Oval 18"/>
              <p:cNvSpPr>
                <a:spLocks noChangeArrowheads="1"/>
              </p:cNvSpPr>
              <p:nvPr/>
            </p:nvSpPr>
            <p:spPr bwMode="auto">
              <a:xfrm>
                <a:off x="3560" y="2161"/>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cs typeface="Arial" charset="0"/>
                  </a:rPr>
                  <a:t>q</a:t>
                </a:r>
                <a:r>
                  <a:rPr lang="en-US" sz="1000">
                    <a:cs typeface="Arial" charset="0"/>
                  </a:rPr>
                  <a:t>3</a:t>
                </a:r>
                <a:endParaRPr lang="en-US" sz="2000">
                  <a:cs typeface="Arial" charset="0"/>
                </a:endParaRPr>
              </a:p>
            </p:txBody>
          </p:sp>
          <p:sp>
            <p:nvSpPr>
              <p:cNvPr id="204837" name="Oval 19"/>
              <p:cNvSpPr>
                <a:spLocks noChangeArrowheads="1"/>
              </p:cNvSpPr>
              <p:nvPr/>
            </p:nvSpPr>
            <p:spPr bwMode="auto">
              <a:xfrm>
                <a:off x="3560" y="2932"/>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cs typeface="Arial" charset="0"/>
                  </a:rPr>
                  <a:t>q</a:t>
                </a:r>
                <a:r>
                  <a:rPr lang="en-US" sz="1000">
                    <a:cs typeface="Arial" charset="0"/>
                  </a:rPr>
                  <a:t>6</a:t>
                </a:r>
                <a:endParaRPr lang="en-US" sz="2000">
                  <a:cs typeface="Arial" charset="0"/>
                </a:endParaRPr>
              </a:p>
            </p:txBody>
          </p:sp>
          <p:sp>
            <p:nvSpPr>
              <p:cNvPr id="204838" name="Oval 20"/>
              <p:cNvSpPr>
                <a:spLocks noChangeArrowheads="1"/>
              </p:cNvSpPr>
              <p:nvPr/>
            </p:nvSpPr>
            <p:spPr bwMode="auto">
              <a:xfrm>
                <a:off x="4513" y="2569"/>
                <a:ext cx="272" cy="272"/>
              </a:xfrm>
              <a:prstGeom prst="ellipse">
                <a:avLst/>
              </a:prstGeom>
              <a:noFill/>
              <a:ln w="22225" algn="ctr">
                <a:solidFill>
                  <a:schemeClr val="tx1"/>
                </a:solidFill>
                <a:round/>
                <a:headEnd/>
                <a:tailEnd/>
              </a:ln>
            </p:spPr>
            <p:txBody>
              <a:bodyPr wrap="none" lIns="90000" tIns="46800" rIns="90000" bIns="46800" anchor="ctr"/>
              <a:lstStyle/>
              <a:p>
                <a:pPr algn="ctr"/>
                <a:r>
                  <a:rPr lang="en-US" sz="2000">
                    <a:cs typeface="Arial" charset="0"/>
                  </a:rPr>
                  <a:t>q</a:t>
                </a:r>
                <a:r>
                  <a:rPr lang="en-US" sz="1000">
                    <a:cs typeface="Arial" charset="0"/>
                  </a:rPr>
                  <a:t>4</a:t>
                </a:r>
                <a:endParaRPr lang="en-US" sz="2000">
                  <a:cs typeface="Arial" charset="0"/>
                </a:endParaRPr>
              </a:p>
            </p:txBody>
          </p:sp>
          <p:cxnSp>
            <p:nvCxnSpPr>
              <p:cNvPr id="204839" name="AutoShape 21"/>
              <p:cNvCxnSpPr>
                <a:cxnSpLocks noChangeShapeType="1"/>
                <a:stCxn id="204831" idx="6"/>
                <a:endCxn id="204832" idx="2"/>
              </p:cNvCxnSpPr>
              <p:nvPr/>
            </p:nvCxnSpPr>
            <p:spPr bwMode="auto">
              <a:xfrm>
                <a:off x="1118" y="2704"/>
                <a:ext cx="394" cy="1"/>
              </a:xfrm>
              <a:prstGeom prst="straightConnector1">
                <a:avLst/>
              </a:prstGeom>
              <a:noFill/>
              <a:ln w="22225">
                <a:solidFill>
                  <a:schemeClr val="tx1"/>
                </a:solidFill>
                <a:round/>
                <a:headEnd/>
                <a:tailEnd type="triangle" w="med" len="med"/>
              </a:ln>
            </p:spPr>
          </p:cxnSp>
          <p:cxnSp>
            <p:nvCxnSpPr>
              <p:cNvPr id="204840" name="AutoShape 23"/>
              <p:cNvCxnSpPr>
                <a:cxnSpLocks noChangeShapeType="1"/>
                <a:stCxn id="204832" idx="7"/>
                <a:endCxn id="204834" idx="2"/>
              </p:cNvCxnSpPr>
              <p:nvPr/>
            </p:nvCxnSpPr>
            <p:spPr bwMode="auto">
              <a:xfrm flipV="1">
                <a:off x="1751" y="2297"/>
                <a:ext cx="623" cy="305"/>
              </a:xfrm>
              <a:prstGeom prst="straightConnector1">
                <a:avLst/>
              </a:prstGeom>
              <a:noFill/>
              <a:ln w="22225">
                <a:solidFill>
                  <a:schemeClr val="tx1"/>
                </a:solidFill>
                <a:round/>
                <a:headEnd/>
                <a:tailEnd type="triangle" w="med" len="med"/>
              </a:ln>
            </p:spPr>
          </p:cxnSp>
          <p:cxnSp>
            <p:nvCxnSpPr>
              <p:cNvPr id="204841" name="AutoShape 24"/>
              <p:cNvCxnSpPr>
                <a:cxnSpLocks noChangeShapeType="1"/>
                <a:stCxn id="204832" idx="5"/>
                <a:endCxn id="204835" idx="2"/>
              </p:cNvCxnSpPr>
              <p:nvPr/>
            </p:nvCxnSpPr>
            <p:spPr bwMode="auto">
              <a:xfrm>
                <a:off x="1751" y="2808"/>
                <a:ext cx="623" cy="260"/>
              </a:xfrm>
              <a:prstGeom prst="straightConnector1">
                <a:avLst/>
              </a:prstGeom>
              <a:noFill/>
              <a:ln w="22225">
                <a:solidFill>
                  <a:schemeClr val="tx1"/>
                </a:solidFill>
                <a:round/>
                <a:headEnd/>
                <a:tailEnd type="triangle" w="med" len="med"/>
              </a:ln>
            </p:spPr>
          </p:cxnSp>
          <p:cxnSp>
            <p:nvCxnSpPr>
              <p:cNvPr id="204842" name="AutoShape 25"/>
              <p:cNvCxnSpPr>
                <a:cxnSpLocks noChangeShapeType="1"/>
                <a:stCxn id="204834" idx="6"/>
                <a:endCxn id="204836" idx="2"/>
              </p:cNvCxnSpPr>
              <p:nvPr/>
            </p:nvCxnSpPr>
            <p:spPr bwMode="auto">
              <a:xfrm>
                <a:off x="2660" y="2297"/>
                <a:ext cx="893" cy="0"/>
              </a:xfrm>
              <a:prstGeom prst="straightConnector1">
                <a:avLst/>
              </a:prstGeom>
              <a:noFill/>
              <a:ln w="22225">
                <a:solidFill>
                  <a:schemeClr val="tx1"/>
                </a:solidFill>
                <a:round/>
                <a:headEnd/>
                <a:tailEnd type="triangle" w="med" len="med"/>
              </a:ln>
            </p:spPr>
          </p:cxnSp>
          <p:cxnSp>
            <p:nvCxnSpPr>
              <p:cNvPr id="204843" name="AutoShape 26"/>
              <p:cNvCxnSpPr>
                <a:cxnSpLocks noChangeShapeType="1"/>
                <a:stCxn id="204835" idx="6"/>
                <a:endCxn id="204837" idx="2"/>
              </p:cNvCxnSpPr>
              <p:nvPr/>
            </p:nvCxnSpPr>
            <p:spPr bwMode="auto">
              <a:xfrm>
                <a:off x="2660" y="3068"/>
                <a:ext cx="893" cy="0"/>
              </a:xfrm>
              <a:prstGeom prst="straightConnector1">
                <a:avLst/>
              </a:prstGeom>
              <a:noFill/>
              <a:ln w="22225">
                <a:solidFill>
                  <a:schemeClr val="tx1"/>
                </a:solidFill>
                <a:round/>
                <a:headEnd/>
                <a:tailEnd type="triangle" w="med" len="med"/>
              </a:ln>
            </p:spPr>
          </p:cxnSp>
          <p:cxnSp>
            <p:nvCxnSpPr>
              <p:cNvPr id="204844" name="AutoShape 28"/>
              <p:cNvCxnSpPr>
                <a:cxnSpLocks noChangeShapeType="1"/>
                <a:stCxn id="204837" idx="6"/>
                <a:endCxn id="204838" idx="3"/>
              </p:cNvCxnSpPr>
              <p:nvPr/>
            </p:nvCxnSpPr>
            <p:spPr bwMode="auto">
              <a:xfrm flipV="1">
                <a:off x="3839" y="2808"/>
                <a:ext cx="714" cy="260"/>
              </a:xfrm>
              <a:prstGeom prst="straightConnector1">
                <a:avLst/>
              </a:prstGeom>
              <a:noFill/>
              <a:ln w="22225">
                <a:solidFill>
                  <a:schemeClr val="tx1"/>
                </a:solidFill>
                <a:round/>
                <a:headEnd/>
                <a:tailEnd type="triangle" w="med" len="med"/>
              </a:ln>
            </p:spPr>
          </p:cxnSp>
          <p:cxnSp>
            <p:nvCxnSpPr>
              <p:cNvPr id="204845" name="AutoShape 30"/>
              <p:cNvCxnSpPr>
                <a:cxnSpLocks noChangeShapeType="1"/>
                <a:stCxn id="204838" idx="0"/>
                <a:endCxn id="204832" idx="0"/>
              </p:cNvCxnSpPr>
              <p:nvPr/>
            </p:nvCxnSpPr>
            <p:spPr bwMode="auto">
              <a:xfrm rot="-5400000" flipH="1" flipV="1">
                <a:off x="3151" y="1066"/>
                <a:ext cx="1" cy="2994"/>
              </a:xfrm>
              <a:prstGeom prst="bentConnector3">
                <a:avLst>
                  <a:gd name="adj1" fmla="val -98600032"/>
                </a:avLst>
              </a:prstGeom>
              <a:noFill/>
              <a:ln w="22225">
                <a:solidFill>
                  <a:schemeClr val="tx1"/>
                </a:solidFill>
                <a:miter lim="800000"/>
                <a:headEnd/>
                <a:tailEnd type="triangle" w="med" len="med"/>
              </a:ln>
            </p:spPr>
          </p:cxnSp>
          <p:cxnSp>
            <p:nvCxnSpPr>
              <p:cNvPr id="204846" name="AutoShape 31"/>
              <p:cNvCxnSpPr>
                <a:cxnSpLocks noChangeShapeType="1"/>
                <a:stCxn id="204833" idx="2"/>
                <a:endCxn id="204833" idx="5"/>
              </p:cNvCxnSpPr>
              <p:nvPr/>
            </p:nvCxnSpPr>
            <p:spPr bwMode="auto">
              <a:xfrm rot="10800000" flipH="1" flipV="1">
                <a:off x="1512" y="3249"/>
                <a:ext cx="239" cy="103"/>
              </a:xfrm>
              <a:prstGeom prst="curvedConnector4">
                <a:avLst>
                  <a:gd name="adj1" fmla="val -57324"/>
                  <a:gd name="adj2" fmla="val 330093"/>
                </a:avLst>
              </a:prstGeom>
              <a:noFill/>
              <a:ln w="22225">
                <a:solidFill>
                  <a:schemeClr val="tx1"/>
                </a:solidFill>
                <a:round/>
                <a:headEnd/>
                <a:tailEnd type="triangle" w="med" len="med"/>
              </a:ln>
            </p:spPr>
          </p:cxnSp>
          <p:cxnSp>
            <p:nvCxnSpPr>
              <p:cNvPr id="204847" name="AutoShape 32"/>
              <p:cNvCxnSpPr>
                <a:cxnSpLocks noChangeShapeType="1"/>
                <a:stCxn id="204835" idx="3"/>
                <a:endCxn id="204835" idx="6"/>
              </p:cNvCxnSpPr>
              <p:nvPr/>
            </p:nvCxnSpPr>
            <p:spPr bwMode="auto">
              <a:xfrm rot="5400000" flipH="1" flipV="1">
                <a:off x="2489" y="3000"/>
                <a:ext cx="103" cy="239"/>
              </a:xfrm>
              <a:prstGeom prst="curvedConnector4">
                <a:avLst>
                  <a:gd name="adj1" fmla="val -275731"/>
                  <a:gd name="adj2" fmla="val 157324"/>
                </a:avLst>
              </a:prstGeom>
              <a:noFill/>
              <a:ln w="22225">
                <a:solidFill>
                  <a:schemeClr val="tx1"/>
                </a:solidFill>
                <a:round/>
                <a:headEnd/>
                <a:tailEnd type="triangle" w="med" len="med"/>
              </a:ln>
            </p:spPr>
          </p:cxnSp>
          <p:cxnSp>
            <p:nvCxnSpPr>
              <p:cNvPr id="204848" name="AutoShape 33"/>
              <p:cNvCxnSpPr>
                <a:cxnSpLocks noChangeShapeType="1"/>
                <a:stCxn id="204837" idx="3"/>
                <a:endCxn id="204837" idx="6"/>
              </p:cNvCxnSpPr>
              <p:nvPr/>
            </p:nvCxnSpPr>
            <p:spPr bwMode="auto">
              <a:xfrm rot="5400000" flipH="1" flipV="1">
                <a:off x="3668" y="3000"/>
                <a:ext cx="103" cy="239"/>
              </a:xfrm>
              <a:prstGeom prst="curvedConnector4">
                <a:avLst>
                  <a:gd name="adj1" fmla="val -253398"/>
                  <a:gd name="adj2" fmla="val 157324"/>
                </a:avLst>
              </a:prstGeom>
              <a:noFill/>
              <a:ln w="22225">
                <a:solidFill>
                  <a:schemeClr val="tx1"/>
                </a:solidFill>
                <a:round/>
                <a:headEnd/>
                <a:tailEnd type="triangle" w="med" len="med"/>
              </a:ln>
            </p:spPr>
          </p:cxnSp>
          <p:cxnSp>
            <p:nvCxnSpPr>
              <p:cNvPr id="204849" name="AutoShape 34"/>
              <p:cNvCxnSpPr>
                <a:cxnSpLocks noChangeShapeType="1"/>
                <a:stCxn id="204838" idx="4"/>
                <a:endCxn id="204838" idx="7"/>
              </p:cNvCxnSpPr>
              <p:nvPr/>
            </p:nvCxnSpPr>
            <p:spPr bwMode="auto">
              <a:xfrm rot="5400000" flipH="1" flipV="1">
                <a:off x="4574" y="2677"/>
                <a:ext cx="246" cy="96"/>
              </a:xfrm>
              <a:prstGeom prst="curvedConnector5">
                <a:avLst>
                  <a:gd name="adj1" fmla="val -55690"/>
                  <a:gd name="adj2" fmla="val 465620"/>
                  <a:gd name="adj3" fmla="val 134958"/>
                </a:avLst>
              </a:prstGeom>
              <a:noFill/>
              <a:ln w="22225">
                <a:solidFill>
                  <a:schemeClr val="tx1"/>
                </a:solidFill>
                <a:round/>
                <a:headEnd/>
                <a:tailEnd type="triangle" w="med" len="med"/>
              </a:ln>
            </p:spPr>
          </p:cxnSp>
          <p:cxnSp>
            <p:nvCxnSpPr>
              <p:cNvPr id="204850" name="AutoShape 35"/>
              <p:cNvCxnSpPr>
                <a:cxnSpLocks noChangeShapeType="1"/>
                <a:stCxn id="204836" idx="6"/>
                <a:endCxn id="204836" idx="1"/>
              </p:cNvCxnSpPr>
              <p:nvPr/>
            </p:nvCxnSpPr>
            <p:spPr bwMode="auto">
              <a:xfrm flipH="1" flipV="1">
                <a:off x="3600" y="2194"/>
                <a:ext cx="239" cy="103"/>
              </a:xfrm>
              <a:prstGeom prst="curvedConnector4">
                <a:avLst>
                  <a:gd name="adj1" fmla="val -57324"/>
                  <a:gd name="adj2" fmla="val 352426"/>
                </a:avLst>
              </a:prstGeom>
              <a:noFill/>
              <a:ln w="22225">
                <a:solidFill>
                  <a:schemeClr val="tx1"/>
                </a:solidFill>
                <a:round/>
                <a:headEnd/>
                <a:tailEnd type="triangle" w="med" len="med"/>
              </a:ln>
            </p:spPr>
          </p:cxnSp>
          <p:cxnSp>
            <p:nvCxnSpPr>
              <p:cNvPr id="204851" name="AutoShape 36"/>
              <p:cNvCxnSpPr>
                <a:cxnSpLocks noChangeShapeType="1"/>
                <a:stCxn id="204834" idx="6"/>
                <a:endCxn id="204834" idx="1"/>
              </p:cNvCxnSpPr>
              <p:nvPr/>
            </p:nvCxnSpPr>
            <p:spPr bwMode="auto">
              <a:xfrm flipH="1" flipV="1">
                <a:off x="2421" y="2194"/>
                <a:ext cx="239" cy="103"/>
              </a:xfrm>
              <a:prstGeom prst="curvedConnector4">
                <a:avLst>
                  <a:gd name="adj1" fmla="val -57324"/>
                  <a:gd name="adj2" fmla="val 352426"/>
                </a:avLst>
              </a:prstGeom>
              <a:noFill/>
              <a:ln w="22225">
                <a:solidFill>
                  <a:schemeClr val="tx1"/>
                </a:solidFill>
                <a:round/>
                <a:headEnd/>
                <a:tailEnd type="triangle" w="med" len="med"/>
              </a:ln>
            </p:spPr>
          </p:cxnSp>
          <p:sp>
            <p:nvSpPr>
              <p:cNvPr id="204852" name="Text Box 37"/>
              <p:cNvSpPr txBox="1">
                <a:spLocks noChangeArrowheads="1"/>
              </p:cNvSpPr>
              <p:nvPr/>
            </p:nvSpPr>
            <p:spPr bwMode="auto">
              <a:xfrm>
                <a:off x="158" y="2601"/>
                <a:ext cx="742"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cs typeface="Arial" charset="0"/>
                  </a:rPr>
                  <a:t>COPY: &gt;</a:t>
                </a:r>
              </a:p>
            </p:txBody>
          </p:sp>
        </p:grpSp>
        <p:sp>
          <p:nvSpPr>
            <p:cNvPr id="204808" name="Text Box 38"/>
            <p:cNvSpPr txBox="1">
              <a:spLocks noChangeArrowheads="1"/>
            </p:cNvSpPr>
            <p:nvPr/>
          </p:nvSpPr>
          <p:spPr bwMode="auto">
            <a:xfrm>
              <a:off x="1066" y="2606"/>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R</a:t>
              </a:r>
            </a:p>
          </p:txBody>
        </p:sp>
        <p:sp>
          <p:nvSpPr>
            <p:cNvPr id="204809" name="Text Box 39"/>
            <p:cNvSpPr txBox="1">
              <a:spLocks noChangeArrowheads="1"/>
            </p:cNvSpPr>
            <p:nvPr/>
          </p:nvSpPr>
          <p:spPr bwMode="auto">
            <a:xfrm>
              <a:off x="1277" y="2902"/>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L</a:t>
              </a:r>
            </a:p>
          </p:txBody>
        </p:sp>
        <p:sp>
          <p:nvSpPr>
            <p:cNvPr id="204810" name="Text Box 40"/>
            <p:cNvSpPr txBox="1">
              <a:spLocks noChangeArrowheads="1"/>
            </p:cNvSpPr>
            <p:nvPr/>
          </p:nvSpPr>
          <p:spPr bwMode="auto">
            <a:xfrm>
              <a:off x="1362" y="3591"/>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X/a L</a:t>
              </a:r>
            </a:p>
          </p:txBody>
        </p:sp>
        <p:sp>
          <p:nvSpPr>
            <p:cNvPr id="204811" name="Text Box 41"/>
            <p:cNvSpPr txBox="1">
              <a:spLocks noChangeArrowheads="1"/>
            </p:cNvSpPr>
            <p:nvPr/>
          </p:nvSpPr>
          <p:spPr bwMode="auto">
            <a:xfrm>
              <a:off x="1359" y="3695"/>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Y/b L</a:t>
              </a:r>
            </a:p>
          </p:txBody>
        </p:sp>
        <p:sp>
          <p:nvSpPr>
            <p:cNvPr id="204812" name="Text Box 42"/>
            <p:cNvSpPr txBox="1">
              <a:spLocks noChangeArrowheads="1"/>
            </p:cNvSpPr>
            <p:nvPr/>
          </p:nvSpPr>
          <p:spPr bwMode="auto">
            <a:xfrm>
              <a:off x="2971" y="1344"/>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X/X R</a:t>
              </a:r>
            </a:p>
          </p:txBody>
        </p:sp>
        <p:sp>
          <p:nvSpPr>
            <p:cNvPr id="204813" name="Text Box 43"/>
            <p:cNvSpPr txBox="1">
              <a:spLocks noChangeArrowheads="1"/>
            </p:cNvSpPr>
            <p:nvPr/>
          </p:nvSpPr>
          <p:spPr bwMode="auto">
            <a:xfrm>
              <a:off x="2971" y="1450"/>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Y/Y R</a:t>
              </a:r>
            </a:p>
          </p:txBody>
        </p:sp>
        <p:sp>
          <p:nvSpPr>
            <p:cNvPr id="204814" name="Text Box 44"/>
            <p:cNvSpPr txBox="1">
              <a:spLocks noChangeArrowheads="1"/>
            </p:cNvSpPr>
            <p:nvPr/>
          </p:nvSpPr>
          <p:spPr bwMode="auto">
            <a:xfrm>
              <a:off x="2389" y="1739"/>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a/a R</a:t>
              </a:r>
            </a:p>
          </p:txBody>
        </p:sp>
        <p:sp>
          <p:nvSpPr>
            <p:cNvPr id="204815" name="Text Box 45"/>
            <p:cNvSpPr txBox="1">
              <a:spLocks noChangeArrowheads="1"/>
            </p:cNvSpPr>
            <p:nvPr/>
          </p:nvSpPr>
          <p:spPr bwMode="auto">
            <a:xfrm>
              <a:off x="2389" y="1819"/>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R</a:t>
              </a:r>
            </a:p>
          </p:txBody>
        </p:sp>
        <p:sp>
          <p:nvSpPr>
            <p:cNvPr id="204816" name="Text Box 46"/>
            <p:cNvSpPr txBox="1">
              <a:spLocks noChangeArrowheads="1"/>
            </p:cNvSpPr>
            <p:nvPr/>
          </p:nvSpPr>
          <p:spPr bwMode="auto">
            <a:xfrm>
              <a:off x="1797" y="2321"/>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a/X R</a:t>
              </a:r>
            </a:p>
          </p:txBody>
        </p:sp>
        <p:sp>
          <p:nvSpPr>
            <p:cNvPr id="204817" name="Text Box 47"/>
            <p:cNvSpPr txBox="1">
              <a:spLocks noChangeArrowheads="1"/>
            </p:cNvSpPr>
            <p:nvPr/>
          </p:nvSpPr>
          <p:spPr bwMode="auto">
            <a:xfrm>
              <a:off x="1837" y="2799"/>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b/Y R</a:t>
              </a:r>
            </a:p>
          </p:txBody>
        </p:sp>
        <p:sp>
          <p:nvSpPr>
            <p:cNvPr id="204818" name="Text Box 48"/>
            <p:cNvSpPr txBox="1">
              <a:spLocks noChangeArrowheads="1"/>
            </p:cNvSpPr>
            <p:nvPr/>
          </p:nvSpPr>
          <p:spPr bwMode="auto">
            <a:xfrm>
              <a:off x="2421" y="3442"/>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a/a R</a:t>
              </a:r>
            </a:p>
          </p:txBody>
        </p:sp>
        <p:sp>
          <p:nvSpPr>
            <p:cNvPr id="204819" name="Text Box 49"/>
            <p:cNvSpPr txBox="1">
              <a:spLocks noChangeArrowheads="1"/>
            </p:cNvSpPr>
            <p:nvPr/>
          </p:nvSpPr>
          <p:spPr bwMode="auto">
            <a:xfrm>
              <a:off x="2426" y="3538"/>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R</a:t>
              </a:r>
            </a:p>
          </p:txBody>
        </p:sp>
        <p:sp>
          <p:nvSpPr>
            <p:cNvPr id="204820" name="Text Box 50"/>
            <p:cNvSpPr txBox="1">
              <a:spLocks noChangeArrowheads="1"/>
            </p:cNvSpPr>
            <p:nvPr/>
          </p:nvSpPr>
          <p:spPr bwMode="auto">
            <a:xfrm>
              <a:off x="3560" y="1760"/>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a/a R</a:t>
              </a:r>
            </a:p>
          </p:txBody>
        </p:sp>
        <p:sp>
          <p:nvSpPr>
            <p:cNvPr id="204821" name="Text Box 51"/>
            <p:cNvSpPr txBox="1">
              <a:spLocks noChangeArrowheads="1"/>
            </p:cNvSpPr>
            <p:nvPr/>
          </p:nvSpPr>
          <p:spPr bwMode="auto">
            <a:xfrm>
              <a:off x="3560" y="1843"/>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R</a:t>
              </a:r>
            </a:p>
          </p:txBody>
        </p:sp>
        <p:sp>
          <p:nvSpPr>
            <p:cNvPr id="204822" name="Text Box 52"/>
            <p:cNvSpPr txBox="1">
              <a:spLocks noChangeArrowheads="1"/>
            </p:cNvSpPr>
            <p:nvPr/>
          </p:nvSpPr>
          <p:spPr bwMode="auto">
            <a:xfrm>
              <a:off x="2880" y="2206"/>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R</a:t>
              </a:r>
            </a:p>
          </p:txBody>
        </p:sp>
        <p:sp>
          <p:nvSpPr>
            <p:cNvPr id="204823" name="Text Box 53"/>
            <p:cNvSpPr txBox="1">
              <a:spLocks noChangeArrowheads="1"/>
            </p:cNvSpPr>
            <p:nvPr/>
          </p:nvSpPr>
          <p:spPr bwMode="auto">
            <a:xfrm>
              <a:off x="2880" y="2976"/>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R</a:t>
              </a:r>
            </a:p>
          </p:txBody>
        </p:sp>
        <p:sp>
          <p:nvSpPr>
            <p:cNvPr id="204824" name="Text Box 54"/>
            <p:cNvSpPr txBox="1">
              <a:spLocks noChangeArrowheads="1"/>
            </p:cNvSpPr>
            <p:nvPr/>
          </p:nvSpPr>
          <p:spPr bwMode="auto">
            <a:xfrm>
              <a:off x="4059" y="2350"/>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B/a L</a:t>
              </a:r>
            </a:p>
          </p:txBody>
        </p:sp>
        <p:sp>
          <p:nvSpPr>
            <p:cNvPr id="204825" name="Text Box 55"/>
            <p:cNvSpPr txBox="1">
              <a:spLocks noChangeArrowheads="1"/>
            </p:cNvSpPr>
            <p:nvPr/>
          </p:nvSpPr>
          <p:spPr bwMode="auto">
            <a:xfrm>
              <a:off x="4014" y="2787"/>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L</a:t>
              </a:r>
            </a:p>
          </p:txBody>
        </p:sp>
        <p:sp>
          <p:nvSpPr>
            <p:cNvPr id="204826" name="Text Box 56"/>
            <p:cNvSpPr txBox="1">
              <a:spLocks noChangeArrowheads="1"/>
            </p:cNvSpPr>
            <p:nvPr/>
          </p:nvSpPr>
          <p:spPr bwMode="auto">
            <a:xfrm>
              <a:off x="3630" y="3429"/>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a/a R</a:t>
              </a:r>
            </a:p>
          </p:txBody>
        </p:sp>
        <p:sp>
          <p:nvSpPr>
            <p:cNvPr id="204827" name="Text Box 57"/>
            <p:cNvSpPr txBox="1">
              <a:spLocks noChangeArrowheads="1"/>
            </p:cNvSpPr>
            <p:nvPr/>
          </p:nvSpPr>
          <p:spPr bwMode="auto">
            <a:xfrm>
              <a:off x="3643" y="3517"/>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R</a:t>
              </a:r>
            </a:p>
          </p:txBody>
        </p:sp>
        <p:sp>
          <p:nvSpPr>
            <p:cNvPr id="204828" name="Text Box 58"/>
            <p:cNvSpPr txBox="1">
              <a:spLocks noChangeArrowheads="1"/>
            </p:cNvSpPr>
            <p:nvPr/>
          </p:nvSpPr>
          <p:spPr bwMode="auto">
            <a:xfrm>
              <a:off x="4991" y="2588"/>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a/a L</a:t>
              </a:r>
            </a:p>
          </p:txBody>
        </p:sp>
        <p:sp>
          <p:nvSpPr>
            <p:cNvPr id="204829" name="Text Box 59"/>
            <p:cNvSpPr txBox="1">
              <a:spLocks noChangeArrowheads="1"/>
            </p:cNvSpPr>
            <p:nvPr/>
          </p:nvSpPr>
          <p:spPr bwMode="auto">
            <a:xfrm>
              <a:off x="4999" y="2668"/>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L</a:t>
              </a:r>
            </a:p>
          </p:txBody>
        </p:sp>
        <p:sp>
          <p:nvSpPr>
            <p:cNvPr id="204830" name="Text Box 60"/>
            <p:cNvSpPr txBox="1">
              <a:spLocks noChangeArrowheads="1"/>
            </p:cNvSpPr>
            <p:nvPr/>
          </p:nvSpPr>
          <p:spPr bwMode="auto">
            <a:xfrm>
              <a:off x="5012" y="2758"/>
              <a:ext cx="408" cy="17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200">
                  <a:cs typeface="Arial" charset="0"/>
                </a:rPr>
                <a:t>B/B L</a:t>
              </a:r>
            </a:p>
          </p:txBody>
        </p:sp>
      </p:grpSp>
    </p:spTree>
  </p:cSld>
  <p:clrMapOvr>
    <a:masterClrMapping/>
  </p:clrMapOvr>
  <p:transition spd="med">
    <p:wheel/>
  </p:transition>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46" name="Rectangle 30"/>
          <p:cNvSpPr>
            <a:spLocks noGrp="1" noChangeArrowheads="1"/>
          </p:cNvSpPr>
          <p:nvPr>
            <p:ph type="title"/>
          </p:nvPr>
        </p:nvSpPr>
        <p:spPr/>
        <p:txBody>
          <a:bodyPr/>
          <a:lstStyle/>
          <a:p>
            <a:pPr algn="just" eaLnBrk="1" hangingPunct="1">
              <a:defRPr/>
            </a:pPr>
            <a:r>
              <a:rPr lang="fa-IR" sz="3200" smtClean="0">
                <a:cs typeface="B Roya" pitchFamily="2" charset="-78"/>
              </a:rPr>
              <a:t>9-2 ماشین تورینگ به عنوان پذیرنده زبان</a:t>
            </a:r>
            <a:endParaRPr lang="en-US" sz="3200" smtClean="0">
              <a:cs typeface="B Roya" pitchFamily="2" charset="-78"/>
            </a:endParaRPr>
          </a:p>
        </p:txBody>
      </p:sp>
      <p:sp>
        <p:nvSpPr>
          <p:cNvPr id="205827" name="Text Box 31"/>
          <p:cNvSpPr txBox="1">
            <a:spLocks noChangeArrowheads="1"/>
          </p:cNvSpPr>
          <p:nvPr/>
        </p:nvSpPr>
        <p:spPr bwMode="auto">
          <a:xfrm>
            <a:off x="971550" y="1860550"/>
            <a:ext cx="7343775" cy="3081338"/>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فرض کنید که </a:t>
            </a:r>
            <a:r>
              <a:rPr lang="en-US"/>
              <a:t>(Q,</a:t>
            </a:r>
            <a:r>
              <a:rPr lang="en-US">
                <a:cs typeface="Arial" charset="0"/>
              </a:rPr>
              <a:t>∑</a:t>
            </a:r>
            <a:r>
              <a:rPr lang="en-US"/>
              <a:t>,</a:t>
            </a:r>
            <a:r>
              <a:rPr lang="el-GR">
                <a:cs typeface="Arial" charset="0"/>
              </a:rPr>
              <a:t>Γ</a:t>
            </a:r>
            <a:r>
              <a:rPr lang="en-US"/>
              <a:t>,</a:t>
            </a:r>
            <a:r>
              <a:rPr lang="en-US">
                <a:cs typeface="Arial" charset="0"/>
              </a:rPr>
              <a:t>∂</a:t>
            </a:r>
            <a:r>
              <a:rPr lang="en-US"/>
              <a:t>,q0,F)</a:t>
            </a:r>
            <a:r>
              <a:rPr lang="fa-IR"/>
              <a:t> یک ماشین تورینگ باشد. یک رشته </a:t>
            </a:r>
            <a:r>
              <a:rPr lang="en-US"/>
              <a:t>U</a:t>
            </a:r>
            <a:r>
              <a:rPr lang="ru-RU">
                <a:cs typeface="Arial" charset="0"/>
              </a:rPr>
              <a:t>є∑</a:t>
            </a:r>
            <a:r>
              <a:rPr lang="en-US"/>
              <a:t>*</a:t>
            </a:r>
            <a:r>
              <a:rPr lang="fa-IR"/>
              <a:t> توسط حالت پایانی پذیرفته می شود اگر محاسبه </a:t>
            </a:r>
            <a:r>
              <a:rPr lang="en-US"/>
              <a:t>M</a:t>
            </a:r>
            <a:r>
              <a:rPr lang="fa-IR"/>
              <a:t> با ورودی </a:t>
            </a:r>
            <a:r>
              <a:rPr lang="en-US"/>
              <a:t>u</a:t>
            </a:r>
            <a:r>
              <a:rPr lang="fa-IR"/>
              <a:t> در یک حالت پایانی متوقف شود. محاسبه ای که به طور غیر عادی متوقف می شود رشته ورودی را بدون توجه به حالت پایانی ماشین رد می کند. زبان </a:t>
            </a:r>
            <a:r>
              <a:rPr lang="en-US"/>
              <a:t>M</a:t>
            </a:r>
            <a:r>
              <a:rPr lang="fa-IR"/>
              <a:t> ، که با </a:t>
            </a:r>
            <a:r>
              <a:rPr lang="en-US"/>
              <a:t>L(M)</a:t>
            </a:r>
            <a:r>
              <a:rPr lang="fa-IR"/>
              <a:t> نشان داده می شود، مجموعه تمامی رشته های پذیرفته شده توسط </a:t>
            </a:r>
            <a:r>
              <a:rPr lang="en-US"/>
              <a:t>M</a:t>
            </a:r>
            <a:r>
              <a:rPr lang="fa-IR"/>
              <a:t> است. </a:t>
            </a:r>
            <a:endParaRPr lang="en-US"/>
          </a:p>
        </p:txBody>
      </p:sp>
    </p:spTree>
  </p:cSld>
  <p:clrMapOvr>
    <a:masterClrMapping/>
  </p:clrMapOvr>
  <p:transition spd="med">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555875" y="1700213"/>
            <a:ext cx="6124575" cy="1655762"/>
          </a:xfrm>
        </p:spPr>
        <p:txBody>
          <a:bodyPr/>
          <a:lstStyle/>
          <a:p>
            <a:pPr algn="ctr" eaLnBrk="1" hangingPunct="1">
              <a:defRPr/>
            </a:pPr>
            <a:r>
              <a:rPr lang="fa-IR" sz="5400" smtClean="0">
                <a:solidFill>
                  <a:srgbClr val="525128"/>
                </a:solidFill>
                <a:cs typeface="B Roya" pitchFamily="2" charset="-78"/>
              </a:rPr>
              <a:t>نظریه زبانها و ماشینها</a:t>
            </a:r>
            <a:endParaRPr lang="en-US" sz="5400" smtClean="0">
              <a:solidFill>
                <a:srgbClr val="525128"/>
              </a:solidFill>
              <a:cs typeface="B Roya" pitchFamily="2" charset="-78"/>
            </a:endParaRPr>
          </a:p>
        </p:txBody>
      </p:sp>
      <p:sp>
        <p:nvSpPr>
          <p:cNvPr id="2051" name="Rectangle 3"/>
          <p:cNvSpPr>
            <a:spLocks noGrp="1" noChangeArrowheads="1"/>
          </p:cNvSpPr>
          <p:nvPr>
            <p:ph type="subTitle" idx="1"/>
          </p:nvPr>
        </p:nvSpPr>
        <p:spPr>
          <a:gradFill rotWithShape="1">
            <a:gsLst>
              <a:gs pos="0">
                <a:schemeClr val="accent1"/>
              </a:gs>
              <a:gs pos="50000">
                <a:schemeClr val="bg1"/>
              </a:gs>
              <a:gs pos="100000">
                <a:schemeClr val="accent1"/>
              </a:gs>
            </a:gsLst>
            <a:lin ang="5400000" scaled="1"/>
          </a:gradFill>
        </p:spPr>
        <p:txBody>
          <a:bodyPr/>
          <a:lstStyle/>
          <a:p>
            <a:pPr eaLnBrk="1" hangingPunct="1">
              <a:defRPr/>
            </a:pPr>
            <a:r>
              <a:rPr lang="fa-IR" smtClean="0">
                <a:cs typeface="B Roya" pitchFamily="2" charset="-78"/>
              </a:rPr>
              <a:t>تهيه کننده: سیده فاطمه نورانی</a:t>
            </a:r>
          </a:p>
          <a:p>
            <a:pPr eaLnBrk="1" hangingPunct="1">
              <a:defRPr/>
            </a:pPr>
            <a:r>
              <a:rPr lang="fa-IR" smtClean="0">
                <a:cs typeface="B Roya" pitchFamily="2" charset="-78"/>
              </a:rPr>
              <a:t>گروه: کامپيوتر</a:t>
            </a:r>
            <a:endParaRPr lang="en-US" smtClean="0">
              <a:cs typeface="B Roya" pitchFamily="2" charset="-78"/>
            </a:endParaRPr>
          </a:p>
        </p:txBody>
      </p:sp>
      <p:pic>
        <p:nvPicPr>
          <p:cNvPr id="21508" name="Picture 5" descr="armPyameNour copy"/>
          <p:cNvPicPr>
            <a:picLocks noChangeAspect="1" noChangeArrowheads="1"/>
          </p:cNvPicPr>
          <p:nvPr/>
        </p:nvPicPr>
        <p:blipFill>
          <a:blip r:embed="rId2">
            <a:grayscl/>
          </a:blip>
          <a:srcRect/>
          <a:stretch>
            <a:fillRect/>
          </a:stretch>
        </p:blipFill>
        <p:spPr bwMode="auto">
          <a:xfrm>
            <a:off x="250825" y="260350"/>
            <a:ext cx="928688" cy="919163"/>
          </a:xfrm>
          <a:prstGeom prst="rect">
            <a:avLst/>
          </a:prstGeom>
          <a:noFill/>
          <a:ln w="9525">
            <a:noFill/>
            <a:miter lim="800000"/>
            <a:headEnd/>
            <a:tailEnd/>
          </a:ln>
        </p:spPr>
      </p:pic>
      <p:sp>
        <p:nvSpPr>
          <p:cNvPr id="21509" name="WordArt 7"/>
          <p:cNvSpPr>
            <a:spLocks noChangeArrowheads="1" noChangeShapeType="1" noTextEdit="1"/>
          </p:cNvSpPr>
          <p:nvPr/>
        </p:nvSpPr>
        <p:spPr bwMode="auto">
          <a:xfrm>
            <a:off x="107950" y="1268413"/>
            <a:ext cx="1504950" cy="504825"/>
          </a:xfrm>
          <a:prstGeom prst="rect">
            <a:avLst/>
          </a:prstGeom>
        </p:spPr>
        <p:txBody>
          <a:bodyPr wrap="none" fromWordArt="1">
            <a:prstTxWarp prst="textPlain">
              <a:avLst>
                <a:gd name="adj" fmla="val 50000"/>
              </a:avLst>
            </a:prstTxWarp>
          </a:bodyPr>
          <a:lstStyle/>
          <a:p>
            <a:pPr algn="ctr"/>
            <a:r>
              <a:rPr lang="fa-IR" sz="2400" kern="10" spc="480">
                <a:ln w="9525">
                  <a:noFill/>
                  <a:round/>
                  <a:headEnd/>
                  <a:tailEnd/>
                </a:ln>
                <a:solidFill>
                  <a:srgbClr val="3F3F3F"/>
                </a:solidFill>
                <a:cs typeface="B Roya"/>
              </a:rPr>
              <a:t>دانشگاه پيام نور</a:t>
            </a:r>
            <a:endParaRPr lang="en-US" sz="2400" kern="10" spc="480">
              <a:ln w="9525">
                <a:noFill/>
                <a:round/>
                <a:headEnd/>
                <a:tailEnd/>
              </a:ln>
              <a:solidFill>
                <a:srgbClr val="3F3F3F"/>
              </a:solidFill>
              <a:cs typeface="B Roya"/>
            </a:endParaRPr>
          </a:p>
        </p:txBody>
      </p:sp>
    </p:spTree>
  </p:cSld>
  <p:clrMapOvr>
    <a:masterClrMapping/>
  </p:clrMapOvr>
  <p:transition spd="med">
    <p:whee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7"/>
          <p:cNvSpPr txBox="1">
            <a:spLocks noChangeArrowheads="1"/>
          </p:cNvSpPr>
          <p:nvPr/>
        </p:nvSpPr>
        <p:spPr bwMode="auto">
          <a:xfrm>
            <a:off x="1042988" y="1196975"/>
            <a:ext cx="7127875" cy="519113"/>
          </a:xfrm>
          <a:prstGeom prst="rect">
            <a:avLst/>
          </a:prstGeom>
          <a:solidFill>
            <a:srgbClr val="CCFFCC"/>
          </a:solidFill>
          <a:ln w="9525" algn="ctr">
            <a:noFill/>
            <a:miter lim="800000"/>
            <a:headEnd/>
            <a:tailEnd/>
          </a:ln>
        </p:spPr>
        <p:txBody>
          <a:bodyPr>
            <a:spAutoFit/>
          </a:bodyPr>
          <a:lstStyle/>
          <a:p>
            <a:pPr>
              <a:spcBef>
                <a:spcPct val="50000"/>
              </a:spcBef>
            </a:pPr>
            <a:r>
              <a:rPr lang="fa-IR"/>
              <a:t>زبان: یک زبان یک مجموعه از رشته ها روی یک الفبا است.</a:t>
            </a:r>
            <a:endParaRPr lang="en-US"/>
          </a:p>
        </p:txBody>
      </p:sp>
      <p:sp>
        <p:nvSpPr>
          <p:cNvPr id="36867" name="Text Box 8"/>
          <p:cNvSpPr txBox="1">
            <a:spLocks noChangeArrowheads="1"/>
          </p:cNvSpPr>
          <p:nvPr/>
        </p:nvSpPr>
        <p:spPr bwMode="auto">
          <a:xfrm>
            <a:off x="684213" y="1916113"/>
            <a:ext cx="8064500"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رشته</a:t>
            </a:r>
            <a:r>
              <a:rPr lang="fa-IR"/>
              <a:t>: یک رشته روی یک مجموعه </a:t>
            </a:r>
            <a:r>
              <a:rPr lang="en-US"/>
              <a:t>X</a:t>
            </a:r>
            <a:r>
              <a:rPr lang="fa-IR"/>
              <a:t> یک دنباله متناهی از عناصر </a:t>
            </a:r>
            <a:r>
              <a:rPr lang="en-US"/>
              <a:t>Y</a:t>
            </a:r>
            <a:r>
              <a:rPr lang="fa-IR"/>
              <a:t> است.</a:t>
            </a:r>
            <a:endParaRPr lang="en-US"/>
          </a:p>
        </p:txBody>
      </p:sp>
      <p:sp>
        <p:nvSpPr>
          <p:cNvPr id="36868" name="Text Box 9"/>
          <p:cNvSpPr txBox="1">
            <a:spLocks noChangeArrowheads="1"/>
          </p:cNvSpPr>
          <p:nvPr/>
        </p:nvSpPr>
        <p:spPr bwMode="auto">
          <a:xfrm>
            <a:off x="898525" y="3141663"/>
            <a:ext cx="7777163"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الفبای زبان</a:t>
            </a:r>
            <a:r>
              <a:rPr lang="fa-IR"/>
              <a:t>: به مجموعه عناصری که رشته ها از آن ساخته می شوند الفبای زبان گوئیم.</a:t>
            </a:r>
            <a:endParaRPr lang="en-US"/>
          </a:p>
        </p:txBody>
      </p:sp>
      <p:sp>
        <p:nvSpPr>
          <p:cNvPr id="36869" name="Text Box 10"/>
          <p:cNvSpPr txBox="1">
            <a:spLocks noChangeArrowheads="1"/>
          </p:cNvSpPr>
          <p:nvPr/>
        </p:nvSpPr>
        <p:spPr bwMode="auto">
          <a:xfrm>
            <a:off x="755650" y="4581525"/>
            <a:ext cx="7920038"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رشته تهی</a:t>
            </a:r>
            <a:r>
              <a:rPr lang="fa-IR"/>
              <a:t>: رشته فاقد عنصر را رشته تهی می نامیم که با</a:t>
            </a:r>
            <a:r>
              <a:rPr lang="el-GR">
                <a:cs typeface="Arial" charset="0"/>
              </a:rPr>
              <a:t>λ</a:t>
            </a:r>
            <a:r>
              <a:rPr lang="fa-IR"/>
              <a:t> نشان می دهیم.</a:t>
            </a:r>
            <a:endParaRPr lang="en-US"/>
          </a:p>
        </p:txBody>
      </p:sp>
      <p:sp>
        <p:nvSpPr>
          <p:cNvPr id="89100" name="Rectangle 12"/>
          <p:cNvSpPr>
            <a:spLocks noGrp="1" noChangeArrowheads="1"/>
          </p:cNvSpPr>
          <p:nvPr>
            <p:ph type="title"/>
          </p:nvPr>
        </p:nvSpPr>
        <p:spPr/>
        <p:txBody>
          <a:bodyPr/>
          <a:lstStyle/>
          <a:p>
            <a:pPr eaLnBrk="1" hangingPunct="1">
              <a:defRPr/>
            </a:pPr>
            <a:r>
              <a:rPr lang="fa-IR" smtClean="0">
                <a:cs typeface="B Roya" pitchFamily="2" charset="-78"/>
              </a:rPr>
              <a:t>2-1 رشته ها و زبانها</a:t>
            </a:r>
            <a:endParaRPr lang="en-US" smtClean="0">
              <a:cs typeface="B Roya" pitchFamily="2" charset="-78"/>
            </a:endParaRPr>
          </a:p>
        </p:txBody>
      </p:sp>
      <p:sp>
        <p:nvSpPr>
          <p:cNvPr id="36871" name="AutoShape 13"/>
          <p:cNvSpPr>
            <a:spLocks noChangeArrowheads="1"/>
          </p:cNvSpPr>
          <p:nvPr/>
        </p:nvSpPr>
        <p:spPr bwMode="auto">
          <a:xfrm>
            <a:off x="8532813" y="1700213"/>
            <a:ext cx="215900" cy="288925"/>
          </a:xfrm>
          <a:prstGeom prst="sun">
            <a:avLst>
              <a:gd name="adj" fmla="val 25000"/>
            </a:avLst>
          </a:prstGeom>
          <a:solidFill>
            <a:schemeClr val="bg1"/>
          </a:solidFill>
          <a:ln w="22225" algn="ctr">
            <a:solidFill>
              <a:schemeClr val="tx1"/>
            </a:solidFill>
            <a:miter lim="800000"/>
            <a:headEnd/>
            <a:tailEnd/>
          </a:ln>
        </p:spPr>
        <p:txBody>
          <a:bodyPr wrap="none" lIns="90000" tIns="46800" rIns="90000" bIns="46800" anchor="ctr"/>
          <a:lstStyle/>
          <a:p>
            <a:endParaRPr lang="fa-IR"/>
          </a:p>
        </p:txBody>
      </p:sp>
      <p:sp>
        <p:nvSpPr>
          <p:cNvPr id="36872" name="AutoShape 14"/>
          <p:cNvSpPr>
            <a:spLocks noChangeArrowheads="1"/>
          </p:cNvSpPr>
          <p:nvPr/>
        </p:nvSpPr>
        <p:spPr bwMode="auto">
          <a:xfrm>
            <a:off x="8604250" y="2997200"/>
            <a:ext cx="215900" cy="288925"/>
          </a:xfrm>
          <a:prstGeom prst="sun">
            <a:avLst>
              <a:gd name="adj" fmla="val 25000"/>
            </a:avLst>
          </a:prstGeom>
          <a:solidFill>
            <a:schemeClr val="bg1"/>
          </a:solidFill>
          <a:ln w="22225" algn="ctr">
            <a:solidFill>
              <a:schemeClr val="tx1"/>
            </a:solidFill>
            <a:miter lim="800000"/>
            <a:headEnd/>
            <a:tailEnd/>
          </a:ln>
        </p:spPr>
        <p:txBody>
          <a:bodyPr wrap="none" lIns="90000" tIns="46800" rIns="90000" bIns="46800" anchor="ctr"/>
          <a:lstStyle/>
          <a:p>
            <a:endParaRPr lang="fa-IR"/>
          </a:p>
        </p:txBody>
      </p:sp>
      <p:sp>
        <p:nvSpPr>
          <p:cNvPr id="36873" name="AutoShape 15"/>
          <p:cNvSpPr>
            <a:spLocks noChangeArrowheads="1"/>
          </p:cNvSpPr>
          <p:nvPr/>
        </p:nvSpPr>
        <p:spPr bwMode="auto">
          <a:xfrm>
            <a:off x="8532813" y="4508500"/>
            <a:ext cx="215900" cy="288925"/>
          </a:xfrm>
          <a:prstGeom prst="sun">
            <a:avLst>
              <a:gd name="adj" fmla="val 25000"/>
            </a:avLst>
          </a:prstGeom>
          <a:solidFill>
            <a:schemeClr val="bg1"/>
          </a:solidFill>
          <a:ln w="22225" algn="ctr">
            <a:solidFill>
              <a:schemeClr val="tx1"/>
            </a:solidFill>
            <a:miter lim="800000"/>
            <a:headEnd/>
            <a:tailEnd/>
          </a:ln>
        </p:spPr>
        <p:txBody>
          <a:bodyPr wrap="none" lIns="90000" tIns="46800" rIns="90000" bIns="46800" anchor="ctr"/>
          <a:lstStyle/>
          <a:p>
            <a:endParaRPr lang="fa-IR"/>
          </a:p>
        </p:txBody>
      </p:sp>
    </p:spTree>
  </p:cSld>
  <p:clrMapOvr>
    <a:masterClrMapping/>
  </p:clrMapOvr>
  <p:transition spd="med">
    <p:wheel/>
  </p:transition>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2" name="Rectangle 32"/>
          <p:cNvSpPr>
            <a:spLocks noGrp="1" noChangeArrowheads="1"/>
          </p:cNvSpPr>
          <p:nvPr>
            <p:ph type="title"/>
          </p:nvPr>
        </p:nvSpPr>
        <p:spPr/>
        <p:txBody>
          <a:bodyPr/>
          <a:lstStyle/>
          <a:p>
            <a:pPr eaLnBrk="1" hangingPunct="1">
              <a:defRPr/>
            </a:pPr>
            <a:r>
              <a:rPr lang="fa-IR" sz="3200" smtClean="0">
                <a:cs typeface="B Roya" pitchFamily="2" charset="-78"/>
              </a:rPr>
              <a:t>9-2 ماشین تورینگ به عنوان پذیرنده زبان</a:t>
            </a:r>
            <a:endParaRPr lang="en-US" sz="3200" smtClean="0">
              <a:cs typeface="B Roya" pitchFamily="2" charset="-78"/>
            </a:endParaRPr>
          </a:p>
        </p:txBody>
      </p:sp>
      <p:sp>
        <p:nvSpPr>
          <p:cNvPr id="206851" name="Text Box 33"/>
          <p:cNvSpPr txBox="1">
            <a:spLocks noChangeArrowheads="1"/>
          </p:cNvSpPr>
          <p:nvPr/>
        </p:nvSpPr>
        <p:spPr bwMode="auto">
          <a:xfrm>
            <a:off x="323850" y="1330325"/>
            <a:ext cx="8424863" cy="94615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یک زبان پذیرفته شده توسط یک ماشین تورینگ به </a:t>
            </a:r>
            <a:r>
              <a:rPr lang="fa-IR">
                <a:solidFill>
                  <a:schemeClr val="accent1"/>
                </a:solidFill>
              </a:rPr>
              <a:t>زبان بازگشتی شمارش پذیر</a:t>
            </a:r>
            <a:r>
              <a:rPr lang="fa-IR"/>
              <a:t> موسوم است.</a:t>
            </a:r>
            <a:endParaRPr lang="en-US"/>
          </a:p>
        </p:txBody>
      </p:sp>
      <p:sp>
        <p:nvSpPr>
          <p:cNvPr id="206852" name="Text Box 34"/>
          <p:cNvSpPr txBox="1">
            <a:spLocks noChangeArrowheads="1"/>
          </p:cNvSpPr>
          <p:nvPr/>
        </p:nvSpPr>
        <p:spPr bwMode="auto">
          <a:xfrm>
            <a:off x="323850" y="2914650"/>
            <a:ext cx="8496300" cy="94615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ماشین تورینگی که برای تمامی رشته های ورودی متوقف می شود زبانی را می پذیرد که به آن</a:t>
            </a:r>
            <a:r>
              <a:rPr lang="fa-IR">
                <a:solidFill>
                  <a:schemeClr val="accent1"/>
                </a:solidFill>
              </a:rPr>
              <a:t> بازگشتی</a:t>
            </a:r>
            <a:r>
              <a:rPr lang="fa-IR"/>
              <a:t> گویند.</a:t>
            </a:r>
            <a:endParaRPr lang="en-US"/>
          </a:p>
        </p:txBody>
      </p:sp>
      <p:sp>
        <p:nvSpPr>
          <p:cNvPr id="206853" name="Text Box 35"/>
          <p:cNvSpPr txBox="1">
            <a:spLocks noChangeArrowheads="1"/>
          </p:cNvSpPr>
          <p:nvPr/>
        </p:nvSpPr>
        <p:spPr bwMode="auto">
          <a:xfrm>
            <a:off x="684213" y="4437063"/>
            <a:ext cx="7705725"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solidFill>
                  <a:schemeClr val="folHlink"/>
                </a:solidFill>
              </a:rPr>
              <a:t>بازگشتی بودن از ویژگیهای یک زبان است نه از خصوصیات ماشین تورینگ پذیرنده آن.</a:t>
            </a:r>
            <a:endParaRPr lang="en-US">
              <a:solidFill>
                <a:schemeClr val="folHlink"/>
              </a:solidFill>
            </a:endParaRPr>
          </a:p>
        </p:txBody>
      </p:sp>
    </p:spTree>
  </p:cSld>
  <p:clrMapOvr>
    <a:masterClrMapping/>
  </p:clrMapOvr>
  <p:transition spd="med">
    <p:wheel/>
  </p:transition>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76" name="Rectangle 12"/>
          <p:cNvSpPr>
            <a:spLocks noGrp="1" noChangeArrowheads="1"/>
          </p:cNvSpPr>
          <p:nvPr>
            <p:ph type="title"/>
          </p:nvPr>
        </p:nvSpPr>
        <p:spPr/>
        <p:txBody>
          <a:bodyPr/>
          <a:lstStyle/>
          <a:p>
            <a:pPr eaLnBrk="1" hangingPunct="1">
              <a:defRPr/>
            </a:pPr>
            <a:r>
              <a:rPr lang="fa-IR" sz="3200" smtClean="0">
                <a:cs typeface="B Roya" pitchFamily="2" charset="-78"/>
              </a:rPr>
              <a:t>9-2 ماشین تورینگ به عنوان پذیرنده زبان</a:t>
            </a:r>
            <a:endParaRPr lang="en-US" sz="3200" smtClean="0">
              <a:cs typeface="B Roya" pitchFamily="2" charset="-78"/>
            </a:endParaRPr>
          </a:p>
        </p:txBody>
      </p:sp>
      <p:sp>
        <p:nvSpPr>
          <p:cNvPr id="207875" name="Text Box 13"/>
          <p:cNvSpPr txBox="1">
            <a:spLocks noChangeArrowheads="1"/>
          </p:cNvSpPr>
          <p:nvPr/>
        </p:nvSpPr>
        <p:spPr bwMode="auto">
          <a:xfrm>
            <a:off x="5580063" y="1268413"/>
            <a:ext cx="3168650" cy="1004887"/>
          </a:xfrm>
          <a:prstGeom prst="rect">
            <a:avLst/>
          </a:prstGeom>
          <a:noFill/>
          <a:ln w="22225" algn="ctr">
            <a:noFill/>
            <a:miter lim="800000"/>
            <a:headEnd/>
            <a:tailEnd/>
          </a:ln>
        </p:spPr>
        <p:txBody>
          <a:bodyPr lIns="90000" tIns="46800" rIns="90000" bIns="46800">
            <a:spAutoFit/>
          </a:bodyPr>
          <a:lstStyle/>
          <a:p>
            <a:pPr>
              <a:spcBef>
                <a:spcPct val="50000"/>
              </a:spcBef>
            </a:pPr>
            <a:r>
              <a:rPr lang="fa-IR" sz="2400"/>
              <a:t>مثال:</a:t>
            </a:r>
          </a:p>
          <a:p>
            <a:pPr>
              <a:spcBef>
                <a:spcPct val="50000"/>
              </a:spcBef>
            </a:pPr>
            <a:r>
              <a:rPr lang="fa-IR" sz="2400"/>
              <a:t>ماشین تورینگ</a:t>
            </a:r>
            <a:endParaRPr lang="en-US" sz="2400"/>
          </a:p>
        </p:txBody>
      </p:sp>
      <p:grpSp>
        <p:nvGrpSpPr>
          <p:cNvPr id="207876" name="Group 31"/>
          <p:cNvGrpSpPr>
            <a:grpSpLocks/>
          </p:cNvGrpSpPr>
          <p:nvPr/>
        </p:nvGrpSpPr>
        <p:grpSpPr bwMode="auto">
          <a:xfrm>
            <a:off x="1116013" y="2420938"/>
            <a:ext cx="6678612" cy="1728787"/>
            <a:chOff x="657" y="1797"/>
            <a:chExt cx="4207" cy="1089"/>
          </a:xfrm>
        </p:grpSpPr>
        <p:grpSp>
          <p:nvGrpSpPr>
            <p:cNvPr id="207878" name="Group 25"/>
            <p:cNvGrpSpPr>
              <a:grpSpLocks/>
            </p:cNvGrpSpPr>
            <p:nvPr/>
          </p:nvGrpSpPr>
          <p:grpSpPr bwMode="auto">
            <a:xfrm>
              <a:off x="657" y="2161"/>
              <a:ext cx="4207" cy="453"/>
              <a:chOff x="530" y="1842"/>
              <a:chExt cx="4207" cy="453"/>
            </a:xfrm>
          </p:grpSpPr>
          <p:sp>
            <p:nvSpPr>
              <p:cNvPr id="207884" name="Oval 14"/>
              <p:cNvSpPr>
                <a:spLocks noChangeArrowheads="1"/>
              </p:cNvSpPr>
              <p:nvPr/>
            </p:nvSpPr>
            <p:spPr bwMode="auto">
              <a:xfrm>
                <a:off x="930" y="188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207885" name="Oval 15"/>
              <p:cNvSpPr>
                <a:spLocks noChangeArrowheads="1"/>
              </p:cNvSpPr>
              <p:nvPr/>
            </p:nvSpPr>
            <p:spPr bwMode="auto">
              <a:xfrm>
                <a:off x="2064" y="188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207886" name="Oval 16"/>
              <p:cNvSpPr>
                <a:spLocks noChangeArrowheads="1"/>
              </p:cNvSpPr>
              <p:nvPr/>
            </p:nvSpPr>
            <p:spPr bwMode="auto">
              <a:xfrm>
                <a:off x="3198" y="188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207887" name="Oval 17"/>
              <p:cNvSpPr>
                <a:spLocks noChangeArrowheads="1"/>
              </p:cNvSpPr>
              <p:nvPr/>
            </p:nvSpPr>
            <p:spPr bwMode="auto">
              <a:xfrm>
                <a:off x="4332" y="188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3</a:t>
                </a:r>
                <a:endParaRPr lang="en-US" sz="2000"/>
              </a:p>
            </p:txBody>
          </p:sp>
          <p:sp>
            <p:nvSpPr>
              <p:cNvPr id="207888" name="Oval 18"/>
              <p:cNvSpPr>
                <a:spLocks noChangeArrowheads="1"/>
              </p:cNvSpPr>
              <p:nvPr/>
            </p:nvSpPr>
            <p:spPr bwMode="auto">
              <a:xfrm>
                <a:off x="4284" y="1842"/>
                <a:ext cx="453" cy="45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207889" name="Text Box 19"/>
              <p:cNvSpPr txBox="1">
                <a:spLocks noChangeArrowheads="1"/>
              </p:cNvSpPr>
              <p:nvPr/>
            </p:nvSpPr>
            <p:spPr bwMode="auto">
              <a:xfrm>
                <a:off x="530" y="1955"/>
                <a:ext cx="453"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M: &gt;</a:t>
                </a:r>
              </a:p>
            </p:txBody>
          </p:sp>
          <p:cxnSp>
            <p:nvCxnSpPr>
              <p:cNvPr id="207890" name="AutoShape 20"/>
              <p:cNvCxnSpPr>
                <a:cxnSpLocks noChangeShapeType="1"/>
                <a:stCxn id="207884" idx="6"/>
                <a:endCxn id="207885" idx="2"/>
              </p:cNvCxnSpPr>
              <p:nvPr/>
            </p:nvCxnSpPr>
            <p:spPr bwMode="auto">
              <a:xfrm>
                <a:off x="1299" y="2069"/>
                <a:ext cx="758" cy="0"/>
              </a:xfrm>
              <a:prstGeom prst="straightConnector1">
                <a:avLst/>
              </a:prstGeom>
              <a:noFill/>
              <a:ln w="22225">
                <a:solidFill>
                  <a:schemeClr val="tx1"/>
                </a:solidFill>
                <a:round/>
                <a:headEnd/>
                <a:tailEnd type="triangle" w="med" len="med"/>
              </a:ln>
            </p:spPr>
          </p:cxnSp>
          <p:cxnSp>
            <p:nvCxnSpPr>
              <p:cNvPr id="207891" name="AutoShape 21"/>
              <p:cNvCxnSpPr>
                <a:cxnSpLocks noChangeShapeType="1"/>
                <a:stCxn id="207885" idx="6"/>
                <a:endCxn id="207886" idx="2"/>
              </p:cNvCxnSpPr>
              <p:nvPr/>
            </p:nvCxnSpPr>
            <p:spPr bwMode="auto">
              <a:xfrm>
                <a:off x="2433" y="2069"/>
                <a:ext cx="758" cy="0"/>
              </a:xfrm>
              <a:prstGeom prst="straightConnector1">
                <a:avLst/>
              </a:prstGeom>
              <a:noFill/>
              <a:ln w="22225">
                <a:solidFill>
                  <a:schemeClr val="tx1"/>
                </a:solidFill>
                <a:round/>
                <a:headEnd/>
                <a:tailEnd type="triangle" w="med" len="med"/>
              </a:ln>
            </p:spPr>
          </p:cxnSp>
          <p:cxnSp>
            <p:nvCxnSpPr>
              <p:cNvPr id="207892" name="AutoShape 22"/>
              <p:cNvCxnSpPr>
                <a:cxnSpLocks noChangeShapeType="1"/>
                <a:stCxn id="207886" idx="6"/>
                <a:endCxn id="207888" idx="2"/>
              </p:cNvCxnSpPr>
              <p:nvPr/>
            </p:nvCxnSpPr>
            <p:spPr bwMode="auto">
              <a:xfrm>
                <a:off x="3567" y="2069"/>
                <a:ext cx="710" cy="0"/>
              </a:xfrm>
              <a:prstGeom prst="straightConnector1">
                <a:avLst/>
              </a:prstGeom>
              <a:noFill/>
              <a:ln w="22225">
                <a:solidFill>
                  <a:schemeClr val="tx1"/>
                </a:solidFill>
                <a:round/>
                <a:headEnd/>
                <a:tailEnd type="triangle" w="med" len="med"/>
              </a:ln>
            </p:spPr>
          </p:cxnSp>
          <p:cxnSp>
            <p:nvCxnSpPr>
              <p:cNvPr id="207893" name="AutoShape 23"/>
              <p:cNvCxnSpPr>
                <a:cxnSpLocks noChangeShapeType="1"/>
                <a:stCxn id="207886" idx="3"/>
                <a:endCxn id="207885" idx="5"/>
              </p:cNvCxnSpPr>
              <p:nvPr/>
            </p:nvCxnSpPr>
            <p:spPr bwMode="auto">
              <a:xfrm rot="5400000">
                <a:off x="2811" y="1766"/>
                <a:ext cx="1" cy="878"/>
              </a:xfrm>
              <a:prstGeom prst="curvedConnector3">
                <a:avLst>
                  <a:gd name="adj1" fmla="val 19000009"/>
                </a:avLst>
              </a:prstGeom>
              <a:noFill/>
              <a:ln w="22225">
                <a:solidFill>
                  <a:schemeClr val="tx1"/>
                </a:solidFill>
                <a:round/>
                <a:headEnd/>
                <a:tailEnd type="triangle" w="med" len="med"/>
              </a:ln>
            </p:spPr>
          </p:cxnSp>
          <p:cxnSp>
            <p:nvCxnSpPr>
              <p:cNvPr id="207894" name="AutoShape 24"/>
              <p:cNvCxnSpPr>
                <a:cxnSpLocks noChangeShapeType="1"/>
                <a:stCxn id="207885" idx="6"/>
                <a:endCxn id="207885" idx="1"/>
              </p:cNvCxnSpPr>
              <p:nvPr/>
            </p:nvCxnSpPr>
            <p:spPr bwMode="auto">
              <a:xfrm flipH="1" flipV="1">
                <a:off x="2117" y="1934"/>
                <a:ext cx="316" cy="135"/>
              </a:xfrm>
              <a:prstGeom prst="curvedConnector4">
                <a:avLst>
                  <a:gd name="adj1" fmla="val -50634"/>
                  <a:gd name="adj2" fmla="val 307407"/>
                </a:avLst>
              </a:prstGeom>
              <a:noFill/>
              <a:ln w="22225">
                <a:solidFill>
                  <a:schemeClr val="tx1"/>
                </a:solidFill>
                <a:round/>
                <a:headEnd/>
                <a:tailEnd type="triangle" w="med" len="med"/>
              </a:ln>
            </p:spPr>
          </p:cxnSp>
        </p:grpSp>
        <p:sp>
          <p:nvSpPr>
            <p:cNvPr id="207879" name="Text Box 26"/>
            <p:cNvSpPr txBox="1">
              <a:spLocks noChangeArrowheads="1"/>
            </p:cNvSpPr>
            <p:nvPr/>
          </p:nvSpPr>
          <p:spPr bwMode="auto">
            <a:xfrm>
              <a:off x="1519" y="2220"/>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7880" name="Text Box 27"/>
            <p:cNvSpPr txBox="1">
              <a:spLocks noChangeArrowheads="1"/>
            </p:cNvSpPr>
            <p:nvPr/>
          </p:nvSpPr>
          <p:spPr bwMode="auto">
            <a:xfrm>
              <a:off x="2245" y="1797"/>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7881" name="Text Box 28"/>
            <p:cNvSpPr txBox="1">
              <a:spLocks noChangeArrowheads="1"/>
            </p:cNvSpPr>
            <p:nvPr/>
          </p:nvSpPr>
          <p:spPr bwMode="auto">
            <a:xfrm>
              <a:off x="2744" y="2674"/>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7882" name="Text Box 29"/>
            <p:cNvSpPr txBox="1">
              <a:spLocks noChangeArrowheads="1"/>
            </p:cNvSpPr>
            <p:nvPr/>
          </p:nvSpPr>
          <p:spPr bwMode="auto">
            <a:xfrm>
              <a:off x="2744" y="2205"/>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R</a:t>
              </a:r>
            </a:p>
          </p:txBody>
        </p:sp>
        <p:sp>
          <p:nvSpPr>
            <p:cNvPr id="207883" name="Text Box 30"/>
            <p:cNvSpPr txBox="1">
              <a:spLocks noChangeArrowheads="1"/>
            </p:cNvSpPr>
            <p:nvPr/>
          </p:nvSpPr>
          <p:spPr bwMode="auto">
            <a:xfrm>
              <a:off x="3833" y="2205"/>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R</a:t>
              </a:r>
            </a:p>
          </p:txBody>
        </p:sp>
      </p:grpSp>
      <p:sp>
        <p:nvSpPr>
          <p:cNvPr id="207877" name="Text Box 32"/>
          <p:cNvSpPr txBox="1">
            <a:spLocks noChangeArrowheads="1"/>
          </p:cNvSpPr>
          <p:nvPr/>
        </p:nvSpPr>
        <p:spPr bwMode="auto">
          <a:xfrm>
            <a:off x="323850" y="4581525"/>
            <a:ext cx="8351838" cy="519113"/>
          </a:xfrm>
          <a:prstGeom prst="rect">
            <a:avLst/>
          </a:prstGeom>
          <a:noFill/>
          <a:ln w="22225" algn="ctr">
            <a:noFill/>
            <a:miter lim="800000"/>
            <a:headEnd/>
            <a:tailEnd/>
          </a:ln>
        </p:spPr>
        <p:txBody>
          <a:bodyPr lIns="90000" tIns="46800" rIns="90000" bIns="46800">
            <a:spAutoFit/>
          </a:bodyPr>
          <a:lstStyle/>
          <a:p>
            <a:pPr>
              <a:spcBef>
                <a:spcPct val="50000"/>
              </a:spcBef>
            </a:pPr>
            <a:r>
              <a:rPr lang="fa-IR"/>
              <a:t>زبان </a:t>
            </a:r>
            <a:r>
              <a:rPr lang="en-US"/>
              <a:t>(a</a:t>
            </a:r>
            <a:r>
              <a:rPr lang="el-GR">
                <a:cs typeface="Arial" charset="0"/>
              </a:rPr>
              <a:t>υ</a:t>
            </a:r>
            <a:r>
              <a:rPr lang="en-US"/>
              <a:t>b)*aa(a</a:t>
            </a:r>
            <a:r>
              <a:rPr lang="el-GR">
                <a:cs typeface="Arial" charset="0"/>
              </a:rPr>
              <a:t>υ</a:t>
            </a:r>
            <a:r>
              <a:rPr lang="en-US"/>
              <a:t>b)*</a:t>
            </a:r>
            <a:r>
              <a:rPr lang="fa-IR"/>
              <a:t> را می پذیرد.</a:t>
            </a:r>
            <a:endParaRPr lang="en-US"/>
          </a:p>
        </p:txBody>
      </p:sp>
    </p:spTree>
  </p:cSld>
  <p:clrMapOvr>
    <a:masterClrMapping/>
  </p:clrMapOvr>
  <p:transition spd="med">
    <p:wheel/>
  </p:transition>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502" name="Rectangle 14"/>
          <p:cNvSpPr>
            <a:spLocks noGrp="1" noChangeArrowheads="1"/>
          </p:cNvSpPr>
          <p:nvPr>
            <p:ph type="title"/>
          </p:nvPr>
        </p:nvSpPr>
        <p:spPr/>
        <p:txBody>
          <a:bodyPr/>
          <a:lstStyle/>
          <a:p>
            <a:pPr eaLnBrk="1" hangingPunct="1">
              <a:defRPr/>
            </a:pPr>
            <a:r>
              <a:rPr lang="fa-IR" sz="3200" smtClean="0">
                <a:cs typeface="B Roya" pitchFamily="2" charset="-78"/>
              </a:rPr>
              <a:t>9-3 انواع پذیرش در ماشینهای تورینگ</a:t>
            </a:r>
            <a:endParaRPr lang="en-US" sz="3200" smtClean="0">
              <a:cs typeface="B Roya" pitchFamily="2" charset="-78"/>
            </a:endParaRPr>
          </a:p>
        </p:txBody>
      </p:sp>
      <p:sp>
        <p:nvSpPr>
          <p:cNvPr id="208899" name="Text Box 15"/>
          <p:cNvSpPr txBox="1">
            <a:spLocks noChangeArrowheads="1"/>
          </p:cNvSpPr>
          <p:nvPr/>
        </p:nvSpPr>
        <p:spPr bwMode="auto">
          <a:xfrm>
            <a:off x="1692275" y="981075"/>
            <a:ext cx="7200900" cy="519113"/>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انواع پذیرش در ماشینهای تورینگ</a:t>
            </a:r>
            <a:r>
              <a:rPr lang="fa-IR"/>
              <a:t>:</a:t>
            </a:r>
            <a:endParaRPr lang="en-US"/>
          </a:p>
        </p:txBody>
      </p:sp>
      <p:sp>
        <p:nvSpPr>
          <p:cNvPr id="208900" name="Text Box 16"/>
          <p:cNvSpPr txBox="1">
            <a:spLocks noChangeArrowheads="1"/>
          </p:cNvSpPr>
          <p:nvPr/>
        </p:nvSpPr>
        <p:spPr bwMode="auto">
          <a:xfrm>
            <a:off x="1476375" y="2055813"/>
            <a:ext cx="6481763" cy="1373187"/>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در ماشین تورینگی که برای پذیرش توسط توقف طراحی شده است، یک رشته ورودی پذیرفته می شود اگر محاسبه رشته موجب توقف ماشین شود.</a:t>
            </a:r>
            <a:endParaRPr lang="en-US"/>
          </a:p>
        </p:txBody>
      </p:sp>
      <p:sp>
        <p:nvSpPr>
          <p:cNvPr id="208901" name="Text Box 17"/>
          <p:cNvSpPr txBox="1">
            <a:spLocks noChangeArrowheads="1"/>
          </p:cNvSpPr>
          <p:nvPr/>
        </p:nvSpPr>
        <p:spPr bwMode="auto">
          <a:xfrm>
            <a:off x="755650" y="4000500"/>
            <a:ext cx="7632700" cy="1800225"/>
          </a:xfrm>
          <a:prstGeom prst="rect">
            <a:avLst/>
          </a:prstGeom>
          <a:solidFill>
            <a:schemeClr val="accent1"/>
          </a:solidFill>
          <a:ln w="22225" algn="ctr">
            <a:noFill/>
            <a:miter lim="800000"/>
            <a:headEnd/>
            <a:tailEnd/>
          </a:ln>
        </p:spPr>
        <p:txBody>
          <a:bodyPr lIns="90000" tIns="46800" rIns="90000" bIns="46800">
            <a:spAutoFit/>
          </a:bodyPr>
          <a:lstStyle/>
          <a:p>
            <a:pPr algn="just">
              <a:spcBef>
                <a:spcPct val="50000"/>
              </a:spcBef>
            </a:pPr>
            <a:r>
              <a:rPr lang="fa-IR"/>
              <a:t>فرض کنید که </a:t>
            </a:r>
            <a:r>
              <a:rPr lang="en-US"/>
              <a:t>(Q,</a:t>
            </a:r>
            <a:r>
              <a:rPr lang="en-US">
                <a:cs typeface="Arial" charset="0"/>
              </a:rPr>
              <a:t>∑</a:t>
            </a:r>
            <a:r>
              <a:rPr lang="en-US"/>
              <a:t>,</a:t>
            </a:r>
            <a:r>
              <a:rPr lang="el-GR">
                <a:cs typeface="Arial" charset="0"/>
              </a:rPr>
              <a:t>Γ</a:t>
            </a:r>
            <a:r>
              <a:rPr lang="en-US"/>
              <a:t>,</a:t>
            </a:r>
            <a:r>
              <a:rPr lang="en-US">
                <a:cs typeface="Arial" charset="0"/>
              </a:rPr>
              <a:t>∂</a:t>
            </a:r>
            <a:r>
              <a:rPr lang="en-US"/>
              <a:t>,q0,F)</a:t>
            </a:r>
            <a:r>
              <a:rPr lang="fa-IR"/>
              <a:t> یک ماشین تورینگ با پذیرش توسط توقف باشد. یک رشته </a:t>
            </a:r>
            <a:r>
              <a:rPr lang="en-US"/>
              <a:t>U</a:t>
            </a:r>
            <a:r>
              <a:rPr lang="ru-RU">
                <a:cs typeface="Arial" charset="0"/>
              </a:rPr>
              <a:t>є∑</a:t>
            </a:r>
            <a:r>
              <a:rPr lang="en-US"/>
              <a:t>*</a:t>
            </a:r>
            <a:r>
              <a:rPr lang="fa-IR"/>
              <a:t> توسط توقف پذیرفته می شود اگر محاسبه </a:t>
            </a:r>
            <a:r>
              <a:rPr lang="en-US"/>
              <a:t>M</a:t>
            </a:r>
            <a:r>
              <a:rPr lang="fa-IR"/>
              <a:t> با ورودی </a:t>
            </a:r>
            <a:r>
              <a:rPr lang="en-US"/>
              <a:t>u</a:t>
            </a:r>
            <a:r>
              <a:rPr lang="fa-IR"/>
              <a:t> به  طور عادی متوقف شود.</a:t>
            </a:r>
            <a:endParaRPr lang="en-US"/>
          </a:p>
        </p:txBody>
      </p:sp>
    </p:spTree>
  </p:cSld>
  <p:clrMapOvr>
    <a:masterClrMapping/>
  </p:clrMapOvr>
  <p:transition spd="med">
    <p:wheel/>
  </p:transition>
  <p:timing>
    <p:tnLst>
      <p:par>
        <p:cTn id="1" dur="indefinite" restart="never" nodeType="tmRoot"/>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36" name="Rectangle 24"/>
          <p:cNvSpPr>
            <a:spLocks noGrp="1" noChangeArrowheads="1"/>
          </p:cNvSpPr>
          <p:nvPr>
            <p:ph type="title"/>
          </p:nvPr>
        </p:nvSpPr>
        <p:spPr/>
        <p:txBody>
          <a:bodyPr/>
          <a:lstStyle/>
          <a:p>
            <a:pPr eaLnBrk="1" hangingPunct="1">
              <a:defRPr/>
            </a:pPr>
            <a:r>
              <a:rPr lang="fa-IR" sz="3200" smtClean="0">
                <a:cs typeface="B Roya" pitchFamily="2" charset="-78"/>
              </a:rPr>
              <a:t>9-3 انواع پذیرش در ماشینهای تورینگ</a:t>
            </a:r>
            <a:endParaRPr lang="en-US" sz="3200" smtClean="0">
              <a:cs typeface="B Roya" pitchFamily="2" charset="-78"/>
            </a:endParaRPr>
          </a:p>
        </p:txBody>
      </p:sp>
      <p:sp>
        <p:nvSpPr>
          <p:cNvPr id="209923" name="Text Box 25"/>
          <p:cNvSpPr txBox="1">
            <a:spLocks noChangeArrowheads="1"/>
          </p:cNvSpPr>
          <p:nvPr/>
        </p:nvSpPr>
        <p:spPr bwMode="auto">
          <a:xfrm>
            <a:off x="1258888" y="1268413"/>
            <a:ext cx="7561262" cy="457200"/>
          </a:xfrm>
          <a:prstGeom prst="rect">
            <a:avLst/>
          </a:prstGeom>
          <a:noFill/>
          <a:ln w="22225" algn="ctr">
            <a:noFill/>
            <a:miter lim="800000"/>
            <a:headEnd/>
            <a:tailEnd/>
          </a:ln>
        </p:spPr>
        <p:txBody>
          <a:bodyPr lIns="90000" tIns="46800" rIns="90000" bIns="46800">
            <a:spAutoFit/>
          </a:bodyPr>
          <a:lstStyle/>
          <a:p>
            <a:pPr>
              <a:spcBef>
                <a:spcPct val="50000"/>
              </a:spcBef>
            </a:pPr>
            <a:r>
              <a:rPr lang="fa-IR" sz="2400"/>
              <a:t>مثال:   زبان </a:t>
            </a:r>
            <a:r>
              <a:rPr lang="en-US" sz="2400"/>
              <a:t>(a</a:t>
            </a:r>
            <a:r>
              <a:rPr lang="el-GR" sz="2400">
                <a:cs typeface="Arial" charset="0"/>
              </a:rPr>
              <a:t>υ</a:t>
            </a:r>
            <a:r>
              <a:rPr lang="en-US" sz="2400"/>
              <a:t>b)*aa(a</a:t>
            </a:r>
            <a:r>
              <a:rPr lang="el-GR" sz="2400">
                <a:cs typeface="Arial" charset="0"/>
              </a:rPr>
              <a:t>υ</a:t>
            </a:r>
            <a:r>
              <a:rPr lang="en-US" sz="2400"/>
              <a:t>b)*</a:t>
            </a:r>
            <a:r>
              <a:rPr lang="fa-IR" sz="2400"/>
              <a:t> </a:t>
            </a:r>
            <a:endParaRPr lang="en-US" sz="2400"/>
          </a:p>
        </p:txBody>
      </p:sp>
      <p:grpSp>
        <p:nvGrpSpPr>
          <p:cNvPr id="209924" name="Group 57"/>
          <p:cNvGrpSpPr>
            <a:grpSpLocks/>
          </p:cNvGrpSpPr>
          <p:nvPr/>
        </p:nvGrpSpPr>
        <p:grpSpPr bwMode="auto">
          <a:xfrm>
            <a:off x="1187450" y="2035175"/>
            <a:ext cx="6678613" cy="3770313"/>
            <a:chOff x="793" y="1237"/>
            <a:chExt cx="4207" cy="2375"/>
          </a:xfrm>
        </p:grpSpPr>
        <p:sp>
          <p:nvSpPr>
            <p:cNvPr id="209925" name="Oval 28"/>
            <p:cNvSpPr>
              <a:spLocks noChangeArrowheads="1"/>
            </p:cNvSpPr>
            <p:nvPr/>
          </p:nvSpPr>
          <p:spPr bwMode="auto">
            <a:xfrm>
              <a:off x="1193" y="1647"/>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209926" name="Oval 29"/>
            <p:cNvSpPr>
              <a:spLocks noChangeArrowheads="1"/>
            </p:cNvSpPr>
            <p:nvPr/>
          </p:nvSpPr>
          <p:spPr bwMode="auto">
            <a:xfrm>
              <a:off x="2327" y="1647"/>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209927" name="Oval 30"/>
            <p:cNvSpPr>
              <a:spLocks noChangeArrowheads="1"/>
            </p:cNvSpPr>
            <p:nvPr/>
          </p:nvSpPr>
          <p:spPr bwMode="auto">
            <a:xfrm>
              <a:off x="3461" y="1647"/>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209928" name="Oval 31"/>
            <p:cNvSpPr>
              <a:spLocks noChangeArrowheads="1"/>
            </p:cNvSpPr>
            <p:nvPr/>
          </p:nvSpPr>
          <p:spPr bwMode="auto">
            <a:xfrm>
              <a:off x="4595" y="1647"/>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3</a:t>
              </a:r>
              <a:endParaRPr lang="en-US" sz="2000"/>
            </a:p>
          </p:txBody>
        </p:sp>
        <p:sp>
          <p:nvSpPr>
            <p:cNvPr id="209929" name="Oval 32"/>
            <p:cNvSpPr>
              <a:spLocks noChangeArrowheads="1"/>
            </p:cNvSpPr>
            <p:nvPr/>
          </p:nvSpPr>
          <p:spPr bwMode="auto">
            <a:xfrm>
              <a:off x="4547" y="1601"/>
              <a:ext cx="453" cy="453"/>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209930" name="Text Box 33"/>
            <p:cNvSpPr txBox="1">
              <a:spLocks noChangeArrowheads="1"/>
            </p:cNvSpPr>
            <p:nvPr/>
          </p:nvSpPr>
          <p:spPr bwMode="auto">
            <a:xfrm>
              <a:off x="793" y="1714"/>
              <a:ext cx="453"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&gt;</a:t>
              </a:r>
            </a:p>
          </p:txBody>
        </p:sp>
        <p:cxnSp>
          <p:nvCxnSpPr>
            <p:cNvPr id="209931" name="AutoShape 34"/>
            <p:cNvCxnSpPr>
              <a:cxnSpLocks noChangeShapeType="1"/>
              <a:stCxn id="209925" idx="6"/>
              <a:endCxn id="209926" idx="2"/>
            </p:cNvCxnSpPr>
            <p:nvPr/>
          </p:nvCxnSpPr>
          <p:spPr bwMode="auto">
            <a:xfrm>
              <a:off x="1562" y="1828"/>
              <a:ext cx="758" cy="0"/>
            </a:xfrm>
            <a:prstGeom prst="straightConnector1">
              <a:avLst/>
            </a:prstGeom>
            <a:noFill/>
            <a:ln w="22225">
              <a:solidFill>
                <a:schemeClr val="tx1"/>
              </a:solidFill>
              <a:round/>
              <a:headEnd/>
              <a:tailEnd type="triangle" w="med" len="med"/>
            </a:ln>
          </p:spPr>
        </p:cxnSp>
        <p:cxnSp>
          <p:nvCxnSpPr>
            <p:cNvPr id="209932" name="AutoShape 35"/>
            <p:cNvCxnSpPr>
              <a:cxnSpLocks noChangeShapeType="1"/>
              <a:stCxn id="209926" idx="6"/>
              <a:endCxn id="209927" idx="2"/>
            </p:cNvCxnSpPr>
            <p:nvPr/>
          </p:nvCxnSpPr>
          <p:spPr bwMode="auto">
            <a:xfrm>
              <a:off x="2696" y="1828"/>
              <a:ext cx="758" cy="0"/>
            </a:xfrm>
            <a:prstGeom prst="straightConnector1">
              <a:avLst/>
            </a:prstGeom>
            <a:noFill/>
            <a:ln w="22225">
              <a:solidFill>
                <a:schemeClr val="tx1"/>
              </a:solidFill>
              <a:round/>
              <a:headEnd/>
              <a:tailEnd type="triangle" w="med" len="med"/>
            </a:ln>
          </p:spPr>
        </p:cxnSp>
        <p:cxnSp>
          <p:nvCxnSpPr>
            <p:cNvPr id="209933" name="AutoShape 36"/>
            <p:cNvCxnSpPr>
              <a:cxnSpLocks noChangeShapeType="1"/>
              <a:stCxn id="209927" idx="6"/>
              <a:endCxn id="209929" idx="2"/>
            </p:cNvCxnSpPr>
            <p:nvPr/>
          </p:nvCxnSpPr>
          <p:spPr bwMode="auto">
            <a:xfrm>
              <a:off x="3830" y="1828"/>
              <a:ext cx="710" cy="0"/>
            </a:xfrm>
            <a:prstGeom prst="straightConnector1">
              <a:avLst/>
            </a:prstGeom>
            <a:noFill/>
            <a:ln w="22225">
              <a:solidFill>
                <a:schemeClr val="tx1"/>
              </a:solidFill>
              <a:round/>
              <a:headEnd/>
              <a:tailEnd type="triangle" w="med" len="med"/>
            </a:ln>
          </p:spPr>
        </p:cxnSp>
        <p:cxnSp>
          <p:nvCxnSpPr>
            <p:cNvPr id="209934" name="AutoShape 37"/>
            <p:cNvCxnSpPr>
              <a:cxnSpLocks noChangeShapeType="1"/>
              <a:stCxn id="209927" idx="3"/>
              <a:endCxn id="209926" idx="5"/>
            </p:cNvCxnSpPr>
            <p:nvPr/>
          </p:nvCxnSpPr>
          <p:spPr bwMode="auto">
            <a:xfrm rot="5400000">
              <a:off x="3074" y="1525"/>
              <a:ext cx="1" cy="878"/>
            </a:xfrm>
            <a:prstGeom prst="curvedConnector3">
              <a:avLst>
                <a:gd name="adj1" fmla="val 19000009"/>
              </a:avLst>
            </a:prstGeom>
            <a:noFill/>
            <a:ln w="22225">
              <a:solidFill>
                <a:schemeClr val="tx1"/>
              </a:solidFill>
              <a:round/>
              <a:headEnd/>
              <a:tailEnd type="triangle" w="med" len="med"/>
            </a:ln>
          </p:spPr>
        </p:cxnSp>
        <p:cxnSp>
          <p:nvCxnSpPr>
            <p:cNvPr id="209935" name="AutoShape 38"/>
            <p:cNvCxnSpPr>
              <a:cxnSpLocks noChangeShapeType="1"/>
              <a:stCxn id="209926" idx="6"/>
              <a:endCxn id="209926" idx="1"/>
            </p:cNvCxnSpPr>
            <p:nvPr/>
          </p:nvCxnSpPr>
          <p:spPr bwMode="auto">
            <a:xfrm flipH="1" flipV="1">
              <a:off x="2380" y="1693"/>
              <a:ext cx="316" cy="135"/>
            </a:xfrm>
            <a:prstGeom prst="curvedConnector4">
              <a:avLst>
                <a:gd name="adj1" fmla="val -50634"/>
                <a:gd name="adj2" fmla="val 307407"/>
              </a:avLst>
            </a:prstGeom>
            <a:noFill/>
            <a:ln w="22225">
              <a:solidFill>
                <a:schemeClr val="tx1"/>
              </a:solidFill>
              <a:round/>
              <a:headEnd/>
              <a:tailEnd type="triangle" w="med" len="med"/>
            </a:ln>
          </p:spPr>
        </p:cxnSp>
        <p:sp>
          <p:nvSpPr>
            <p:cNvPr id="209936" name="Text Box 39"/>
            <p:cNvSpPr txBox="1">
              <a:spLocks noChangeArrowheads="1"/>
            </p:cNvSpPr>
            <p:nvPr/>
          </p:nvSpPr>
          <p:spPr bwMode="auto">
            <a:xfrm>
              <a:off x="1655" y="1660"/>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9937" name="Text Box 40"/>
            <p:cNvSpPr txBox="1">
              <a:spLocks noChangeArrowheads="1"/>
            </p:cNvSpPr>
            <p:nvPr/>
          </p:nvSpPr>
          <p:spPr bwMode="auto">
            <a:xfrm>
              <a:off x="2381" y="1237"/>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9938" name="Text Box 41"/>
            <p:cNvSpPr txBox="1">
              <a:spLocks noChangeArrowheads="1"/>
            </p:cNvSpPr>
            <p:nvPr/>
          </p:nvSpPr>
          <p:spPr bwMode="auto">
            <a:xfrm>
              <a:off x="2880" y="2114"/>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9939" name="Text Box 42"/>
            <p:cNvSpPr txBox="1">
              <a:spLocks noChangeArrowheads="1"/>
            </p:cNvSpPr>
            <p:nvPr/>
          </p:nvSpPr>
          <p:spPr bwMode="auto">
            <a:xfrm>
              <a:off x="2880" y="1645"/>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R</a:t>
              </a:r>
            </a:p>
          </p:txBody>
        </p:sp>
        <p:sp>
          <p:nvSpPr>
            <p:cNvPr id="209940" name="Text Box 43"/>
            <p:cNvSpPr txBox="1">
              <a:spLocks noChangeArrowheads="1"/>
            </p:cNvSpPr>
            <p:nvPr/>
          </p:nvSpPr>
          <p:spPr bwMode="auto">
            <a:xfrm>
              <a:off x="3969" y="1645"/>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R</a:t>
              </a:r>
            </a:p>
          </p:txBody>
        </p:sp>
        <p:sp>
          <p:nvSpPr>
            <p:cNvPr id="209941" name="Oval 44"/>
            <p:cNvSpPr>
              <a:spLocks noChangeArrowheads="1"/>
            </p:cNvSpPr>
            <p:nvPr/>
          </p:nvSpPr>
          <p:spPr bwMode="auto">
            <a:xfrm>
              <a:off x="2879" y="2599"/>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f</a:t>
              </a:r>
              <a:endParaRPr lang="en-US" sz="2000"/>
            </a:p>
          </p:txBody>
        </p:sp>
        <p:cxnSp>
          <p:nvCxnSpPr>
            <p:cNvPr id="209942" name="AutoShape 45"/>
            <p:cNvCxnSpPr>
              <a:cxnSpLocks noChangeShapeType="1"/>
              <a:stCxn id="209925" idx="5"/>
              <a:endCxn id="209941" idx="1"/>
            </p:cNvCxnSpPr>
            <p:nvPr/>
          </p:nvCxnSpPr>
          <p:spPr bwMode="auto">
            <a:xfrm>
              <a:off x="1502" y="1963"/>
              <a:ext cx="1430" cy="682"/>
            </a:xfrm>
            <a:prstGeom prst="straightConnector1">
              <a:avLst/>
            </a:prstGeom>
            <a:noFill/>
            <a:ln w="22225">
              <a:solidFill>
                <a:schemeClr val="tx1"/>
              </a:solidFill>
              <a:round/>
              <a:headEnd/>
              <a:tailEnd type="triangle" w="med" len="med"/>
            </a:ln>
          </p:spPr>
        </p:cxnSp>
        <p:cxnSp>
          <p:nvCxnSpPr>
            <p:cNvPr id="209943" name="AutoShape 46"/>
            <p:cNvCxnSpPr>
              <a:cxnSpLocks noChangeShapeType="1"/>
              <a:stCxn id="209926" idx="4"/>
              <a:endCxn id="209941" idx="0"/>
            </p:cNvCxnSpPr>
            <p:nvPr/>
          </p:nvCxnSpPr>
          <p:spPr bwMode="auto">
            <a:xfrm>
              <a:off x="2508" y="2016"/>
              <a:ext cx="552" cy="576"/>
            </a:xfrm>
            <a:prstGeom prst="straightConnector1">
              <a:avLst/>
            </a:prstGeom>
            <a:noFill/>
            <a:ln w="22225">
              <a:solidFill>
                <a:schemeClr val="tx1"/>
              </a:solidFill>
              <a:round/>
              <a:headEnd/>
              <a:tailEnd type="triangle" w="med" len="med"/>
            </a:ln>
          </p:spPr>
        </p:cxnSp>
        <p:cxnSp>
          <p:nvCxnSpPr>
            <p:cNvPr id="209944" name="AutoShape 47"/>
            <p:cNvCxnSpPr>
              <a:cxnSpLocks noChangeShapeType="1"/>
              <a:stCxn id="209927" idx="4"/>
              <a:endCxn id="209941" idx="7"/>
            </p:cNvCxnSpPr>
            <p:nvPr/>
          </p:nvCxnSpPr>
          <p:spPr bwMode="auto">
            <a:xfrm flipH="1">
              <a:off x="3188" y="2016"/>
              <a:ext cx="454" cy="629"/>
            </a:xfrm>
            <a:prstGeom prst="straightConnector1">
              <a:avLst/>
            </a:prstGeom>
            <a:noFill/>
            <a:ln w="22225">
              <a:solidFill>
                <a:schemeClr val="tx1"/>
              </a:solidFill>
              <a:round/>
              <a:headEnd/>
              <a:tailEnd type="triangle" w="med" len="med"/>
            </a:ln>
          </p:spPr>
        </p:cxnSp>
        <p:cxnSp>
          <p:nvCxnSpPr>
            <p:cNvPr id="209945" name="AutoShape 48"/>
            <p:cNvCxnSpPr>
              <a:cxnSpLocks noChangeShapeType="1"/>
              <a:stCxn id="209941" idx="2"/>
              <a:endCxn id="209941" idx="5"/>
            </p:cNvCxnSpPr>
            <p:nvPr/>
          </p:nvCxnSpPr>
          <p:spPr bwMode="auto">
            <a:xfrm rot="10800000" flipH="1" flipV="1">
              <a:off x="2872" y="2780"/>
              <a:ext cx="316" cy="135"/>
            </a:xfrm>
            <a:prstGeom prst="curvedConnector4">
              <a:avLst>
                <a:gd name="adj1" fmla="val -43356"/>
                <a:gd name="adj2" fmla="val 319259"/>
              </a:avLst>
            </a:prstGeom>
            <a:noFill/>
            <a:ln w="22225">
              <a:solidFill>
                <a:schemeClr val="tx1"/>
              </a:solidFill>
              <a:round/>
              <a:headEnd/>
              <a:tailEnd type="triangle" w="med" len="med"/>
            </a:ln>
          </p:spPr>
        </p:cxnSp>
        <p:sp>
          <p:nvSpPr>
            <p:cNvPr id="209946" name="Text Box 49"/>
            <p:cNvSpPr txBox="1">
              <a:spLocks noChangeArrowheads="1"/>
            </p:cNvSpPr>
            <p:nvPr/>
          </p:nvSpPr>
          <p:spPr bwMode="auto">
            <a:xfrm>
              <a:off x="2263" y="2114"/>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9947" name="Text Box 50"/>
            <p:cNvSpPr txBox="1">
              <a:spLocks noChangeArrowheads="1"/>
            </p:cNvSpPr>
            <p:nvPr/>
          </p:nvSpPr>
          <p:spPr bwMode="auto">
            <a:xfrm>
              <a:off x="1791" y="2214"/>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R</a:t>
              </a:r>
            </a:p>
          </p:txBody>
        </p:sp>
        <p:sp>
          <p:nvSpPr>
            <p:cNvPr id="209948" name="Text Box 51"/>
            <p:cNvSpPr txBox="1">
              <a:spLocks noChangeArrowheads="1"/>
            </p:cNvSpPr>
            <p:nvPr/>
          </p:nvSpPr>
          <p:spPr bwMode="auto">
            <a:xfrm>
              <a:off x="1791" y="2326"/>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9949" name="Text Box 52"/>
            <p:cNvSpPr txBox="1">
              <a:spLocks noChangeArrowheads="1"/>
            </p:cNvSpPr>
            <p:nvPr/>
          </p:nvSpPr>
          <p:spPr bwMode="auto">
            <a:xfrm>
              <a:off x="2789" y="3257"/>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9950" name="Text Box 53"/>
            <p:cNvSpPr txBox="1">
              <a:spLocks noChangeArrowheads="1"/>
            </p:cNvSpPr>
            <p:nvPr/>
          </p:nvSpPr>
          <p:spPr bwMode="auto">
            <a:xfrm>
              <a:off x="2789" y="3143"/>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R</a:t>
              </a:r>
            </a:p>
          </p:txBody>
        </p:sp>
        <p:sp>
          <p:nvSpPr>
            <p:cNvPr id="209951" name="Text Box 54"/>
            <p:cNvSpPr txBox="1">
              <a:spLocks noChangeArrowheads="1"/>
            </p:cNvSpPr>
            <p:nvPr/>
          </p:nvSpPr>
          <p:spPr bwMode="auto">
            <a:xfrm>
              <a:off x="3469" y="2114"/>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09952" name="Text Box 55"/>
            <p:cNvSpPr txBox="1">
              <a:spLocks noChangeArrowheads="1"/>
            </p:cNvSpPr>
            <p:nvPr/>
          </p:nvSpPr>
          <p:spPr bwMode="auto">
            <a:xfrm>
              <a:off x="2789" y="3400"/>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grpSp>
    </p:spTree>
  </p:cSld>
  <p:clrMapOvr>
    <a:masterClrMapping/>
  </p:clrMapOvr>
  <p:transition spd="med">
    <p:wheel/>
  </p:transition>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23" name="Rectangle 15"/>
          <p:cNvSpPr>
            <a:spLocks noGrp="1" noChangeArrowheads="1"/>
          </p:cNvSpPr>
          <p:nvPr>
            <p:ph type="title"/>
          </p:nvPr>
        </p:nvSpPr>
        <p:spPr/>
        <p:txBody>
          <a:bodyPr/>
          <a:lstStyle/>
          <a:p>
            <a:pPr eaLnBrk="1" hangingPunct="1">
              <a:defRPr/>
            </a:pPr>
            <a:r>
              <a:rPr lang="fa-IR" sz="3200" smtClean="0">
                <a:cs typeface="B Roya" pitchFamily="2" charset="-78"/>
              </a:rPr>
              <a:t>9-3 انواع پذیرش در ماشینهای تورینگ</a:t>
            </a:r>
            <a:endParaRPr lang="en-US" sz="3200" smtClean="0">
              <a:cs typeface="B Roya" pitchFamily="2" charset="-78"/>
            </a:endParaRPr>
          </a:p>
        </p:txBody>
      </p:sp>
      <p:sp>
        <p:nvSpPr>
          <p:cNvPr id="210947" name="Text Box 16"/>
          <p:cNvSpPr txBox="1">
            <a:spLocks noChangeArrowheads="1"/>
          </p:cNvSpPr>
          <p:nvPr/>
        </p:nvSpPr>
        <p:spPr bwMode="auto">
          <a:xfrm>
            <a:off x="539750" y="1700213"/>
            <a:ext cx="8064500"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نوعی از پذیرش موسوم به پذیرش توسط ورود که از حالت پایانی استفاده کرده و هیچ نیازی به محاسبات پذیرس  جهت توقف ندارد.</a:t>
            </a:r>
          </a:p>
        </p:txBody>
      </p:sp>
      <p:sp>
        <p:nvSpPr>
          <p:cNvPr id="210948" name="Rectangle 17"/>
          <p:cNvSpPr>
            <a:spLocks noChangeArrowheads="1"/>
          </p:cNvSpPr>
          <p:nvPr/>
        </p:nvSpPr>
        <p:spPr bwMode="auto">
          <a:xfrm>
            <a:off x="1547813" y="3573463"/>
            <a:ext cx="6453187" cy="946150"/>
          </a:xfrm>
          <a:prstGeom prst="rect">
            <a:avLst/>
          </a:prstGeom>
          <a:solidFill>
            <a:schemeClr val="accent1"/>
          </a:solidFill>
          <a:ln w="22225" algn="ctr">
            <a:noFill/>
            <a:miter lim="800000"/>
            <a:headEnd/>
            <a:tailEnd/>
          </a:ln>
        </p:spPr>
        <p:txBody>
          <a:bodyPr lIns="90000" tIns="46800" rIns="90000" bIns="46800">
            <a:spAutoFit/>
          </a:bodyPr>
          <a:lstStyle/>
          <a:p>
            <a:pPr algn="just">
              <a:spcBef>
                <a:spcPct val="50000"/>
              </a:spcBef>
            </a:pPr>
            <a:r>
              <a:rPr lang="fa-IR"/>
              <a:t>یک رشته پذیرفته می شود اگر محاسبه وارد یک حالت پایانی شده باشد.</a:t>
            </a:r>
            <a:endParaRPr lang="en-US"/>
          </a:p>
        </p:txBody>
      </p:sp>
    </p:spTree>
  </p:cSld>
  <p:clrMapOvr>
    <a:masterClrMapping/>
  </p:clrMapOvr>
  <p:transition spd="med">
    <p:wheel/>
  </p:transition>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82" name="Rectangle 30"/>
          <p:cNvSpPr>
            <a:spLocks noGrp="1" noChangeArrowheads="1"/>
          </p:cNvSpPr>
          <p:nvPr>
            <p:ph type="title"/>
          </p:nvPr>
        </p:nvSpPr>
        <p:spPr/>
        <p:txBody>
          <a:bodyPr/>
          <a:lstStyle/>
          <a:p>
            <a:pPr eaLnBrk="1" hangingPunct="1">
              <a:defRPr/>
            </a:pPr>
            <a:r>
              <a:rPr lang="fa-IR" sz="3200" smtClean="0">
                <a:cs typeface="B Roya" pitchFamily="2" charset="-78"/>
              </a:rPr>
              <a:t>9-4 ماشینهای چند شیاره</a:t>
            </a:r>
            <a:endParaRPr lang="en-US" sz="3200" smtClean="0">
              <a:cs typeface="B Roya" pitchFamily="2" charset="-78"/>
            </a:endParaRPr>
          </a:p>
        </p:txBody>
      </p:sp>
      <p:sp>
        <p:nvSpPr>
          <p:cNvPr id="211971" name="Text Box 31"/>
          <p:cNvSpPr txBox="1">
            <a:spLocks noChangeArrowheads="1"/>
          </p:cNvSpPr>
          <p:nvPr/>
        </p:nvSpPr>
        <p:spPr bwMode="auto">
          <a:xfrm>
            <a:off x="323850" y="1125538"/>
            <a:ext cx="8496300" cy="1800225"/>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یک نوار چند شیاره نواری</a:t>
            </a:r>
            <a:r>
              <a:rPr lang="fa-IR"/>
              <a:t> است که به شیارهای متععدی تقسیم شده باشد. یک مکان در یک نوار </a:t>
            </a:r>
            <a:r>
              <a:rPr lang="en-US"/>
              <a:t>n</a:t>
            </a:r>
            <a:r>
              <a:rPr lang="fa-IR"/>
              <a:t> شیاره شاما </a:t>
            </a:r>
            <a:r>
              <a:rPr lang="en-US"/>
              <a:t>n</a:t>
            </a:r>
            <a:r>
              <a:rPr lang="fa-IR"/>
              <a:t> عنصر از الفبای نوار است. دیاگرام زیر یک نوار دو شیاره با هد نوار در حالت پویش دو مکان معین را نشان می دهد.</a:t>
            </a:r>
            <a:endParaRPr lang="en-US"/>
          </a:p>
        </p:txBody>
      </p:sp>
      <p:grpSp>
        <p:nvGrpSpPr>
          <p:cNvPr id="211972" name="Group 65"/>
          <p:cNvGrpSpPr>
            <a:grpSpLocks/>
          </p:cNvGrpSpPr>
          <p:nvPr/>
        </p:nvGrpSpPr>
        <p:grpSpPr bwMode="auto">
          <a:xfrm>
            <a:off x="755650" y="3503613"/>
            <a:ext cx="4968875" cy="2012950"/>
            <a:chOff x="385" y="2253"/>
            <a:chExt cx="3130" cy="1268"/>
          </a:xfrm>
        </p:grpSpPr>
        <p:sp>
          <p:nvSpPr>
            <p:cNvPr id="211973" name="Rectangle 46"/>
            <p:cNvSpPr>
              <a:spLocks noChangeArrowheads="1"/>
            </p:cNvSpPr>
            <p:nvPr/>
          </p:nvSpPr>
          <p:spPr bwMode="auto">
            <a:xfrm>
              <a:off x="3184" y="2552"/>
              <a:ext cx="331"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74" name="Rectangle 45"/>
            <p:cNvSpPr>
              <a:spLocks noChangeArrowheads="1"/>
            </p:cNvSpPr>
            <p:nvPr/>
          </p:nvSpPr>
          <p:spPr bwMode="auto">
            <a:xfrm>
              <a:off x="2854" y="2552"/>
              <a:ext cx="330"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75" name="Rectangle 44"/>
            <p:cNvSpPr>
              <a:spLocks noChangeArrowheads="1"/>
            </p:cNvSpPr>
            <p:nvPr/>
          </p:nvSpPr>
          <p:spPr bwMode="auto">
            <a:xfrm>
              <a:off x="2523" y="2552"/>
              <a:ext cx="331"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76" name="Rectangle 43"/>
            <p:cNvSpPr>
              <a:spLocks noChangeArrowheads="1"/>
            </p:cNvSpPr>
            <p:nvPr/>
          </p:nvSpPr>
          <p:spPr bwMode="auto">
            <a:xfrm>
              <a:off x="2193" y="2552"/>
              <a:ext cx="330"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77" name="Rectangle 42"/>
            <p:cNvSpPr>
              <a:spLocks noChangeArrowheads="1"/>
            </p:cNvSpPr>
            <p:nvPr/>
          </p:nvSpPr>
          <p:spPr bwMode="auto">
            <a:xfrm>
              <a:off x="1862" y="2552"/>
              <a:ext cx="331"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78" name="Rectangle 41"/>
            <p:cNvSpPr>
              <a:spLocks noChangeArrowheads="1"/>
            </p:cNvSpPr>
            <p:nvPr/>
          </p:nvSpPr>
          <p:spPr bwMode="auto">
            <a:xfrm>
              <a:off x="1532" y="2552"/>
              <a:ext cx="330"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79" name="Rectangle 40"/>
            <p:cNvSpPr>
              <a:spLocks noChangeArrowheads="1"/>
            </p:cNvSpPr>
            <p:nvPr/>
          </p:nvSpPr>
          <p:spPr bwMode="auto">
            <a:xfrm>
              <a:off x="1201" y="2552"/>
              <a:ext cx="331"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80" name="Rectangle 39"/>
            <p:cNvSpPr>
              <a:spLocks noChangeArrowheads="1"/>
            </p:cNvSpPr>
            <p:nvPr/>
          </p:nvSpPr>
          <p:spPr bwMode="auto">
            <a:xfrm>
              <a:off x="3184" y="2264"/>
              <a:ext cx="331"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81" name="Rectangle 38"/>
            <p:cNvSpPr>
              <a:spLocks noChangeArrowheads="1"/>
            </p:cNvSpPr>
            <p:nvPr/>
          </p:nvSpPr>
          <p:spPr bwMode="auto">
            <a:xfrm>
              <a:off x="2854" y="2264"/>
              <a:ext cx="330"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82" name="Rectangle 37"/>
            <p:cNvSpPr>
              <a:spLocks noChangeArrowheads="1"/>
            </p:cNvSpPr>
            <p:nvPr/>
          </p:nvSpPr>
          <p:spPr bwMode="auto">
            <a:xfrm>
              <a:off x="2523" y="2264"/>
              <a:ext cx="331"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83" name="Rectangle 36"/>
            <p:cNvSpPr>
              <a:spLocks noChangeArrowheads="1"/>
            </p:cNvSpPr>
            <p:nvPr/>
          </p:nvSpPr>
          <p:spPr bwMode="auto">
            <a:xfrm>
              <a:off x="2193" y="2264"/>
              <a:ext cx="330"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84" name="Rectangle 35"/>
            <p:cNvSpPr>
              <a:spLocks noChangeArrowheads="1"/>
            </p:cNvSpPr>
            <p:nvPr/>
          </p:nvSpPr>
          <p:spPr bwMode="auto">
            <a:xfrm>
              <a:off x="1862" y="2264"/>
              <a:ext cx="331"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85" name="Rectangle 34"/>
            <p:cNvSpPr>
              <a:spLocks noChangeArrowheads="1"/>
            </p:cNvSpPr>
            <p:nvPr/>
          </p:nvSpPr>
          <p:spPr bwMode="auto">
            <a:xfrm>
              <a:off x="1532" y="2264"/>
              <a:ext cx="330"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86" name="Rectangle 33"/>
            <p:cNvSpPr>
              <a:spLocks noChangeArrowheads="1"/>
            </p:cNvSpPr>
            <p:nvPr/>
          </p:nvSpPr>
          <p:spPr bwMode="auto">
            <a:xfrm>
              <a:off x="1201" y="2264"/>
              <a:ext cx="331" cy="288"/>
            </a:xfrm>
            <a:prstGeom prst="rect">
              <a:avLst/>
            </a:prstGeom>
            <a:noFill/>
            <a:ln w="22225" algn="ctr">
              <a:noFill/>
              <a:miter lim="800000"/>
              <a:headEnd/>
              <a:tailEnd/>
            </a:ln>
          </p:spPr>
          <p:txBody>
            <a:bodyPr lIns="90000" tIns="46800" rIns="90000" bIns="46800"/>
            <a:lstStyle/>
            <a:p>
              <a:pPr>
                <a:spcBef>
                  <a:spcPct val="20000"/>
                </a:spcBef>
                <a:buClr>
                  <a:schemeClr val="folHlink"/>
                </a:buClr>
                <a:buSzPct val="90000"/>
                <a:buFont typeface="Wingdings" pitchFamily="2" charset="2"/>
                <a:buNone/>
              </a:pPr>
              <a:endParaRPr lang="fa-IR" sz="2400"/>
            </a:p>
          </p:txBody>
        </p:sp>
        <p:sp>
          <p:nvSpPr>
            <p:cNvPr id="211987" name="Line 47"/>
            <p:cNvSpPr>
              <a:spLocks noChangeShapeType="1"/>
            </p:cNvSpPr>
            <p:nvPr/>
          </p:nvSpPr>
          <p:spPr bwMode="auto">
            <a:xfrm>
              <a:off x="1201" y="2264"/>
              <a:ext cx="2314"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1988" name="Line 48"/>
            <p:cNvSpPr>
              <a:spLocks noChangeShapeType="1"/>
            </p:cNvSpPr>
            <p:nvPr/>
          </p:nvSpPr>
          <p:spPr bwMode="auto">
            <a:xfrm>
              <a:off x="1201" y="2552"/>
              <a:ext cx="2314" cy="0"/>
            </a:xfrm>
            <a:prstGeom prst="line">
              <a:avLst/>
            </a:prstGeom>
            <a:noFill/>
            <a:ln w="12700">
              <a:solidFill>
                <a:schemeClr val="tx1"/>
              </a:solidFill>
              <a:round/>
              <a:headEnd/>
              <a:tailEnd/>
            </a:ln>
          </p:spPr>
          <p:txBody>
            <a:bodyPr lIns="90000" tIns="46800" rIns="90000" bIns="46800" anchor="ctr"/>
            <a:lstStyle/>
            <a:p>
              <a:endParaRPr lang="en-US"/>
            </a:p>
          </p:txBody>
        </p:sp>
        <p:sp>
          <p:nvSpPr>
            <p:cNvPr id="211989" name="Line 49"/>
            <p:cNvSpPr>
              <a:spLocks noChangeShapeType="1"/>
            </p:cNvSpPr>
            <p:nvPr/>
          </p:nvSpPr>
          <p:spPr bwMode="auto">
            <a:xfrm>
              <a:off x="1201" y="2840"/>
              <a:ext cx="2314"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1990" name="Line 50"/>
            <p:cNvSpPr>
              <a:spLocks noChangeShapeType="1"/>
            </p:cNvSpPr>
            <p:nvPr/>
          </p:nvSpPr>
          <p:spPr bwMode="auto">
            <a:xfrm>
              <a:off x="1201" y="2264"/>
              <a:ext cx="0" cy="576"/>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1991" name="Line 51"/>
            <p:cNvSpPr>
              <a:spLocks noChangeShapeType="1"/>
            </p:cNvSpPr>
            <p:nvPr/>
          </p:nvSpPr>
          <p:spPr bwMode="auto">
            <a:xfrm>
              <a:off x="1532" y="2264"/>
              <a:ext cx="0" cy="576"/>
            </a:xfrm>
            <a:prstGeom prst="line">
              <a:avLst/>
            </a:prstGeom>
            <a:noFill/>
            <a:ln w="12700">
              <a:solidFill>
                <a:schemeClr val="tx1"/>
              </a:solidFill>
              <a:round/>
              <a:headEnd/>
              <a:tailEnd/>
            </a:ln>
          </p:spPr>
          <p:txBody>
            <a:bodyPr lIns="90000" tIns="46800" rIns="90000" bIns="46800" anchor="ctr"/>
            <a:lstStyle/>
            <a:p>
              <a:endParaRPr lang="en-US"/>
            </a:p>
          </p:txBody>
        </p:sp>
        <p:sp>
          <p:nvSpPr>
            <p:cNvPr id="211992" name="Line 52"/>
            <p:cNvSpPr>
              <a:spLocks noChangeShapeType="1"/>
            </p:cNvSpPr>
            <p:nvPr/>
          </p:nvSpPr>
          <p:spPr bwMode="auto">
            <a:xfrm>
              <a:off x="1862" y="2264"/>
              <a:ext cx="0" cy="576"/>
            </a:xfrm>
            <a:prstGeom prst="line">
              <a:avLst/>
            </a:prstGeom>
            <a:noFill/>
            <a:ln w="12700">
              <a:solidFill>
                <a:schemeClr val="tx1"/>
              </a:solidFill>
              <a:round/>
              <a:headEnd/>
              <a:tailEnd/>
            </a:ln>
          </p:spPr>
          <p:txBody>
            <a:bodyPr lIns="90000" tIns="46800" rIns="90000" bIns="46800" anchor="ctr"/>
            <a:lstStyle/>
            <a:p>
              <a:endParaRPr lang="en-US"/>
            </a:p>
          </p:txBody>
        </p:sp>
        <p:sp>
          <p:nvSpPr>
            <p:cNvPr id="211993" name="Line 53"/>
            <p:cNvSpPr>
              <a:spLocks noChangeShapeType="1"/>
            </p:cNvSpPr>
            <p:nvPr/>
          </p:nvSpPr>
          <p:spPr bwMode="auto">
            <a:xfrm>
              <a:off x="2193" y="2264"/>
              <a:ext cx="0" cy="576"/>
            </a:xfrm>
            <a:prstGeom prst="line">
              <a:avLst/>
            </a:prstGeom>
            <a:noFill/>
            <a:ln w="12700">
              <a:solidFill>
                <a:schemeClr val="tx1"/>
              </a:solidFill>
              <a:round/>
              <a:headEnd/>
              <a:tailEnd/>
            </a:ln>
          </p:spPr>
          <p:txBody>
            <a:bodyPr lIns="90000" tIns="46800" rIns="90000" bIns="46800" anchor="ctr"/>
            <a:lstStyle/>
            <a:p>
              <a:endParaRPr lang="en-US"/>
            </a:p>
          </p:txBody>
        </p:sp>
        <p:sp>
          <p:nvSpPr>
            <p:cNvPr id="211994" name="Line 54"/>
            <p:cNvSpPr>
              <a:spLocks noChangeShapeType="1"/>
            </p:cNvSpPr>
            <p:nvPr/>
          </p:nvSpPr>
          <p:spPr bwMode="auto">
            <a:xfrm>
              <a:off x="2523" y="2264"/>
              <a:ext cx="0" cy="576"/>
            </a:xfrm>
            <a:prstGeom prst="line">
              <a:avLst/>
            </a:prstGeom>
            <a:noFill/>
            <a:ln w="12700">
              <a:solidFill>
                <a:schemeClr val="tx1"/>
              </a:solidFill>
              <a:round/>
              <a:headEnd/>
              <a:tailEnd/>
            </a:ln>
          </p:spPr>
          <p:txBody>
            <a:bodyPr lIns="90000" tIns="46800" rIns="90000" bIns="46800" anchor="ctr"/>
            <a:lstStyle/>
            <a:p>
              <a:endParaRPr lang="en-US"/>
            </a:p>
          </p:txBody>
        </p:sp>
        <p:sp>
          <p:nvSpPr>
            <p:cNvPr id="211995" name="Line 55"/>
            <p:cNvSpPr>
              <a:spLocks noChangeShapeType="1"/>
            </p:cNvSpPr>
            <p:nvPr/>
          </p:nvSpPr>
          <p:spPr bwMode="auto">
            <a:xfrm>
              <a:off x="2854" y="2264"/>
              <a:ext cx="0" cy="576"/>
            </a:xfrm>
            <a:prstGeom prst="line">
              <a:avLst/>
            </a:prstGeom>
            <a:noFill/>
            <a:ln w="12700">
              <a:solidFill>
                <a:schemeClr val="tx1"/>
              </a:solidFill>
              <a:round/>
              <a:headEnd/>
              <a:tailEnd/>
            </a:ln>
          </p:spPr>
          <p:txBody>
            <a:bodyPr lIns="90000" tIns="46800" rIns="90000" bIns="46800" anchor="ctr"/>
            <a:lstStyle/>
            <a:p>
              <a:endParaRPr lang="en-US"/>
            </a:p>
          </p:txBody>
        </p:sp>
        <p:sp>
          <p:nvSpPr>
            <p:cNvPr id="211996" name="Line 56"/>
            <p:cNvSpPr>
              <a:spLocks noChangeShapeType="1"/>
            </p:cNvSpPr>
            <p:nvPr/>
          </p:nvSpPr>
          <p:spPr bwMode="auto">
            <a:xfrm>
              <a:off x="3184" y="2264"/>
              <a:ext cx="0" cy="576"/>
            </a:xfrm>
            <a:prstGeom prst="line">
              <a:avLst/>
            </a:prstGeom>
            <a:noFill/>
            <a:ln w="12700">
              <a:solidFill>
                <a:schemeClr val="tx1"/>
              </a:solidFill>
              <a:round/>
              <a:headEnd/>
              <a:tailEnd/>
            </a:ln>
          </p:spPr>
          <p:txBody>
            <a:bodyPr lIns="90000" tIns="46800" rIns="90000" bIns="46800" anchor="ctr"/>
            <a:lstStyle/>
            <a:p>
              <a:endParaRPr lang="en-US"/>
            </a:p>
          </p:txBody>
        </p:sp>
        <p:sp>
          <p:nvSpPr>
            <p:cNvPr id="211997" name="Text Box 62"/>
            <p:cNvSpPr txBox="1">
              <a:spLocks noChangeArrowheads="1"/>
            </p:cNvSpPr>
            <p:nvPr/>
          </p:nvSpPr>
          <p:spPr bwMode="auto">
            <a:xfrm>
              <a:off x="385" y="2253"/>
              <a:ext cx="771" cy="633"/>
            </a:xfrm>
            <a:prstGeom prst="rect">
              <a:avLst/>
            </a:prstGeom>
            <a:noFill/>
            <a:ln w="22225" algn="ctr">
              <a:noFill/>
              <a:miter lim="800000"/>
              <a:headEnd/>
              <a:tailEnd/>
            </a:ln>
          </p:spPr>
          <p:txBody>
            <a:bodyPr lIns="90000" tIns="46800" rIns="90000" bIns="46800">
              <a:spAutoFit/>
            </a:bodyPr>
            <a:lstStyle/>
            <a:p>
              <a:pPr>
                <a:spcBef>
                  <a:spcPct val="50000"/>
                </a:spcBef>
              </a:pPr>
              <a:r>
                <a:rPr lang="fa-IR" sz="2400"/>
                <a:t>شیار 2</a:t>
              </a:r>
            </a:p>
            <a:p>
              <a:pPr>
                <a:spcBef>
                  <a:spcPct val="50000"/>
                </a:spcBef>
              </a:pPr>
              <a:r>
                <a:rPr lang="fa-IR" sz="2400"/>
                <a:t>شیار 1</a:t>
              </a:r>
              <a:endParaRPr lang="en-US" sz="2400"/>
            </a:p>
          </p:txBody>
        </p:sp>
        <p:sp>
          <p:nvSpPr>
            <p:cNvPr id="211998" name="Rectangle 63"/>
            <p:cNvSpPr>
              <a:spLocks noChangeArrowheads="1"/>
            </p:cNvSpPr>
            <p:nvPr/>
          </p:nvSpPr>
          <p:spPr bwMode="auto">
            <a:xfrm>
              <a:off x="1882" y="3249"/>
              <a:ext cx="272" cy="272"/>
            </a:xfrm>
            <a:prstGeom prst="rect">
              <a:avLst/>
            </a:prstGeom>
            <a:noFill/>
            <a:ln w="22225" algn="ctr">
              <a:solidFill>
                <a:schemeClr val="tx1"/>
              </a:solidFill>
              <a:miter lim="800000"/>
              <a:headEnd/>
              <a:tailEnd/>
            </a:ln>
          </p:spPr>
          <p:txBody>
            <a:bodyPr wrap="none" lIns="90000" tIns="46800" rIns="90000" bIns="46800" anchor="ctr"/>
            <a:lstStyle/>
            <a:p>
              <a:pPr algn="ctr"/>
              <a:r>
                <a:rPr lang="en-US"/>
                <a:t>q</a:t>
              </a:r>
              <a:r>
                <a:rPr lang="en-US" sz="1600"/>
                <a:t>i</a:t>
              </a:r>
              <a:endParaRPr lang="en-US"/>
            </a:p>
          </p:txBody>
        </p:sp>
        <p:cxnSp>
          <p:nvCxnSpPr>
            <p:cNvPr id="211999" name="AutoShape 64"/>
            <p:cNvCxnSpPr>
              <a:cxnSpLocks noChangeShapeType="1"/>
              <a:stCxn id="211998" idx="0"/>
              <a:endCxn id="211977" idx="2"/>
            </p:cNvCxnSpPr>
            <p:nvPr/>
          </p:nvCxnSpPr>
          <p:spPr bwMode="auto">
            <a:xfrm flipV="1">
              <a:off x="2018" y="2840"/>
              <a:ext cx="10" cy="402"/>
            </a:xfrm>
            <a:prstGeom prst="straightConnector1">
              <a:avLst/>
            </a:prstGeom>
            <a:noFill/>
            <a:ln w="22225">
              <a:solidFill>
                <a:schemeClr val="tx1"/>
              </a:solidFill>
              <a:round/>
              <a:headEnd/>
              <a:tailEnd type="triangle" w="med" len="med"/>
            </a:ln>
          </p:spPr>
        </p:cxnSp>
      </p:grpSp>
    </p:spTree>
  </p:cSld>
  <p:clrMapOvr>
    <a:masterClrMapping/>
  </p:clrMapOvr>
  <p:transition spd="med">
    <p:wheel/>
  </p:transition>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56" name="Rectangle 20"/>
          <p:cNvSpPr>
            <a:spLocks noGrp="1" noChangeArrowheads="1"/>
          </p:cNvSpPr>
          <p:nvPr>
            <p:ph type="title"/>
          </p:nvPr>
        </p:nvSpPr>
        <p:spPr>
          <a:xfrm>
            <a:off x="3402013" y="260350"/>
            <a:ext cx="5270500" cy="630238"/>
          </a:xfrm>
        </p:spPr>
        <p:txBody>
          <a:bodyPr/>
          <a:lstStyle/>
          <a:p>
            <a:pPr algn="just" eaLnBrk="1" hangingPunct="1">
              <a:defRPr/>
            </a:pPr>
            <a:r>
              <a:rPr lang="fa-IR" sz="3200" smtClean="0">
                <a:cs typeface="B Roya" pitchFamily="2" charset="-78"/>
              </a:rPr>
              <a:t>9-4 ماشینهای چند شیاره</a:t>
            </a:r>
            <a:endParaRPr lang="en-US" sz="3200" smtClean="0">
              <a:cs typeface="B Roya" pitchFamily="2" charset="-78"/>
            </a:endParaRPr>
          </a:p>
        </p:txBody>
      </p:sp>
      <p:sp>
        <p:nvSpPr>
          <p:cNvPr id="212995" name="Text Box 21"/>
          <p:cNvSpPr txBox="1">
            <a:spLocks noChangeArrowheads="1"/>
          </p:cNvSpPr>
          <p:nvPr/>
        </p:nvSpPr>
        <p:spPr bwMode="auto">
          <a:xfrm>
            <a:off x="1908175" y="2206625"/>
            <a:ext cx="5761038" cy="2014538"/>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قضیه:</a:t>
            </a:r>
          </a:p>
          <a:p>
            <a:pPr algn="just">
              <a:spcBef>
                <a:spcPct val="50000"/>
              </a:spcBef>
            </a:pPr>
            <a:r>
              <a:rPr lang="fa-IR"/>
              <a:t>یک زبان </a:t>
            </a:r>
            <a:r>
              <a:rPr lang="en-US"/>
              <a:t>L</a:t>
            </a:r>
            <a:r>
              <a:rPr lang="fa-IR"/>
              <a:t> توسط یک ماشین تورینگ دو شیاره پذیرفته می شود اگر و تنها اگر آن توسط یک ماشین تورینگ استاندارد پذیرفته شود.</a:t>
            </a:r>
            <a:endParaRPr lang="en-US"/>
          </a:p>
        </p:txBody>
      </p:sp>
    </p:spTree>
  </p:cSld>
  <p:clrMapOvr>
    <a:masterClrMapping/>
  </p:clrMapOvr>
  <p:transition spd="med">
    <p:wheel/>
  </p:transition>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610" name="Rectangle 26"/>
          <p:cNvSpPr>
            <a:spLocks noGrp="1" noChangeArrowheads="1"/>
          </p:cNvSpPr>
          <p:nvPr>
            <p:ph type="title"/>
          </p:nvPr>
        </p:nvSpPr>
        <p:spPr/>
        <p:txBody>
          <a:bodyPr/>
          <a:lstStyle/>
          <a:p>
            <a:pPr algn="just" eaLnBrk="1" hangingPunct="1">
              <a:defRPr/>
            </a:pPr>
            <a:r>
              <a:rPr lang="fa-IR" sz="3200" smtClean="0">
                <a:cs typeface="B Roya" pitchFamily="2" charset="-78"/>
              </a:rPr>
              <a:t>9-5 ماشین تورینگ با نوار دو طرفه</a:t>
            </a:r>
            <a:endParaRPr lang="en-US" sz="3200" smtClean="0">
              <a:cs typeface="B Roya" pitchFamily="2" charset="-78"/>
            </a:endParaRPr>
          </a:p>
        </p:txBody>
      </p:sp>
      <p:sp>
        <p:nvSpPr>
          <p:cNvPr id="323611" name="Rectangle 27"/>
          <p:cNvSpPr>
            <a:spLocks noChangeArrowheads="1"/>
          </p:cNvSpPr>
          <p:nvPr/>
        </p:nvSpPr>
        <p:spPr bwMode="auto">
          <a:xfrm>
            <a:off x="1042988" y="1268413"/>
            <a:ext cx="7200900" cy="1800225"/>
          </a:xfrm>
          <a:prstGeom prst="rect">
            <a:avLst/>
          </a:prstGeom>
          <a:solidFill>
            <a:schemeClr val="bg1"/>
          </a:solidFill>
          <a:ln w="22225" algn="ctr">
            <a:noFill/>
            <a:miter lim="800000"/>
            <a:headEnd/>
            <a:tailEnd/>
          </a:ln>
          <a:effectLst/>
        </p:spPr>
        <p:txBody>
          <a:bodyPr lIns="90000" tIns="46800" rIns="90000" bIns="46800">
            <a:spAutoFit/>
          </a:bodyPr>
          <a:lstStyle/>
          <a:p>
            <a:pPr algn="just">
              <a:defRPr/>
            </a:pPr>
            <a:r>
              <a:rPr lang="fa-IR">
                <a:solidFill>
                  <a:schemeClr val="tx2"/>
                </a:solidFill>
                <a:effectLst>
                  <a:outerShdw blurRad="38100" dist="38100" dir="2700000" algn="tl">
                    <a:srgbClr val="000000"/>
                  </a:outerShdw>
                </a:effectLst>
                <a:latin typeface="Times New Roman" pitchFamily="18" charset="0"/>
              </a:rPr>
              <a:t>ماشین تورینگ با نوار دو طرفه:</a:t>
            </a:r>
          </a:p>
          <a:p>
            <a:pPr algn="just">
              <a:defRPr/>
            </a:pPr>
            <a:r>
              <a:rPr lang="fa-IR">
                <a:solidFill>
                  <a:schemeClr val="tx2"/>
                </a:solidFill>
                <a:effectLst>
                  <a:outerShdw blurRad="38100" dist="38100" dir="2700000" algn="tl">
                    <a:srgbClr val="000000"/>
                  </a:outerShdw>
                </a:effectLst>
                <a:latin typeface="Times New Roman" pitchFamily="18" charset="0"/>
              </a:rPr>
              <a:t>یک ماشین تورینگ با یک نوار دو طرفه  مشابه ماشین تورینگ استاندارد است با این تفاوت که نوار آن از هر دو طرف تا بینهایت ادامه می یابد.</a:t>
            </a:r>
            <a:endParaRPr lang="en-US">
              <a:solidFill>
                <a:schemeClr val="tx2"/>
              </a:solidFill>
              <a:effectLst>
                <a:outerShdw blurRad="38100" dist="38100" dir="2700000" algn="tl">
                  <a:srgbClr val="000000"/>
                </a:outerShdw>
              </a:effectLst>
              <a:latin typeface="Times New Roman" pitchFamily="18" charset="0"/>
            </a:endParaRPr>
          </a:p>
        </p:txBody>
      </p:sp>
      <p:sp>
        <p:nvSpPr>
          <p:cNvPr id="214020" name="Text Box 28"/>
          <p:cNvSpPr txBox="1">
            <a:spLocks noChangeArrowheads="1"/>
          </p:cNvSpPr>
          <p:nvPr/>
        </p:nvSpPr>
        <p:spPr bwMode="auto">
          <a:xfrm>
            <a:off x="1187450" y="3716338"/>
            <a:ext cx="7200900" cy="1373187"/>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یک ماشین با نوار دو طرفه می تواند با قراردادن یک عنصر ویژه روی نوار جهت نمایش محدوده چپ نوار یک طرفه، عملیات یک ماشین استاندارد را شبیه سازی کند.</a:t>
            </a:r>
            <a:endParaRPr lang="en-US"/>
          </a:p>
        </p:txBody>
      </p:sp>
    </p:spTree>
  </p:cSld>
  <p:clrMapOvr>
    <a:masterClrMapping/>
  </p:clrMapOvr>
  <p:transition spd="med">
    <p:wheel/>
  </p:transition>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47" name="Rectangle 15"/>
          <p:cNvSpPr>
            <a:spLocks noGrp="1" noChangeArrowheads="1"/>
          </p:cNvSpPr>
          <p:nvPr>
            <p:ph type="title"/>
          </p:nvPr>
        </p:nvSpPr>
        <p:spPr/>
        <p:txBody>
          <a:bodyPr/>
          <a:lstStyle/>
          <a:p>
            <a:pPr eaLnBrk="1" hangingPunct="1">
              <a:defRPr/>
            </a:pPr>
            <a:r>
              <a:rPr lang="fa-IR" sz="3200" smtClean="0">
                <a:cs typeface="B Roya" pitchFamily="2" charset="-78"/>
              </a:rPr>
              <a:t>9-5 ماشین تورینگ با نوار دو طرفه</a:t>
            </a:r>
            <a:endParaRPr lang="en-US" sz="3200" smtClean="0">
              <a:cs typeface="B Roya" pitchFamily="2" charset="-78"/>
            </a:endParaRPr>
          </a:p>
        </p:txBody>
      </p:sp>
      <p:sp>
        <p:nvSpPr>
          <p:cNvPr id="215043" name="Text Box 16"/>
          <p:cNvSpPr txBox="1">
            <a:spLocks noChangeArrowheads="1"/>
          </p:cNvSpPr>
          <p:nvPr/>
        </p:nvSpPr>
        <p:spPr bwMode="auto">
          <a:xfrm>
            <a:off x="323850" y="1268413"/>
            <a:ext cx="8496300" cy="158750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p>
          <a:p>
            <a:pPr>
              <a:spcBef>
                <a:spcPct val="50000"/>
              </a:spcBef>
            </a:pPr>
            <a:r>
              <a:rPr lang="fa-IR"/>
              <a:t>ماشین تورینگ استاندارد</a:t>
            </a:r>
            <a:r>
              <a:rPr lang="en-US"/>
              <a:t>M</a:t>
            </a:r>
            <a:r>
              <a:rPr lang="fa-IR"/>
              <a:t> رشته هایی را روی </a:t>
            </a:r>
            <a:r>
              <a:rPr lang="en-US"/>
              <a:t>{a,b}</a:t>
            </a:r>
            <a:r>
              <a:rPr lang="fa-IR"/>
              <a:t> می پذیرد که در آن قبل از هر  </a:t>
            </a:r>
            <a:r>
              <a:rPr lang="en-US"/>
              <a:t>b</a:t>
            </a:r>
            <a:r>
              <a:rPr lang="fa-IR"/>
              <a:t>، در صورت وجود، حداقل سه </a:t>
            </a:r>
            <a:r>
              <a:rPr lang="en-US"/>
              <a:t>a</a:t>
            </a:r>
            <a:r>
              <a:rPr lang="fa-IR"/>
              <a:t> وجود داشته باشد.</a:t>
            </a:r>
            <a:endParaRPr lang="en-US"/>
          </a:p>
        </p:txBody>
      </p:sp>
      <p:grpSp>
        <p:nvGrpSpPr>
          <p:cNvPr id="215044" name="Group 52"/>
          <p:cNvGrpSpPr>
            <a:grpSpLocks/>
          </p:cNvGrpSpPr>
          <p:nvPr/>
        </p:nvGrpSpPr>
        <p:grpSpPr bwMode="auto">
          <a:xfrm>
            <a:off x="263525" y="3306763"/>
            <a:ext cx="8505825" cy="1239837"/>
            <a:chOff x="158" y="2764"/>
            <a:chExt cx="5358" cy="781"/>
          </a:xfrm>
        </p:grpSpPr>
        <p:sp>
          <p:nvSpPr>
            <p:cNvPr id="215045" name="Oval 19"/>
            <p:cNvSpPr>
              <a:spLocks noChangeArrowheads="1"/>
            </p:cNvSpPr>
            <p:nvPr/>
          </p:nvSpPr>
          <p:spPr bwMode="auto">
            <a:xfrm>
              <a:off x="545" y="3159"/>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215046" name="Oval 20"/>
            <p:cNvSpPr>
              <a:spLocks noChangeArrowheads="1"/>
            </p:cNvSpPr>
            <p:nvPr/>
          </p:nvSpPr>
          <p:spPr bwMode="auto">
            <a:xfrm>
              <a:off x="1429" y="3159"/>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215047" name="Oval 21"/>
            <p:cNvSpPr>
              <a:spLocks noChangeArrowheads="1"/>
            </p:cNvSpPr>
            <p:nvPr/>
          </p:nvSpPr>
          <p:spPr bwMode="auto">
            <a:xfrm>
              <a:off x="2389" y="3159"/>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215048" name="Oval 22"/>
            <p:cNvSpPr>
              <a:spLocks noChangeArrowheads="1"/>
            </p:cNvSpPr>
            <p:nvPr/>
          </p:nvSpPr>
          <p:spPr bwMode="auto">
            <a:xfrm>
              <a:off x="3379" y="3159"/>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3</a:t>
              </a:r>
              <a:endParaRPr lang="en-US" sz="2000"/>
            </a:p>
          </p:txBody>
        </p:sp>
        <p:sp>
          <p:nvSpPr>
            <p:cNvPr id="215049" name="Text Box 24"/>
            <p:cNvSpPr txBox="1">
              <a:spLocks noChangeArrowheads="1"/>
            </p:cNvSpPr>
            <p:nvPr/>
          </p:nvSpPr>
          <p:spPr bwMode="auto">
            <a:xfrm>
              <a:off x="158" y="3226"/>
              <a:ext cx="453"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M: &gt;</a:t>
              </a:r>
            </a:p>
          </p:txBody>
        </p:sp>
        <p:cxnSp>
          <p:nvCxnSpPr>
            <p:cNvPr id="215050" name="AutoShape 25"/>
            <p:cNvCxnSpPr>
              <a:cxnSpLocks noChangeShapeType="1"/>
              <a:stCxn id="215045" idx="6"/>
              <a:endCxn id="215046" idx="2"/>
            </p:cNvCxnSpPr>
            <p:nvPr/>
          </p:nvCxnSpPr>
          <p:spPr bwMode="auto">
            <a:xfrm>
              <a:off x="914" y="3340"/>
              <a:ext cx="508" cy="0"/>
            </a:xfrm>
            <a:prstGeom prst="straightConnector1">
              <a:avLst/>
            </a:prstGeom>
            <a:noFill/>
            <a:ln w="22225">
              <a:solidFill>
                <a:schemeClr val="tx1"/>
              </a:solidFill>
              <a:round/>
              <a:headEnd/>
              <a:tailEnd type="triangle" w="med" len="med"/>
            </a:ln>
          </p:spPr>
        </p:cxnSp>
        <p:cxnSp>
          <p:nvCxnSpPr>
            <p:cNvPr id="215051" name="AutoShape 26"/>
            <p:cNvCxnSpPr>
              <a:cxnSpLocks noChangeShapeType="1"/>
              <a:stCxn id="215046" idx="6"/>
              <a:endCxn id="215047" idx="2"/>
            </p:cNvCxnSpPr>
            <p:nvPr/>
          </p:nvCxnSpPr>
          <p:spPr bwMode="auto">
            <a:xfrm>
              <a:off x="1798" y="3340"/>
              <a:ext cx="584" cy="0"/>
            </a:xfrm>
            <a:prstGeom prst="straightConnector1">
              <a:avLst/>
            </a:prstGeom>
            <a:noFill/>
            <a:ln w="22225">
              <a:solidFill>
                <a:schemeClr val="tx1"/>
              </a:solidFill>
              <a:round/>
              <a:headEnd/>
              <a:tailEnd type="triangle" w="med" len="med"/>
            </a:ln>
          </p:spPr>
        </p:cxnSp>
        <p:cxnSp>
          <p:nvCxnSpPr>
            <p:cNvPr id="215052" name="AutoShape 27"/>
            <p:cNvCxnSpPr>
              <a:cxnSpLocks noChangeShapeType="1"/>
              <a:stCxn id="215047" idx="6"/>
              <a:endCxn id="215048" idx="2"/>
            </p:cNvCxnSpPr>
            <p:nvPr/>
          </p:nvCxnSpPr>
          <p:spPr bwMode="auto">
            <a:xfrm>
              <a:off x="2758" y="3340"/>
              <a:ext cx="614" cy="0"/>
            </a:xfrm>
            <a:prstGeom prst="straightConnector1">
              <a:avLst/>
            </a:prstGeom>
            <a:noFill/>
            <a:ln w="22225">
              <a:solidFill>
                <a:schemeClr val="tx1"/>
              </a:solidFill>
              <a:round/>
              <a:headEnd/>
              <a:tailEnd type="triangle" w="med" len="med"/>
            </a:ln>
          </p:spPr>
        </p:cxnSp>
        <p:sp>
          <p:nvSpPr>
            <p:cNvPr id="215053" name="Text Box 30"/>
            <p:cNvSpPr txBox="1">
              <a:spLocks noChangeArrowheads="1"/>
            </p:cNvSpPr>
            <p:nvPr/>
          </p:nvSpPr>
          <p:spPr bwMode="auto">
            <a:xfrm>
              <a:off x="892" y="3174"/>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15054" name="Text Box 32"/>
            <p:cNvSpPr txBox="1">
              <a:spLocks noChangeArrowheads="1"/>
            </p:cNvSpPr>
            <p:nvPr/>
          </p:nvSpPr>
          <p:spPr bwMode="auto">
            <a:xfrm>
              <a:off x="1882" y="3173"/>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L</a:t>
              </a:r>
            </a:p>
          </p:txBody>
        </p:sp>
        <p:sp>
          <p:nvSpPr>
            <p:cNvPr id="215055" name="Text Box 33"/>
            <p:cNvSpPr txBox="1">
              <a:spLocks noChangeArrowheads="1"/>
            </p:cNvSpPr>
            <p:nvPr/>
          </p:nvSpPr>
          <p:spPr bwMode="auto">
            <a:xfrm>
              <a:off x="1519" y="2764"/>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R</a:t>
              </a:r>
            </a:p>
          </p:txBody>
        </p:sp>
        <p:sp>
          <p:nvSpPr>
            <p:cNvPr id="215056" name="Oval 35"/>
            <p:cNvSpPr>
              <a:spLocks noChangeArrowheads="1"/>
            </p:cNvSpPr>
            <p:nvPr/>
          </p:nvSpPr>
          <p:spPr bwMode="auto">
            <a:xfrm>
              <a:off x="4300" y="315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4</a:t>
              </a:r>
              <a:endParaRPr lang="en-US" sz="2000"/>
            </a:p>
          </p:txBody>
        </p:sp>
        <p:sp>
          <p:nvSpPr>
            <p:cNvPr id="215057" name="Oval 36"/>
            <p:cNvSpPr>
              <a:spLocks noChangeArrowheads="1"/>
            </p:cNvSpPr>
            <p:nvPr/>
          </p:nvSpPr>
          <p:spPr bwMode="auto">
            <a:xfrm>
              <a:off x="5133" y="315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5</a:t>
              </a:r>
              <a:endParaRPr lang="en-US" sz="2000"/>
            </a:p>
          </p:txBody>
        </p:sp>
        <p:cxnSp>
          <p:nvCxnSpPr>
            <p:cNvPr id="215058" name="AutoShape 37"/>
            <p:cNvCxnSpPr>
              <a:cxnSpLocks noChangeShapeType="1"/>
              <a:stCxn id="215048" idx="6"/>
              <a:endCxn id="215056" idx="2"/>
            </p:cNvCxnSpPr>
            <p:nvPr/>
          </p:nvCxnSpPr>
          <p:spPr bwMode="auto">
            <a:xfrm flipV="1">
              <a:off x="3748" y="3339"/>
              <a:ext cx="545" cy="1"/>
            </a:xfrm>
            <a:prstGeom prst="straightConnector1">
              <a:avLst/>
            </a:prstGeom>
            <a:noFill/>
            <a:ln w="22225">
              <a:solidFill>
                <a:schemeClr val="tx1"/>
              </a:solidFill>
              <a:round/>
              <a:headEnd/>
              <a:tailEnd type="triangle" w="med" len="med"/>
            </a:ln>
          </p:spPr>
        </p:cxnSp>
        <p:cxnSp>
          <p:nvCxnSpPr>
            <p:cNvPr id="215059" name="AutoShape 38"/>
            <p:cNvCxnSpPr>
              <a:cxnSpLocks noChangeShapeType="1"/>
              <a:stCxn id="215056" idx="6"/>
              <a:endCxn id="215057" idx="2"/>
            </p:cNvCxnSpPr>
            <p:nvPr/>
          </p:nvCxnSpPr>
          <p:spPr bwMode="auto">
            <a:xfrm>
              <a:off x="4669" y="3339"/>
              <a:ext cx="457" cy="0"/>
            </a:xfrm>
            <a:prstGeom prst="straightConnector1">
              <a:avLst/>
            </a:prstGeom>
            <a:noFill/>
            <a:ln w="22225">
              <a:solidFill>
                <a:schemeClr val="tx1"/>
              </a:solidFill>
              <a:round/>
              <a:headEnd/>
              <a:tailEnd type="triangle" w="med" len="med"/>
            </a:ln>
          </p:spPr>
        </p:cxnSp>
        <p:sp>
          <p:nvSpPr>
            <p:cNvPr id="215060" name="Oval 40"/>
            <p:cNvSpPr>
              <a:spLocks noChangeArrowheads="1"/>
            </p:cNvSpPr>
            <p:nvPr/>
          </p:nvSpPr>
          <p:spPr bwMode="auto">
            <a:xfrm>
              <a:off x="1407" y="3134"/>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215061" name="Oval 41"/>
            <p:cNvSpPr>
              <a:spLocks noChangeArrowheads="1"/>
            </p:cNvSpPr>
            <p:nvPr/>
          </p:nvSpPr>
          <p:spPr bwMode="auto">
            <a:xfrm>
              <a:off x="2365" y="3134"/>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215062" name="Oval 42"/>
            <p:cNvSpPr>
              <a:spLocks noChangeArrowheads="1"/>
            </p:cNvSpPr>
            <p:nvPr/>
          </p:nvSpPr>
          <p:spPr bwMode="auto">
            <a:xfrm>
              <a:off x="3355" y="3137"/>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215063" name="Oval 43"/>
            <p:cNvSpPr>
              <a:spLocks noChangeArrowheads="1"/>
            </p:cNvSpPr>
            <p:nvPr/>
          </p:nvSpPr>
          <p:spPr bwMode="auto">
            <a:xfrm>
              <a:off x="4273" y="3137"/>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215064" name="Oval 44"/>
            <p:cNvSpPr>
              <a:spLocks noChangeArrowheads="1"/>
            </p:cNvSpPr>
            <p:nvPr/>
          </p:nvSpPr>
          <p:spPr bwMode="auto">
            <a:xfrm>
              <a:off x="5108" y="3137"/>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cxnSp>
          <p:nvCxnSpPr>
            <p:cNvPr id="215065" name="AutoShape 45"/>
            <p:cNvCxnSpPr>
              <a:cxnSpLocks noChangeShapeType="1"/>
              <a:stCxn id="215060" idx="6"/>
              <a:endCxn id="215060" idx="1"/>
            </p:cNvCxnSpPr>
            <p:nvPr/>
          </p:nvCxnSpPr>
          <p:spPr bwMode="auto">
            <a:xfrm flipH="1" flipV="1">
              <a:off x="1467" y="3187"/>
              <a:ext cx="355" cy="151"/>
            </a:xfrm>
            <a:prstGeom prst="curvedConnector4">
              <a:avLst>
                <a:gd name="adj1" fmla="val -22255"/>
                <a:gd name="adj2" fmla="val 265560"/>
              </a:avLst>
            </a:prstGeom>
            <a:noFill/>
            <a:ln w="22225">
              <a:solidFill>
                <a:schemeClr val="tx1"/>
              </a:solidFill>
              <a:round/>
              <a:headEnd/>
              <a:tailEnd type="triangle" w="med" len="med"/>
            </a:ln>
          </p:spPr>
        </p:cxnSp>
        <p:sp>
          <p:nvSpPr>
            <p:cNvPr id="215066" name="Text Box 46"/>
            <p:cNvSpPr txBox="1">
              <a:spLocks noChangeArrowheads="1"/>
            </p:cNvSpPr>
            <p:nvPr/>
          </p:nvSpPr>
          <p:spPr bwMode="auto">
            <a:xfrm>
              <a:off x="2835" y="3173"/>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L</a:t>
              </a:r>
            </a:p>
          </p:txBody>
        </p:sp>
        <p:sp>
          <p:nvSpPr>
            <p:cNvPr id="215067" name="Text Box 47"/>
            <p:cNvSpPr txBox="1">
              <a:spLocks noChangeArrowheads="1"/>
            </p:cNvSpPr>
            <p:nvPr/>
          </p:nvSpPr>
          <p:spPr bwMode="auto">
            <a:xfrm>
              <a:off x="2835" y="3037"/>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L</a:t>
              </a:r>
            </a:p>
          </p:txBody>
        </p:sp>
        <p:sp>
          <p:nvSpPr>
            <p:cNvPr id="215068" name="Text Box 48"/>
            <p:cNvSpPr txBox="1">
              <a:spLocks noChangeArrowheads="1"/>
            </p:cNvSpPr>
            <p:nvPr/>
          </p:nvSpPr>
          <p:spPr bwMode="auto">
            <a:xfrm>
              <a:off x="3787" y="3173"/>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L</a:t>
              </a:r>
            </a:p>
          </p:txBody>
        </p:sp>
        <p:sp>
          <p:nvSpPr>
            <p:cNvPr id="215069" name="Text Box 49"/>
            <p:cNvSpPr txBox="1">
              <a:spLocks noChangeArrowheads="1"/>
            </p:cNvSpPr>
            <p:nvPr/>
          </p:nvSpPr>
          <p:spPr bwMode="auto">
            <a:xfrm>
              <a:off x="3787" y="3037"/>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L</a:t>
              </a:r>
            </a:p>
          </p:txBody>
        </p:sp>
        <p:sp>
          <p:nvSpPr>
            <p:cNvPr id="215070" name="Text Box 50"/>
            <p:cNvSpPr txBox="1">
              <a:spLocks noChangeArrowheads="1"/>
            </p:cNvSpPr>
            <p:nvPr/>
          </p:nvSpPr>
          <p:spPr bwMode="auto">
            <a:xfrm>
              <a:off x="4694" y="3173"/>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L</a:t>
              </a:r>
            </a:p>
          </p:txBody>
        </p:sp>
        <p:sp>
          <p:nvSpPr>
            <p:cNvPr id="215071" name="Text Box 51"/>
            <p:cNvSpPr txBox="1">
              <a:spLocks noChangeArrowheads="1"/>
            </p:cNvSpPr>
            <p:nvPr/>
          </p:nvSpPr>
          <p:spPr bwMode="auto">
            <a:xfrm>
              <a:off x="4694" y="3037"/>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L</a:t>
              </a:r>
            </a:p>
          </p:txBody>
        </p:sp>
      </p:grpSp>
    </p:spTree>
  </p:cSld>
  <p:clrMapOvr>
    <a:masterClrMapping/>
  </p:clrMapOvr>
  <p:transition spd="med">
    <p:wheel/>
  </p:transition>
  <p:timing>
    <p:tnLst>
      <p:par>
        <p:cTn id="1" dur="indefinite" restart="never" nodeType="tmRoot"/>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701" name="Rectangle 45"/>
          <p:cNvSpPr>
            <a:spLocks noGrp="1" noChangeArrowheads="1"/>
          </p:cNvSpPr>
          <p:nvPr>
            <p:ph type="title"/>
          </p:nvPr>
        </p:nvSpPr>
        <p:spPr/>
        <p:txBody>
          <a:bodyPr/>
          <a:lstStyle/>
          <a:p>
            <a:pPr algn="just" eaLnBrk="1" hangingPunct="1">
              <a:defRPr/>
            </a:pPr>
            <a:r>
              <a:rPr lang="fa-IR" sz="3200" smtClean="0">
                <a:cs typeface="B Roya" pitchFamily="2" charset="-78"/>
              </a:rPr>
              <a:t>9-5 ماشین تورینگ با نوار دو طرفه</a:t>
            </a:r>
            <a:endParaRPr lang="en-US" sz="3200" smtClean="0">
              <a:cs typeface="B Roya" pitchFamily="2" charset="-78"/>
            </a:endParaRPr>
          </a:p>
        </p:txBody>
      </p:sp>
      <p:sp>
        <p:nvSpPr>
          <p:cNvPr id="216067" name="Text Box 46"/>
          <p:cNvSpPr txBox="1">
            <a:spLocks noChangeArrowheads="1"/>
          </p:cNvSpPr>
          <p:nvPr/>
        </p:nvSpPr>
        <p:spPr bwMode="auto">
          <a:xfrm>
            <a:off x="1547813" y="1919288"/>
            <a:ext cx="6048375" cy="2014537"/>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قضیه:</a:t>
            </a:r>
          </a:p>
          <a:p>
            <a:pPr algn="just">
              <a:spcBef>
                <a:spcPct val="50000"/>
              </a:spcBef>
            </a:pPr>
            <a:r>
              <a:rPr lang="fa-IR"/>
              <a:t>یک زبان </a:t>
            </a:r>
            <a:r>
              <a:rPr lang="en-US"/>
              <a:t>L</a:t>
            </a:r>
            <a:r>
              <a:rPr lang="fa-IR"/>
              <a:t> توسط یک ماشین تورینگ با یک نوار دوطرفه پذیرفته می شود اگر و تنها اگر آن توسط یک ماشین تورینگ استاندارد پذیرفته می شود.</a:t>
            </a:r>
            <a:endParaRPr lang="en-US"/>
          </a:p>
        </p:txBody>
      </p:sp>
    </p:spTree>
  </p:cSld>
  <p:clrMapOvr>
    <a:masterClrMapping/>
  </p:clrMapOvr>
  <p:transition spd="med">
    <p:whee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defRPr/>
            </a:pPr>
            <a:r>
              <a:rPr lang="fa-IR" smtClean="0">
                <a:cs typeface="B Roya" pitchFamily="2" charset="-78"/>
              </a:rPr>
              <a:t>2-1 رشته ها و زبانها</a:t>
            </a:r>
            <a:endParaRPr lang="en-US" smtClean="0">
              <a:cs typeface="B Roya" pitchFamily="2" charset="-78"/>
            </a:endParaRPr>
          </a:p>
        </p:txBody>
      </p:sp>
      <p:sp>
        <p:nvSpPr>
          <p:cNvPr id="37891" name="Text Box 7"/>
          <p:cNvSpPr txBox="1">
            <a:spLocks noChangeArrowheads="1"/>
          </p:cNvSpPr>
          <p:nvPr/>
        </p:nvSpPr>
        <p:spPr bwMode="auto">
          <a:xfrm>
            <a:off x="755650" y="1052513"/>
            <a:ext cx="7848600" cy="5008562"/>
          </a:xfrm>
          <a:prstGeom prst="rect">
            <a:avLst/>
          </a:prstGeom>
          <a:noFill/>
          <a:ln w="9525" algn="ctr">
            <a:noFill/>
            <a:miter lim="800000"/>
            <a:headEnd/>
            <a:tailEnd/>
          </a:ln>
        </p:spPr>
        <p:txBody>
          <a:bodyPr>
            <a:spAutoFit/>
          </a:bodyPr>
          <a:lstStyle/>
          <a:p>
            <a:pPr>
              <a:spcBef>
                <a:spcPct val="50000"/>
              </a:spcBef>
            </a:pPr>
            <a:r>
              <a:rPr lang="en-US">
                <a:solidFill>
                  <a:schemeClr val="accent1"/>
                </a:solidFill>
              </a:rPr>
              <a:t>*</a:t>
            </a:r>
            <a:r>
              <a:rPr lang="he-IL">
                <a:solidFill>
                  <a:schemeClr val="accent1"/>
                </a:solidFill>
                <a:cs typeface="Arial" charset="0"/>
              </a:rPr>
              <a:t>∑</a:t>
            </a:r>
            <a:r>
              <a:rPr lang="he-IL">
                <a:solidFill>
                  <a:schemeClr val="accent1"/>
                </a:solidFill>
              </a:rPr>
              <a:t> </a:t>
            </a:r>
            <a:r>
              <a:rPr lang="en-US">
                <a:solidFill>
                  <a:schemeClr val="accent1"/>
                </a:solidFill>
              </a:rPr>
              <a:t>:</a:t>
            </a:r>
          </a:p>
          <a:p>
            <a:pPr>
              <a:spcBef>
                <a:spcPct val="50000"/>
              </a:spcBef>
            </a:pPr>
            <a:r>
              <a:rPr lang="fa-IR"/>
              <a:t>فرض کنید که </a:t>
            </a:r>
            <a:r>
              <a:rPr lang="en-US"/>
              <a:t>{a,b,c}</a:t>
            </a:r>
            <a:r>
              <a:rPr lang="fa-IR"/>
              <a:t> = </a:t>
            </a:r>
            <a:r>
              <a:rPr lang="he-IL">
                <a:cs typeface="Arial" charset="0"/>
              </a:rPr>
              <a:t>∑</a:t>
            </a:r>
            <a:r>
              <a:rPr lang="fa-IR"/>
              <a:t>باشد.عنصر </a:t>
            </a:r>
            <a:r>
              <a:rPr lang="en-US"/>
              <a:t>*</a:t>
            </a:r>
            <a:r>
              <a:rPr lang="he-IL">
                <a:cs typeface="Arial" charset="0"/>
              </a:rPr>
              <a:t>∑</a:t>
            </a:r>
            <a:r>
              <a:rPr lang="fa-IR"/>
              <a:t> شامل:</a:t>
            </a:r>
            <a:r>
              <a:rPr lang="he-IL"/>
              <a:t> </a:t>
            </a:r>
            <a:endParaRPr lang="fa-IR"/>
          </a:p>
          <a:p>
            <a:pPr algn="l">
              <a:spcBef>
                <a:spcPct val="50000"/>
              </a:spcBef>
            </a:pPr>
            <a:r>
              <a:rPr lang="el-GR">
                <a:cs typeface="Arial" charset="0"/>
              </a:rPr>
              <a:t>λ</a:t>
            </a:r>
            <a:r>
              <a:rPr lang="fa-IR"/>
              <a:t> : طول 0</a:t>
            </a:r>
          </a:p>
          <a:p>
            <a:pPr algn="l">
              <a:spcBef>
                <a:spcPct val="50000"/>
              </a:spcBef>
            </a:pPr>
            <a:r>
              <a:rPr lang="en-US"/>
              <a:t>a b c </a:t>
            </a:r>
            <a:r>
              <a:rPr lang="fa-IR"/>
              <a:t>: طول 1</a:t>
            </a:r>
          </a:p>
          <a:p>
            <a:pPr algn="l">
              <a:spcBef>
                <a:spcPct val="50000"/>
              </a:spcBef>
            </a:pPr>
            <a:r>
              <a:rPr lang="en-US"/>
              <a:t>aa ab ac ba bb bc ca cb cc </a:t>
            </a:r>
            <a:r>
              <a:rPr lang="fa-IR"/>
              <a:t>: طول 2</a:t>
            </a:r>
          </a:p>
          <a:p>
            <a:pPr algn="l">
              <a:spcBef>
                <a:spcPct val="50000"/>
              </a:spcBef>
            </a:pPr>
            <a:r>
              <a:rPr lang="en-US"/>
              <a:t>aaa aab aac aba abb abc aca acb acc </a:t>
            </a:r>
            <a:r>
              <a:rPr lang="fa-IR"/>
              <a:t>: طول3</a:t>
            </a:r>
          </a:p>
          <a:p>
            <a:pPr algn="l">
              <a:spcBef>
                <a:spcPct val="50000"/>
              </a:spcBef>
            </a:pPr>
            <a:r>
              <a:rPr lang="en-US"/>
              <a:t>         baa bab bac bba bbb bbc bca bcb bcc</a:t>
            </a:r>
          </a:p>
          <a:p>
            <a:pPr algn="l">
              <a:spcBef>
                <a:spcPct val="50000"/>
              </a:spcBef>
            </a:pPr>
            <a:r>
              <a:rPr lang="en-US"/>
              <a:t>         caa cab cac cba cbb cbc cca ccb ccc </a:t>
            </a:r>
            <a:endParaRPr lang="he-IL"/>
          </a:p>
        </p:txBody>
      </p:sp>
    </p:spTree>
  </p:cSld>
  <p:clrMapOvr>
    <a:masterClrMapping/>
  </p:clrMapOvr>
  <p:transition spd="med">
    <p:wheel/>
  </p:transition>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3" name="Rectangle 43"/>
          <p:cNvSpPr>
            <a:spLocks noGrp="1" noChangeArrowheads="1"/>
          </p:cNvSpPr>
          <p:nvPr>
            <p:ph type="title"/>
          </p:nvPr>
        </p:nvSpPr>
        <p:spPr/>
        <p:txBody>
          <a:bodyPr/>
          <a:lstStyle/>
          <a:p>
            <a:pPr algn="just" eaLnBrk="1" hangingPunct="1">
              <a:defRPr/>
            </a:pPr>
            <a:r>
              <a:rPr lang="fa-IR" sz="3200" smtClean="0">
                <a:cs typeface="B Roya" pitchFamily="2" charset="-78"/>
              </a:rPr>
              <a:t>9-6 ماشینهای چند نواره</a:t>
            </a:r>
            <a:endParaRPr lang="en-US" sz="3200" smtClean="0">
              <a:cs typeface="B Roya" pitchFamily="2" charset="-78"/>
            </a:endParaRPr>
          </a:p>
        </p:txBody>
      </p:sp>
      <p:sp>
        <p:nvSpPr>
          <p:cNvPr id="217091" name="Text Box 44"/>
          <p:cNvSpPr txBox="1">
            <a:spLocks noChangeArrowheads="1"/>
          </p:cNvSpPr>
          <p:nvPr/>
        </p:nvSpPr>
        <p:spPr bwMode="auto">
          <a:xfrm>
            <a:off x="323850" y="1052513"/>
            <a:ext cx="8424863" cy="1800225"/>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یک ماشین </a:t>
            </a:r>
            <a:r>
              <a:rPr lang="en-US">
                <a:solidFill>
                  <a:schemeClr val="accent1"/>
                </a:solidFill>
              </a:rPr>
              <a:t>k</a:t>
            </a:r>
            <a:r>
              <a:rPr lang="fa-IR">
                <a:solidFill>
                  <a:schemeClr val="accent1"/>
                </a:solidFill>
              </a:rPr>
              <a:t>نواره</a:t>
            </a:r>
            <a:r>
              <a:rPr lang="fa-IR"/>
              <a:t> شامل </a:t>
            </a:r>
            <a:r>
              <a:rPr lang="en-US"/>
              <a:t>k</a:t>
            </a:r>
            <a:r>
              <a:rPr lang="fa-IR"/>
              <a:t>نوار و </a:t>
            </a:r>
            <a:r>
              <a:rPr lang="en-US"/>
              <a:t>k</a:t>
            </a:r>
            <a:r>
              <a:rPr lang="fa-IR"/>
              <a:t>هد مجزا است.حالات و الفباهای یک ماشین چند نواره مشابه ماشین تورینگ استاندارد است. ماشین به طور همزمان نوارها را می خواند.این کار با اتصال هر یک از هدها به یک ثبّات کنترلی مجزا که حاوی حالت جاری است انجام می شود.</a:t>
            </a:r>
            <a:endParaRPr lang="en-US"/>
          </a:p>
        </p:txBody>
      </p:sp>
      <p:grpSp>
        <p:nvGrpSpPr>
          <p:cNvPr id="217092" name="Group 174"/>
          <p:cNvGrpSpPr>
            <a:grpSpLocks/>
          </p:cNvGrpSpPr>
          <p:nvPr/>
        </p:nvGrpSpPr>
        <p:grpSpPr bwMode="auto">
          <a:xfrm>
            <a:off x="1547813" y="3068638"/>
            <a:ext cx="4751387" cy="2808287"/>
            <a:chOff x="658" y="2024"/>
            <a:chExt cx="2993" cy="1769"/>
          </a:xfrm>
        </p:grpSpPr>
        <p:sp>
          <p:nvSpPr>
            <p:cNvPr id="217093" name="Text Box 70"/>
            <p:cNvSpPr txBox="1">
              <a:spLocks noChangeArrowheads="1"/>
            </p:cNvSpPr>
            <p:nvPr/>
          </p:nvSpPr>
          <p:spPr bwMode="auto">
            <a:xfrm>
              <a:off x="658" y="2069"/>
              <a:ext cx="771" cy="978"/>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sz="2400"/>
                <a:t>نوار 3</a:t>
              </a:r>
            </a:p>
            <a:p>
              <a:pPr algn="just">
                <a:spcBef>
                  <a:spcPct val="50000"/>
                </a:spcBef>
              </a:pPr>
              <a:r>
                <a:rPr lang="fa-IR" sz="2400"/>
                <a:t>نوار 2</a:t>
              </a:r>
            </a:p>
            <a:p>
              <a:pPr algn="just">
                <a:spcBef>
                  <a:spcPct val="50000"/>
                </a:spcBef>
              </a:pPr>
              <a:r>
                <a:rPr lang="fa-IR" sz="2400"/>
                <a:t>نوار 1</a:t>
              </a:r>
              <a:endParaRPr lang="en-US" sz="2400"/>
            </a:p>
          </p:txBody>
        </p:sp>
        <p:sp>
          <p:nvSpPr>
            <p:cNvPr id="217094" name="Rectangle 71"/>
            <p:cNvSpPr>
              <a:spLocks noChangeArrowheads="1"/>
            </p:cNvSpPr>
            <p:nvPr/>
          </p:nvSpPr>
          <p:spPr bwMode="auto">
            <a:xfrm>
              <a:off x="2245" y="3521"/>
              <a:ext cx="272" cy="272"/>
            </a:xfrm>
            <a:prstGeom prst="rect">
              <a:avLst/>
            </a:prstGeom>
            <a:noFill/>
            <a:ln w="22225" algn="ctr">
              <a:solidFill>
                <a:schemeClr val="tx1"/>
              </a:solidFill>
              <a:miter lim="800000"/>
              <a:headEnd/>
              <a:tailEnd/>
            </a:ln>
          </p:spPr>
          <p:txBody>
            <a:bodyPr wrap="none" lIns="90000" tIns="46800" rIns="90000" bIns="46800" anchor="ctr"/>
            <a:lstStyle/>
            <a:p>
              <a:pPr algn="just"/>
              <a:r>
                <a:rPr lang="en-US"/>
                <a:t>q</a:t>
              </a:r>
              <a:r>
                <a:rPr lang="en-US" sz="1600"/>
                <a:t>i</a:t>
              </a:r>
              <a:endParaRPr lang="en-US"/>
            </a:p>
          </p:txBody>
        </p:sp>
        <p:cxnSp>
          <p:nvCxnSpPr>
            <p:cNvPr id="217095" name="AutoShape 72"/>
            <p:cNvCxnSpPr>
              <a:cxnSpLocks noChangeShapeType="1"/>
              <a:stCxn id="217094" idx="0"/>
              <a:endCxn id="217123" idx="2"/>
            </p:cNvCxnSpPr>
            <p:nvPr/>
          </p:nvCxnSpPr>
          <p:spPr bwMode="auto">
            <a:xfrm flipH="1" flipV="1">
              <a:off x="2048" y="2312"/>
              <a:ext cx="333" cy="1202"/>
            </a:xfrm>
            <a:prstGeom prst="straightConnector1">
              <a:avLst/>
            </a:prstGeom>
            <a:noFill/>
            <a:ln w="22225">
              <a:solidFill>
                <a:schemeClr val="tx1"/>
              </a:solidFill>
              <a:round/>
              <a:headEnd/>
              <a:tailEnd type="triangle" w="med" len="med"/>
            </a:ln>
          </p:spPr>
        </p:cxnSp>
        <p:grpSp>
          <p:nvGrpSpPr>
            <p:cNvPr id="217096" name="Group 135"/>
            <p:cNvGrpSpPr>
              <a:grpSpLocks/>
            </p:cNvGrpSpPr>
            <p:nvPr/>
          </p:nvGrpSpPr>
          <p:grpSpPr bwMode="auto">
            <a:xfrm>
              <a:off x="1610" y="2387"/>
              <a:ext cx="2041" cy="288"/>
              <a:chOff x="1474" y="1888"/>
              <a:chExt cx="2041" cy="288"/>
            </a:xfrm>
          </p:grpSpPr>
          <p:sp>
            <p:nvSpPr>
              <p:cNvPr id="217135" name="Rectangle 80"/>
              <p:cNvSpPr>
                <a:spLocks noChangeArrowheads="1"/>
              </p:cNvSpPr>
              <p:nvPr/>
            </p:nvSpPr>
            <p:spPr bwMode="auto">
              <a:xfrm>
                <a:off x="3223"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36" name="Rectangle 79"/>
              <p:cNvSpPr>
                <a:spLocks noChangeArrowheads="1"/>
              </p:cNvSpPr>
              <p:nvPr/>
            </p:nvSpPr>
            <p:spPr bwMode="auto">
              <a:xfrm>
                <a:off x="2932" y="1888"/>
                <a:ext cx="291"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37" name="Rectangle 78"/>
              <p:cNvSpPr>
                <a:spLocks noChangeArrowheads="1"/>
              </p:cNvSpPr>
              <p:nvPr/>
            </p:nvSpPr>
            <p:spPr bwMode="auto">
              <a:xfrm>
                <a:off x="2640"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38" name="Rectangle 77"/>
              <p:cNvSpPr>
                <a:spLocks noChangeArrowheads="1"/>
              </p:cNvSpPr>
              <p:nvPr/>
            </p:nvSpPr>
            <p:spPr bwMode="auto">
              <a:xfrm>
                <a:off x="2349" y="1888"/>
                <a:ext cx="291"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39" name="Rectangle 76"/>
              <p:cNvSpPr>
                <a:spLocks noChangeArrowheads="1"/>
              </p:cNvSpPr>
              <p:nvPr/>
            </p:nvSpPr>
            <p:spPr bwMode="auto">
              <a:xfrm>
                <a:off x="2057"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40" name="Rectangle 75"/>
              <p:cNvSpPr>
                <a:spLocks noChangeArrowheads="1"/>
              </p:cNvSpPr>
              <p:nvPr/>
            </p:nvSpPr>
            <p:spPr bwMode="auto">
              <a:xfrm>
                <a:off x="1766" y="1888"/>
                <a:ext cx="291"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41" name="Rectangle 74"/>
              <p:cNvSpPr>
                <a:spLocks noChangeArrowheads="1"/>
              </p:cNvSpPr>
              <p:nvPr/>
            </p:nvSpPr>
            <p:spPr bwMode="auto">
              <a:xfrm>
                <a:off x="1474"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42" name="Line 81"/>
              <p:cNvSpPr>
                <a:spLocks noChangeShapeType="1"/>
              </p:cNvSpPr>
              <p:nvPr/>
            </p:nvSpPr>
            <p:spPr bwMode="auto">
              <a:xfrm>
                <a:off x="1474" y="1888"/>
                <a:ext cx="2041"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7143" name="Line 82"/>
              <p:cNvSpPr>
                <a:spLocks noChangeShapeType="1"/>
              </p:cNvSpPr>
              <p:nvPr/>
            </p:nvSpPr>
            <p:spPr bwMode="auto">
              <a:xfrm>
                <a:off x="1474" y="2176"/>
                <a:ext cx="2041"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7144" name="Line 83"/>
              <p:cNvSpPr>
                <a:spLocks noChangeShapeType="1"/>
              </p:cNvSpPr>
              <p:nvPr/>
            </p:nvSpPr>
            <p:spPr bwMode="auto">
              <a:xfrm>
                <a:off x="1474" y="1888"/>
                <a:ext cx="0" cy="288"/>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7145" name="Line 84"/>
              <p:cNvSpPr>
                <a:spLocks noChangeShapeType="1"/>
              </p:cNvSpPr>
              <p:nvPr/>
            </p:nvSpPr>
            <p:spPr bwMode="auto">
              <a:xfrm>
                <a:off x="1766"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46" name="Line 85"/>
              <p:cNvSpPr>
                <a:spLocks noChangeShapeType="1"/>
              </p:cNvSpPr>
              <p:nvPr/>
            </p:nvSpPr>
            <p:spPr bwMode="auto">
              <a:xfrm>
                <a:off x="2057"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47" name="Line 86"/>
              <p:cNvSpPr>
                <a:spLocks noChangeShapeType="1"/>
              </p:cNvSpPr>
              <p:nvPr/>
            </p:nvSpPr>
            <p:spPr bwMode="auto">
              <a:xfrm>
                <a:off x="2349"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48" name="Line 87"/>
              <p:cNvSpPr>
                <a:spLocks noChangeShapeType="1"/>
              </p:cNvSpPr>
              <p:nvPr/>
            </p:nvSpPr>
            <p:spPr bwMode="auto">
              <a:xfrm>
                <a:off x="2640"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49" name="Line 88"/>
              <p:cNvSpPr>
                <a:spLocks noChangeShapeType="1"/>
              </p:cNvSpPr>
              <p:nvPr/>
            </p:nvSpPr>
            <p:spPr bwMode="auto">
              <a:xfrm>
                <a:off x="2932"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50" name="Line 89"/>
              <p:cNvSpPr>
                <a:spLocks noChangeShapeType="1"/>
              </p:cNvSpPr>
              <p:nvPr/>
            </p:nvSpPr>
            <p:spPr bwMode="auto">
              <a:xfrm>
                <a:off x="3223"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51" name="Line 90"/>
              <p:cNvSpPr>
                <a:spLocks noChangeShapeType="1"/>
              </p:cNvSpPr>
              <p:nvPr/>
            </p:nvSpPr>
            <p:spPr bwMode="auto">
              <a:xfrm>
                <a:off x="3515" y="1888"/>
                <a:ext cx="0" cy="288"/>
              </a:xfrm>
              <a:prstGeom prst="line">
                <a:avLst/>
              </a:prstGeom>
              <a:noFill/>
              <a:ln w="28575" cap="sq">
                <a:solidFill>
                  <a:schemeClr val="tx1"/>
                </a:solidFill>
                <a:round/>
                <a:headEnd/>
                <a:tailEnd/>
              </a:ln>
            </p:spPr>
            <p:txBody>
              <a:bodyPr lIns="90000" tIns="46800" rIns="90000" bIns="46800" anchor="ctr"/>
              <a:lstStyle/>
              <a:p>
                <a:endParaRPr lang="en-US"/>
              </a:p>
            </p:txBody>
          </p:sp>
        </p:grpSp>
        <p:grpSp>
          <p:nvGrpSpPr>
            <p:cNvPr id="217097" name="Group 136"/>
            <p:cNvGrpSpPr>
              <a:grpSpLocks/>
            </p:cNvGrpSpPr>
            <p:nvPr/>
          </p:nvGrpSpPr>
          <p:grpSpPr bwMode="auto">
            <a:xfrm>
              <a:off x="1610" y="2024"/>
              <a:ext cx="2041" cy="288"/>
              <a:chOff x="1474" y="1888"/>
              <a:chExt cx="2041" cy="288"/>
            </a:xfrm>
          </p:grpSpPr>
          <p:sp>
            <p:nvSpPr>
              <p:cNvPr id="217118" name="Rectangle 137"/>
              <p:cNvSpPr>
                <a:spLocks noChangeArrowheads="1"/>
              </p:cNvSpPr>
              <p:nvPr/>
            </p:nvSpPr>
            <p:spPr bwMode="auto">
              <a:xfrm>
                <a:off x="3223"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19" name="Rectangle 138"/>
              <p:cNvSpPr>
                <a:spLocks noChangeArrowheads="1"/>
              </p:cNvSpPr>
              <p:nvPr/>
            </p:nvSpPr>
            <p:spPr bwMode="auto">
              <a:xfrm>
                <a:off x="2932" y="1888"/>
                <a:ext cx="291"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20" name="Rectangle 139"/>
              <p:cNvSpPr>
                <a:spLocks noChangeArrowheads="1"/>
              </p:cNvSpPr>
              <p:nvPr/>
            </p:nvSpPr>
            <p:spPr bwMode="auto">
              <a:xfrm>
                <a:off x="2640"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21" name="Rectangle 140"/>
              <p:cNvSpPr>
                <a:spLocks noChangeArrowheads="1"/>
              </p:cNvSpPr>
              <p:nvPr/>
            </p:nvSpPr>
            <p:spPr bwMode="auto">
              <a:xfrm>
                <a:off x="2349" y="1888"/>
                <a:ext cx="291"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22" name="Rectangle 141"/>
              <p:cNvSpPr>
                <a:spLocks noChangeArrowheads="1"/>
              </p:cNvSpPr>
              <p:nvPr/>
            </p:nvSpPr>
            <p:spPr bwMode="auto">
              <a:xfrm>
                <a:off x="2057"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23" name="Rectangle 142"/>
              <p:cNvSpPr>
                <a:spLocks noChangeArrowheads="1"/>
              </p:cNvSpPr>
              <p:nvPr/>
            </p:nvSpPr>
            <p:spPr bwMode="auto">
              <a:xfrm>
                <a:off x="1766" y="1888"/>
                <a:ext cx="291"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24" name="Rectangle 143"/>
              <p:cNvSpPr>
                <a:spLocks noChangeArrowheads="1"/>
              </p:cNvSpPr>
              <p:nvPr/>
            </p:nvSpPr>
            <p:spPr bwMode="auto">
              <a:xfrm>
                <a:off x="1474"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25" name="Line 144"/>
              <p:cNvSpPr>
                <a:spLocks noChangeShapeType="1"/>
              </p:cNvSpPr>
              <p:nvPr/>
            </p:nvSpPr>
            <p:spPr bwMode="auto">
              <a:xfrm>
                <a:off x="1474" y="1888"/>
                <a:ext cx="2041"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7126" name="Line 145"/>
              <p:cNvSpPr>
                <a:spLocks noChangeShapeType="1"/>
              </p:cNvSpPr>
              <p:nvPr/>
            </p:nvSpPr>
            <p:spPr bwMode="auto">
              <a:xfrm>
                <a:off x="1474" y="2176"/>
                <a:ext cx="2041"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7127" name="Line 146"/>
              <p:cNvSpPr>
                <a:spLocks noChangeShapeType="1"/>
              </p:cNvSpPr>
              <p:nvPr/>
            </p:nvSpPr>
            <p:spPr bwMode="auto">
              <a:xfrm>
                <a:off x="1474" y="1888"/>
                <a:ext cx="0" cy="288"/>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7128" name="Line 147"/>
              <p:cNvSpPr>
                <a:spLocks noChangeShapeType="1"/>
              </p:cNvSpPr>
              <p:nvPr/>
            </p:nvSpPr>
            <p:spPr bwMode="auto">
              <a:xfrm>
                <a:off x="1766"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29" name="Line 148"/>
              <p:cNvSpPr>
                <a:spLocks noChangeShapeType="1"/>
              </p:cNvSpPr>
              <p:nvPr/>
            </p:nvSpPr>
            <p:spPr bwMode="auto">
              <a:xfrm>
                <a:off x="2057"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30" name="Line 149"/>
              <p:cNvSpPr>
                <a:spLocks noChangeShapeType="1"/>
              </p:cNvSpPr>
              <p:nvPr/>
            </p:nvSpPr>
            <p:spPr bwMode="auto">
              <a:xfrm>
                <a:off x="2349"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31" name="Line 150"/>
              <p:cNvSpPr>
                <a:spLocks noChangeShapeType="1"/>
              </p:cNvSpPr>
              <p:nvPr/>
            </p:nvSpPr>
            <p:spPr bwMode="auto">
              <a:xfrm>
                <a:off x="2640"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32" name="Line 151"/>
              <p:cNvSpPr>
                <a:spLocks noChangeShapeType="1"/>
              </p:cNvSpPr>
              <p:nvPr/>
            </p:nvSpPr>
            <p:spPr bwMode="auto">
              <a:xfrm>
                <a:off x="2932"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33" name="Line 152"/>
              <p:cNvSpPr>
                <a:spLocks noChangeShapeType="1"/>
              </p:cNvSpPr>
              <p:nvPr/>
            </p:nvSpPr>
            <p:spPr bwMode="auto">
              <a:xfrm>
                <a:off x="3223"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34" name="Line 153"/>
              <p:cNvSpPr>
                <a:spLocks noChangeShapeType="1"/>
              </p:cNvSpPr>
              <p:nvPr/>
            </p:nvSpPr>
            <p:spPr bwMode="auto">
              <a:xfrm>
                <a:off x="3515" y="1888"/>
                <a:ext cx="0" cy="288"/>
              </a:xfrm>
              <a:prstGeom prst="line">
                <a:avLst/>
              </a:prstGeom>
              <a:noFill/>
              <a:ln w="28575" cap="sq">
                <a:solidFill>
                  <a:schemeClr val="tx1"/>
                </a:solidFill>
                <a:round/>
                <a:headEnd/>
                <a:tailEnd/>
              </a:ln>
            </p:spPr>
            <p:txBody>
              <a:bodyPr lIns="90000" tIns="46800" rIns="90000" bIns="46800" anchor="ctr"/>
              <a:lstStyle/>
              <a:p>
                <a:endParaRPr lang="en-US"/>
              </a:p>
            </p:txBody>
          </p:sp>
        </p:grpSp>
        <p:grpSp>
          <p:nvGrpSpPr>
            <p:cNvPr id="217098" name="Group 154"/>
            <p:cNvGrpSpPr>
              <a:grpSpLocks/>
            </p:cNvGrpSpPr>
            <p:nvPr/>
          </p:nvGrpSpPr>
          <p:grpSpPr bwMode="auto">
            <a:xfrm>
              <a:off x="1610" y="2763"/>
              <a:ext cx="2041" cy="288"/>
              <a:chOff x="1474" y="1888"/>
              <a:chExt cx="2041" cy="288"/>
            </a:xfrm>
          </p:grpSpPr>
          <p:sp>
            <p:nvSpPr>
              <p:cNvPr id="217101" name="Rectangle 155"/>
              <p:cNvSpPr>
                <a:spLocks noChangeArrowheads="1"/>
              </p:cNvSpPr>
              <p:nvPr/>
            </p:nvSpPr>
            <p:spPr bwMode="auto">
              <a:xfrm>
                <a:off x="3223"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02" name="Rectangle 156"/>
              <p:cNvSpPr>
                <a:spLocks noChangeArrowheads="1"/>
              </p:cNvSpPr>
              <p:nvPr/>
            </p:nvSpPr>
            <p:spPr bwMode="auto">
              <a:xfrm>
                <a:off x="2932" y="1888"/>
                <a:ext cx="291"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03" name="Rectangle 157"/>
              <p:cNvSpPr>
                <a:spLocks noChangeArrowheads="1"/>
              </p:cNvSpPr>
              <p:nvPr/>
            </p:nvSpPr>
            <p:spPr bwMode="auto">
              <a:xfrm>
                <a:off x="2640"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04" name="Rectangle 158"/>
              <p:cNvSpPr>
                <a:spLocks noChangeArrowheads="1"/>
              </p:cNvSpPr>
              <p:nvPr/>
            </p:nvSpPr>
            <p:spPr bwMode="auto">
              <a:xfrm>
                <a:off x="2349" y="1888"/>
                <a:ext cx="291"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05" name="Rectangle 159"/>
              <p:cNvSpPr>
                <a:spLocks noChangeArrowheads="1"/>
              </p:cNvSpPr>
              <p:nvPr/>
            </p:nvSpPr>
            <p:spPr bwMode="auto">
              <a:xfrm>
                <a:off x="2057"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06" name="Rectangle 160"/>
              <p:cNvSpPr>
                <a:spLocks noChangeArrowheads="1"/>
              </p:cNvSpPr>
              <p:nvPr/>
            </p:nvSpPr>
            <p:spPr bwMode="auto">
              <a:xfrm>
                <a:off x="1766" y="1888"/>
                <a:ext cx="291"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07" name="Rectangle 161"/>
              <p:cNvSpPr>
                <a:spLocks noChangeArrowheads="1"/>
              </p:cNvSpPr>
              <p:nvPr/>
            </p:nvSpPr>
            <p:spPr bwMode="auto">
              <a:xfrm>
                <a:off x="1474" y="1888"/>
                <a:ext cx="292" cy="288"/>
              </a:xfrm>
              <a:prstGeom prst="rect">
                <a:avLst/>
              </a:prstGeom>
              <a:noFill/>
              <a:ln w="22225" algn="ctr">
                <a:noFill/>
                <a:miter lim="800000"/>
                <a:headEnd/>
                <a:tailEnd/>
              </a:ln>
            </p:spPr>
            <p:txBody>
              <a:bodyPr lIns="90000" tIns="46800" rIns="90000" bIns="46800"/>
              <a:lstStyle/>
              <a:p>
                <a:pPr algn="just">
                  <a:spcBef>
                    <a:spcPct val="20000"/>
                  </a:spcBef>
                  <a:buClr>
                    <a:schemeClr val="folHlink"/>
                  </a:buClr>
                  <a:buSzPct val="90000"/>
                  <a:buFont typeface="Wingdings" pitchFamily="2" charset="2"/>
                  <a:buNone/>
                </a:pPr>
                <a:endParaRPr lang="fa-IR" sz="2400"/>
              </a:p>
            </p:txBody>
          </p:sp>
          <p:sp>
            <p:nvSpPr>
              <p:cNvPr id="217108" name="Line 162"/>
              <p:cNvSpPr>
                <a:spLocks noChangeShapeType="1"/>
              </p:cNvSpPr>
              <p:nvPr/>
            </p:nvSpPr>
            <p:spPr bwMode="auto">
              <a:xfrm>
                <a:off x="1474" y="1888"/>
                <a:ext cx="2041"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7109" name="Line 163"/>
              <p:cNvSpPr>
                <a:spLocks noChangeShapeType="1"/>
              </p:cNvSpPr>
              <p:nvPr/>
            </p:nvSpPr>
            <p:spPr bwMode="auto">
              <a:xfrm>
                <a:off x="1474" y="2176"/>
                <a:ext cx="2041" cy="0"/>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7110" name="Line 164"/>
              <p:cNvSpPr>
                <a:spLocks noChangeShapeType="1"/>
              </p:cNvSpPr>
              <p:nvPr/>
            </p:nvSpPr>
            <p:spPr bwMode="auto">
              <a:xfrm>
                <a:off x="1474" y="1888"/>
                <a:ext cx="0" cy="288"/>
              </a:xfrm>
              <a:prstGeom prst="line">
                <a:avLst/>
              </a:prstGeom>
              <a:noFill/>
              <a:ln w="28575" cap="sq">
                <a:solidFill>
                  <a:schemeClr val="tx1"/>
                </a:solidFill>
                <a:round/>
                <a:headEnd/>
                <a:tailEnd/>
              </a:ln>
            </p:spPr>
            <p:txBody>
              <a:bodyPr lIns="90000" tIns="46800" rIns="90000" bIns="46800" anchor="ctr"/>
              <a:lstStyle/>
              <a:p>
                <a:endParaRPr lang="en-US"/>
              </a:p>
            </p:txBody>
          </p:sp>
          <p:sp>
            <p:nvSpPr>
              <p:cNvPr id="217111" name="Line 165"/>
              <p:cNvSpPr>
                <a:spLocks noChangeShapeType="1"/>
              </p:cNvSpPr>
              <p:nvPr/>
            </p:nvSpPr>
            <p:spPr bwMode="auto">
              <a:xfrm>
                <a:off x="1766"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12" name="Line 166"/>
              <p:cNvSpPr>
                <a:spLocks noChangeShapeType="1"/>
              </p:cNvSpPr>
              <p:nvPr/>
            </p:nvSpPr>
            <p:spPr bwMode="auto">
              <a:xfrm>
                <a:off x="2057"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13" name="Line 167"/>
              <p:cNvSpPr>
                <a:spLocks noChangeShapeType="1"/>
              </p:cNvSpPr>
              <p:nvPr/>
            </p:nvSpPr>
            <p:spPr bwMode="auto">
              <a:xfrm>
                <a:off x="2349"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14" name="Line 168"/>
              <p:cNvSpPr>
                <a:spLocks noChangeShapeType="1"/>
              </p:cNvSpPr>
              <p:nvPr/>
            </p:nvSpPr>
            <p:spPr bwMode="auto">
              <a:xfrm>
                <a:off x="2640"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15" name="Line 169"/>
              <p:cNvSpPr>
                <a:spLocks noChangeShapeType="1"/>
              </p:cNvSpPr>
              <p:nvPr/>
            </p:nvSpPr>
            <p:spPr bwMode="auto">
              <a:xfrm>
                <a:off x="2932"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16" name="Line 170"/>
              <p:cNvSpPr>
                <a:spLocks noChangeShapeType="1"/>
              </p:cNvSpPr>
              <p:nvPr/>
            </p:nvSpPr>
            <p:spPr bwMode="auto">
              <a:xfrm>
                <a:off x="3223" y="1888"/>
                <a:ext cx="0" cy="288"/>
              </a:xfrm>
              <a:prstGeom prst="line">
                <a:avLst/>
              </a:prstGeom>
              <a:noFill/>
              <a:ln w="12700">
                <a:solidFill>
                  <a:schemeClr val="tx1"/>
                </a:solidFill>
                <a:round/>
                <a:headEnd/>
                <a:tailEnd/>
              </a:ln>
            </p:spPr>
            <p:txBody>
              <a:bodyPr lIns="90000" tIns="46800" rIns="90000" bIns="46800" anchor="ctr"/>
              <a:lstStyle/>
              <a:p>
                <a:endParaRPr lang="en-US"/>
              </a:p>
            </p:txBody>
          </p:sp>
          <p:sp>
            <p:nvSpPr>
              <p:cNvPr id="217117" name="Line 171"/>
              <p:cNvSpPr>
                <a:spLocks noChangeShapeType="1"/>
              </p:cNvSpPr>
              <p:nvPr/>
            </p:nvSpPr>
            <p:spPr bwMode="auto">
              <a:xfrm>
                <a:off x="3515" y="1888"/>
                <a:ext cx="0" cy="288"/>
              </a:xfrm>
              <a:prstGeom prst="line">
                <a:avLst/>
              </a:prstGeom>
              <a:noFill/>
              <a:ln w="28575" cap="sq">
                <a:solidFill>
                  <a:schemeClr val="tx1"/>
                </a:solidFill>
                <a:round/>
                <a:headEnd/>
                <a:tailEnd/>
              </a:ln>
            </p:spPr>
            <p:txBody>
              <a:bodyPr lIns="90000" tIns="46800" rIns="90000" bIns="46800" anchor="ctr"/>
              <a:lstStyle/>
              <a:p>
                <a:endParaRPr lang="en-US"/>
              </a:p>
            </p:txBody>
          </p:sp>
        </p:grpSp>
        <p:cxnSp>
          <p:nvCxnSpPr>
            <p:cNvPr id="217099" name="AutoShape 172"/>
            <p:cNvCxnSpPr>
              <a:cxnSpLocks noChangeShapeType="1"/>
              <a:stCxn id="217094" idx="0"/>
              <a:endCxn id="217139" idx="2"/>
            </p:cNvCxnSpPr>
            <p:nvPr/>
          </p:nvCxnSpPr>
          <p:spPr bwMode="auto">
            <a:xfrm flipH="1" flipV="1">
              <a:off x="2339" y="2675"/>
              <a:ext cx="42" cy="839"/>
            </a:xfrm>
            <a:prstGeom prst="straightConnector1">
              <a:avLst/>
            </a:prstGeom>
            <a:noFill/>
            <a:ln w="22225">
              <a:solidFill>
                <a:schemeClr val="tx1"/>
              </a:solidFill>
              <a:round/>
              <a:headEnd/>
              <a:tailEnd type="triangle" w="med" len="med"/>
            </a:ln>
          </p:spPr>
        </p:cxnSp>
        <p:cxnSp>
          <p:nvCxnSpPr>
            <p:cNvPr id="217100" name="AutoShape 173"/>
            <p:cNvCxnSpPr>
              <a:cxnSpLocks noChangeShapeType="1"/>
              <a:stCxn id="217094" idx="0"/>
              <a:endCxn id="217104" idx="2"/>
            </p:cNvCxnSpPr>
            <p:nvPr/>
          </p:nvCxnSpPr>
          <p:spPr bwMode="auto">
            <a:xfrm flipV="1">
              <a:off x="2381" y="3051"/>
              <a:ext cx="250" cy="463"/>
            </a:xfrm>
            <a:prstGeom prst="straightConnector1">
              <a:avLst/>
            </a:prstGeom>
            <a:noFill/>
            <a:ln w="22225">
              <a:solidFill>
                <a:schemeClr val="tx1"/>
              </a:solidFill>
              <a:round/>
              <a:headEnd/>
              <a:tailEnd type="triangle" w="med" len="med"/>
            </a:ln>
          </p:spPr>
        </p:cxnSp>
      </p:grpSp>
    </p:spTree>
  </p:cSld>
  <p:clrMapOvr>
    <a:masterClrMapping/>
  </p:clrMapOvr>
  <p:transition spd="med">
    <p:wheel/>
  </p:transition>
  <p:timing>
    <p:tnLst>
      <p:par>
        <p:cTn id="1" dur="indefinite" restart="never" nodeType="tmRoot"/>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91" name="Rectangle 43"/>
          <p:cNvSpPr>
            <a:spLocks noGrp="1" noChangeArrowheads="1"/>
          </p:cNvSpPr>
          <p:nvPr>
            <p:ph type="title"/>
          </p:nvPr>
        </p:nvSpPr>
        <p:spPr/>
        <p:txBody>
          <a:bodyPr/>
          <a:lstStyle/>
          <a:p>
            <a:pPr eaLnBrk="1" hangingPunct="1">
              <a:defRPr/>
            </a:pPr>
            <a:r>
              <a:rPr lang="fa-IR" sz="3200" smtClean="0">
                <a:cs typeface="B Roya" pitchFamily="2" charset="-78"/>
              </a:rPr>
              <a:t>9-6 ماشینهای چند نواره</a:t>
            </a:r>
            <a:endParaRPr lang="en-US" sz="3200" smtClean="0">
              <a:cs typeface="B Roya" pitchFamily="2" charset="-78"/>
            </a:endParaRPr>
          </a:p>
        </p:txBody>
      </p:sp>
      <p:sp>
        <p:nvSpPr>
          <p:cNvPr id="218115" name="Text Box 44"/>
          <p:cNvSpPr txBox="1">
            <a:spLocks noChangeArrowheads="1"/>
          </p:cNvSpPr>
          <p:nvPr/>
        </p:nvSpPr>
        <p:spPr bwMode="auto">
          <a:xfrm>
            <a:off x="395288" y="1052513"/>
            <a:ext cx="8353425" cy="2443162"/>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یک گذر در یک ماشین چند نواره ممکن است</a:t>
            </a:r>
            <a:r>
              <a:rPr lang="fa-IR"/>
              <a:t>:</a:t>
            </a:r>
          </a:p>
          <a:p>
            <a:pPr>
              <a:spcBef>
                <a:spcPct val="50000"/>
              </a:spcBef>
            </a:pPr>
            <a:r>
              <a:rPr lang="en-US"/>
              <a:t>(i</a:t>
            </a:r>
            <a:r>
              <a:rPr lang="fa-IR"/>
              <a:t> حالت را تغییر دهد.</a:t>
            </a:r>
          </a:p>
          <a:p>
            <a:pPr>
              <a:spcBef>
                <a:spcPct val="50000"/>
              </a:spcBef>
            </a:pPr>
            <a:r>
              <a:rPr lang="en-US"/>
              <a:t>(ii</a:t>
            </a:r>
            <a:r>
              <a:rPr lang="fa-IR"/>
              <a:t> یک عنصر روی هر یک از نوارها بنویسد.</a:t>
            </a:r>
          </a:p>
          <a:p>
            <a:pPr>
              <a:spcBef>
                <a:spcPct val="50000"/>
              </a:spcBef>
            </a:pPr>
            <a:r>
              <a:rPr lang="en-US"/>
              <a:t>(iii</a:t>
            </a:r>
            <a:r>
              <a:rPr lang="fa-IR"/>
              <a:t> هر یک از هدها را به صورت مجزا جابجا کند.</a:t>
            </a:r>
            <a:endParaRPr lang="en-US"/>
          </a:p>
        </p:txBody>
      </p:sp>
      <p:sp>
        <p:nvSpPr>
          <p:cNvPr id="218116" name="Text Box 45"/>
          <p:cNvSpPr txBox="1">
            <a:spLocks noChangeArrowheads="1"/>
          </p:cNvSpPr>
          <p:nvPr/>
        </p:nvSpPr>
        <p:spPr bwMode="auto">
          <a:xfrm>
            <a:off x="323850" y="3933825"/>
            <a:ext cx="8496300" cy="158750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قضیه:</a:t>
            </a:r>
          </a:p>
          <a:p>
            <a:pPr>
              <a:spcBef>
                <a:spcPct val="50000"/>
              </a:spcBef>
            </a:pPr>
            <a:r>
              <a:rPr lang="fa-IR"/>
              <a:t> یک زبان </a:t>
            </a:r>
            <a:r>
              <a:rPr lang="en-US"/>
              <a:t>L</a:t>
            </a:r>
            <a:r>
              <a:rPr lang="fa-IR"/>
              <a:t> توسط یک ماشین تورینگ چند نواره پذیرفته می شود اگر و تنها اگر آن توسط یک ماشین تورینگ استاندارد پذیرفته می شود.</a:t>
            </a:r>
            <a:endParaRPr lang="en-US"/>
          </a:p>
        </p:txBody>
      </p:sp>
    </p:spTree>
  </p:cSld>
  <p:clrMapOvr>
    <a:masterClrMapping/>
  </p:clrMapOvr>
  <p:transition spd="med">
    <p:wheel/>
  </p:transition>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44" name="Rectangle 16"/>
          <p:cNvSpPr>
            <a:spLocks noGrp="1" noChangeArrowheads="1"/>
          </p:cNvSpPr>
          <p:nvPr>
            <p:ph type="title"/>
          </p:nvPr>
        </p:nvSpPr>
        <p:spPr>
          <a:xfrm>
            <a:off x="977900" y="260350"/>
            <a:ext cx="7694613" cy="630238"/>
          </a:xfrm>
        </p:spPr>
        <p:txBody>
          <a:bodyPr/>
          <a:lstStyle/>
          <a:p>
            <a:pPr eaLnBrk="1" hangingPunct="1">
              <a:defRPr/>
            </a:pPr>
            <a:r>
              <a:rPr lang="fa-IR" sz="3200" smtClean="0">
                <a:cs typeface="B Roya" pitchFamily="2" charset="-78"/>
              </a:rPr>
              <a:t>9-6 ماشینهای چند نواره</a:t>
            </a:r>
            <a:endParaRPr lang="en-US" sz="3200" smtClean="0">
              <a:cs typeface="B Roya" pitchFamily="2" charset="-78"/>
            </a:endParaRPr>
          </a:p>
        </p:txBody>
      </p:sp>
      <p:sp>
        <p:nvSpPr>
          <p:cNvPr id="219139" name="Text Box 17"/>
          <p:cNvSpPr txBox="1">
            <a:spLocks noChangeArrowheads="1"/>
          </p:cNvSpPr>
          <p:nvPr/>
        </p:nvSpPr>
        <p:spPr bwMode="auto">
          <a:xfrm>
            <a:off x="2051050" y="981075"/>
            <a:ext cx="6769100" cy="1370013"/>
          </a:xfrm>
          <a:prstGeom prst="rect">
            <a:avLst/>
          </a:prstGeom>
          <a:noFill/>
          <a:ln w="22225" algn="ctr">
            <a:noFill/>
            <a:miter lim="800000"/>
            <a:headEnd/>
            <a:tailEnd/>
          </a:ln>
        </p:spPr>
        <p:txBody>
          <a:bodyPr lIns="90000" tIns="46800" rIns="90000" bIns="46800">
            <a:spAutoFit/>
          </a:bodyPr>
          <a:lstStyle/>
          <a:p>
            <a:pPr>
              <a:spcBef>
                <a:spcPct val="50000"/>
              </a:spcBef>
            </a:pPr>
            <a:r>
              <a:rPr lang="fa-IR" sz="2400">
                <a:solidFill>
                  <a:schemeClr val="accent1"/>
                </a:solidFill>
              </a:rPr>
              <a:t>مثال</a:t>
            </a:r>
            <a:r>
              <a:rPr lang="fa-IR" sz="2400"/>
              <a:t>:</a:t>
            </a:r>
          </a:p>
          <a:p>
            <a:pPr>
              <a:spcBef>
                <a:spcPct val="50000"/>
              </a:spcBef>
            </a:pPr>
            <a:r>
              <a:rPr lang="fa-IR" sz="2400"/>
              <a:t>ماشین تورینگ دونواره ای که دیاگرام حالت آن درزیرآمده است،زبان </a:t>
            </a:r>
            <a:r>
              <a:rPr lang="en-US" sz="2400"/>
              <a:t>{uu l u</a:t>
            </a:r>
            <a:r>
              <a:rPr lang="ru-RU" sz="2400">
                <a:cs typeface="Arial" charset="0"/>
              </a:rPr>
              <a:t>є</a:t>
            </a:r>
            <a:r>
              <a:rPr lang="en-US" sz="2400"/>
              <a:t>{a,b}*}</a:t>
            </a:r>
            <a:r>
              <a:rPr lang="fa-IR" sz="2400"/>
              <a:t> را می پذیرد.</a:t>
            </a:r>
            <a:endParaRPr lang="en-US" sz="2400"/>
          </a:p>
        </p:txBody>
      </p:sp>
      <p:grpSp>
        <p:nvGrpSpPr>
          <p:cNvPr id="219140" name="Group 61"/>
          <p:cNvGrpSpPr>
            <a:grpSpLocks/>
          </p:cNvGrpSpPr>
          <p:nvPr/>
        </p:nvGrpSpPr>
        <p:grpSpPr bwMode="auto">
          <a:xfrm>
            <a:off x="187325" y="2133600"/>
            <a:ext cx="7829550" cy="3740150"/>
            <a:chOff x="249" y="1298"/>
            <a:chExt cx="4982" cy="2356"/>
          </a:xfrm>
        </p:grpSpPr>
        <p:sp>
          <p:nvSpPr>
            <p:cNvPr id="219141" name="Oval 20"/>
            <p:cNvSpPr>
              <a:spLocks noChangeArrowheads="1"/>
            </p:cNvSpPr>
            <p:nvPr/>
          </p:nvSpPr>
          <p:spPr bwMode="auto">
            <a:xfrm>
              <a:off x="636" y="1631"/>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219142" name="Oval 21"/>
            <p:cNvSpPr>
              <a:spLocks noChangeArrowheads="1"/>
            </p:cNvSpPr>
            <p:nvPr/>
          </p:nvSpPr>
          <p:spPr bwMode="auto">
            <a:xfrm>
              <a:off x="2193" y="1631"/>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219143" name="Oval 22"/>
            <p:cNvSpPr>
              <a:spLocks noChangeArrowheads="1"/>
            </p:cNvSpPr>
            <p:nvPr/>
          </p:nvSpPr>
          <p:spPr bwMode="auto">
            <a:xfrm>
              <a:off x="3508" y="1631"/>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219144" name="Oval 23"/>
            <p:cNvSpPr>
              <a:spLocks noChangeArrowheads="1"/>
            </p:cNvSpPr>
            <p:nvPr/>
          </p:nvSpPr>
          <p:spPr bwMode="auto">
            <a:xfrm>
              <a:off x="4869" y="1631"/>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3</a:t>
              </a:r>
              <a:endParaRPr lang="en-US" sz="2000"/>
            </a:p>
          </p:txBody>
        </p:sp>
        <p:sp>
          <p:nvSpPr>
            <p:cNvPr id="219145" name="Text Box 24"/>
            <p:cNvSpPr txBox="1">
              <a:spLocks noChangeArrowheads="1"/>
            </p:cNvSpPr>
            <p:nvPr/>
          </p:nvSpPr>
          <p:spPr bwMode="auto">
            <a:xfrm>
              <a:off x="249" y="1690"/>
              <a:ext cx="453"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&gt;</a:t>
              </a:r>
            </a:p>
          </p:txBody>
        </p:sp>
        <p:cxnSp>
          <p:nvCxnSpPr>
            <p:cNvPr id="219146" name="AutoShape 25"/>
            <p:cNvCxnSpPr>
              <a:cxnSpLocks noChangeShapeType="1"/>
              <a:stCxn id="219141" idx="6"/>
              <a:endCxn id="219142" idx="2"/>
            </p:cNvCxnSpPr>
            <p:nvPr/>
          </p:nvCxnSpPr>
          <p:spPr bwMode="auto">
            <a:xfrm>
              <a:off x="1005" y="1812"/>
              <a:ext cx="1181" cy="0"/>
            </a:xfrm>
            <a:prstGeom prst="straightConnector1">
              <a:avLst/>
            </a:prstGeom>
            <a:noFill/>
            <a:ln w="22225">
              <a:solidFill>
                <a:schemeClr val="tx1"/>
              </a:solidFill>
              <a:round/>
              <a:headEnd/>
              <a:tailEnd type="triangle" w="med" len="med"/>
            </a:ln>
          </p:spPr>
        </p:cxnSp>
        <p:cxnSp>
          <p:nvCxnSpPr>
            <p:cNvPr id="219147" name="AutoShape 26"/>
            <p:cNvCxnSpPr>
              <a:cxnSpLocks noChangeShapeType="1"/>
              <a:stCxn id="219142" idx="6"/>
              <a:endCxn id="219143" idx="2"/>
            </p:cNvCxnSpPr>
            <p:nvPr/>
          </p:nvCxnSpPr>
          <p:spPr bwMode="auto">
            <a:xfrm>
              <a:off x="2562" y="1812"/>
              <a:ext cx="939" cy="0"/>
            </a:xfrm>
            <a:prstGeom prst="straightConnector1">
              <a:avLst/>
            </a:prstGeom>
            <a:noFill/>
            <a:ln w="22225">
              <a:solidFill>
                <a:schemeClr val="tx1"/>
              </a:solidFill>
              <a:round/>
              <a:headEnd/>
              <a:tailEnd type="triangle" w="med" len="med"/>
            </a:ln>
          </p:spPr>
        </p:cxnSp>
        <p:cxnSp>
          <p:nvCxnSpPr>
            <p:cNvPr id="219148" name="AutoShape 27"/>
            <p:cNvCxnSpPr>
              <a:cxnSpLocks noChangeShapeType="1"/>
              <a:stCxn id="219143" idx="6"/>
              <a:endCxn id="219144" idx="2"/>
            </p:cNvCxnSpPr>
            <p:nvPr/>
          </p:nvCxnSpPr>
          <p:spPr bwMode="auto">
            <a:xfrm>
              <a:off x="3877" y="1812"/>
              <a:ext cx="985" cy="0"/>
            </a:xfrm>
            <a:prstGeom prst="straightConnector1">
              <a:avLst/>
            </a:prstGeom>
            <a:noFill/>
            <a:ln w="22225">
              <a:solidFill>
                <a:schemeClr val="tx1"/>
              </a:solidFill>
              <a:round/>
              <a:headEnd/>
              <a:tailEnd type="triangle" w="med" len="med"/>
            </a:ln>
          </p:spPr>
        </p:cxnSp>
        <p:sp>
          <p:nvSpPr>
            <p:cNvPr id="219149" name="Text Box 28"/>
            <p:cNvSpPr txBox="1">
              <a:spLocks noChangeArrowheads="1"/>
            </p:cNvSpPr>
            <p:nvPr/>
          </p:nvSpPr>
          <p:spPr bwMode="auto">
            <a:xfrm>
              <a:off x="1149" y="1655"/>
              <a:ext cx="1088" cy="19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400"/>
                <a:t>B/B R , B/B R</a:t>
              </a:r>
            </a:p>
          </p:txBody>
        </p:sp>
        <p:sp>
          <p:nvSpPr>
            <p:cNvPr id="219150" name="Oval 32"/>
            <p:cNvSpPr>
              <a:spLocks noChangeArrowheads="1"/>
            </p:cNvSpPr>
            <p:nvPr/>
          </p:nvSpPr>
          <p:spPr bwMode="auto">
            <a:xfrm>
              <a:off x="3507" y="3270"/>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3</a:t>
              </a:r>
              <a:endParaRPr lang="en-US" sz="2000"/>
            </a:p>
          </p:txBody>
        </p:sp>
        <p:cxnSp>
          <p:nvCxnSpPr>
            <p:cNvPr id="219151" name="AutoShape 33"/>
            <p:cNvCxnSpPr>
              <a:cxnSpLocks noChangeShapeType="1"/>
              <a:stCxn id="219143" idx="4"/>
              <a:endCxn id="219153" idx="0"/>
            </p:cNvCxnSpPr>
            <p:nvPr/>
          </p:nvCxnSpPr>
          <p:spPr bwMode="auto">
            <a:xfrm flipH="1">
              <a:off x="3688" y="2000"/>
              <a:ext cx="1" cy="409"/>
            </a:xfrm>
            <a:prstGeom prst="straightConnector1">
              <a:avLst/>
            </a:prstGeom>
            <a:noFill/>
            <a:ln w="22225">
              <a:solidFill>
                <a:schemeClr val="tx1"/>
              </a:solidFill>
              <a:round/>
              <a:headEnd/>
              <a:tailEnd type="triangle" w="med" len="med"/>
            </a:ln>
          </p:spPr>
        </p:cxnSp>
        <p:cxnSp>
          <p:nvCxnSpPr>
            <p:cNvPr id="219152" name="AutoShape 34"/>
            <p:cNvCxnSpPr>
              <a:cxnSpLocks noChangeShapeType="1"/>
              <a:stCxn id="219153" idx="4"/>
              <a:endCxn id="219150" idx="0"/>
            </p:cNvCxnSpPr>
            <p:nvPr/>
          </p:nvCxnSpPr>
          <p:spPr bwMode="auto">
            <a:xfrm>
              <a:off x="3688" y="2785"/>
              <a:ext cx="0" cy="478"/>
            </a:xfrm>
            <a:prstGeom prst="straightConnector1">
              <a:avLst/>
            </a:prstGeom>
            <a:noFill/>
            <a:ln w="22225">
              <a:solidFill>
                <a:schemeClr val="tx1"/>
              </a:solidFill>
              <a:round/>
              <a:headEnd/>
              <a:tailEnd type="triangle" w="med" len="med"/>
            </a:ln>
          </p:spPr>
        </p:cxnSp>
        <p:sp>
          <p:nvSpPr>
            <p:cNvPr id="219153" name="Oval 47"/>
            <p:cNvSpPr>
              <a:spLocks noChangeArrowheads="1"/>
            </p:cNvSpPr>
            <p:nvPr/>
          </p:nvSpPr>
          <p:spPr bwMode="auto">
            <a:xfrm>
              <a:off x="3507" y="2416"/>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4</a:t>
              </a:r>
              <a:endParaRPr lang="en-US" sz="2000"/>
            </a:p>
          </p:txBody>
        </p:sp>
        <p:sp>
          <p:nvSpPr>
            <p:cNvPr id="219154" name="Text Box 48"/>
            <p:cNvSpPr txBox="1">
              <a:spLocks noChangeArrowheads="1"/>
            </p:cNvSpPr>
            <p:nvPr/>
          </p:nvSpPr>
          <p:spPr bwMode="auto">
            <a:xfrm>
              <a:off x="2609" y="1655"/>
              <a:ext cx="1088" cy="19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400"/>
                <a:t>B/B L , B/B L</a:t>
              </a:r>
            </a:p>
          </p:txBody>
        </p:sp>
        <p:sp>
          <p:nvSpPr>
            <p:cNvPr id="219155" name="Text Box 49"/>
            <p:cNvSpPr txBox="1">
              <a:spLocks noChangeArrowheads="1"/>
            </p:cNvSpPr>
            <p:nvPr/>
          </p:nvSpPr>
          <p:spPr bwMode="auto">
            <a:xfrm>
              <a:off x="2918" y="2133"/>
              <a:ext cx="1088" cy="19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400"/>
                <a:t>B/B R , y/y R</a:t>
              </a:r>
            </a:p>
          </p:txBody>
        </p:sp>
        <p:sp>
          <p:nvSpPr>
            <p:cNvPr id="219156" name="Text Box 50"/>
            <p:cNvSpPr txBox="1">
              <a:spLocks noChangeArrowheads="1"/>
            </p:cNvSpPr>
            <p:nvPr/>
          </p:nvSpPr>
          <p:spPr bwMode="auto">
            <a:xfrm>
              <a:off x="2918" y="2904"/>
              <a:ext cx="1088" cy="19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400"/>
                <a:t>y/y R , B/B R</a:t>
              </a:r>
            </a:p>
          </p:txBody>
        </p:sp>
        <p:sp>
          <p:nvSpPr>
            <p:cNvPr id="219157" name="Text Box 51"/>
            <p:cNvSpPr txBox="1">
              <a:spLocks noChangeArrowheads="1"/>
            </p:cNvSpPr>
            <p:nvPr/>
          </p:nvSpPr>
          <p:spPr bwMode="auto">
            <a:xfrm>
              <a:off x="3932" y="1642"/>
              <a:ext cx="1088" cy="19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400"/>
                <a:t>x/x L , y/y L</a:t>
              </a:r>
            </a:p>
          </p:txBody>
        </p:sp>
        <p:sp>
          <p:nvSpPr>
            <p:cNvPr id="219158" name="Text Box 52"/>
            <p:cNvSpPr txBox="1">
              <a:spLocks noChangeArrowheads="1"/>
            </p:cNvSpPr>
            <p:nvPr/>
          </p:nvSpPr>
          <p:spPr bwMode="auto">
            <a:xfrm>
              <a:off x="4059" y="2069"/>
              <a:ext cx="1088" cy="19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400"/>
                <a:t>x/x L , y/y S</a:t>
              </a:r>
            </a:p>
          </p:txBody>
        </p:sp>
        <p:sp>
          <p:nvSpPr>
            <p:cNvPr id="219159" name="Text Box 53"/>
            <p:cNvSpPr txBox="1">
              <a:spLocks noChangeArrowheads="1"/>
            </p:cNvSpPr>
            <p:nvPr/>
          </p:nvSpPr>
          <p:spPr bwMode="auto">
            <a:xfrm>
              <a:off x="4068" y="2506"/>
              <a:ext cx="1088" cy="19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400"/>
                <a:t>x/x R , x/x R</a:t>
              </a:r>
            </a:p>
          </p:txBody>
        </p:sp>
        <p:sp>
          <p:nvSpPr>
            <p:cNvPr id="219160" name="Text Box 54"/>
            <p:cNvSpPr txBox="1">
              <a:spLocks noChangeArrowheads="1"/>
            </p:cNvSpPr>
            <p:nvPr/>
          </p:nvSpPr>
          <p:spPr bwMode="auto">
            <a:xfrm>
              <a:off x="2102" y="1298"/>
              <a:ext cx="1088" cy="19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400"/>
                <a:t>x/x R , B/x R</a:t>
              </a:r>
            </a:p>
          </p:txBody>
        </p:sp>
        <p:cxnSp>
          <p:nvCxnSpPr>
            <p:cNvPr id="219161" name="AutoShape 55"/>
            <p:cNvCxnSpPr>
              <a:cxnSpLocks noChangeShapeType="1"/>
              <a:stCxn id="219142" idx="6"/>
              <a:endCxn id="219142" idx="1"/>
            </p:cNvCxnSpPr>
            <p:nvPr/>
          </p:nvCxnSpPr>
          <p:spPr bwMode="auto">
            <a:xfrm flipH="1" flipV="1">
              <a:off x="2246" y="1677"/>
              <a:ext cx="316" cy="135"/>
            </a:xfrm>
            <a:prstGeom prst="curvedConnector4">
              <a:avLst>
                <a:gd name="adj1" fmla="val -24051"/>
                <a:gd name="adj2" fmla="val 251111"/>
              </a:avLst>
            </a:prstGeom>
            <a:noFill/>
            <a:ln w="22225">
              <a:solidFill>
                <a:schemeClr val="tx1"/>
              </a:solidFill>
              <a:round/>
              <a:headEnd/>
              <a:tailEnd type="triangle" w="med" len="med"/>
            </a:ln>
          </p:spPr>
        </p:cxnSp>
        <p:cxnSp>
          <p:nvCxnSpPr>
            <p:cNvPr id="219162" name="AutoShape 57"/>
            <p:cNvCxnSpPr>
              <a:cxnSpLocks noChangeShapeType="1"/>
              <a:stCxn id="219153" idx="4"/>
              <a:endCxn id="219153" idx="7"/>
            </p:cNvCxnSpPr>
            <p:nvPr/>
          </p:nvCxnSpPr>
          <p:spPr bwMode="auto">
            <a:xfrm rot="5400000" flipH="1" flipV="1">
              <a:off x="3590" y="2560"/>
              <a:ext cx="323" cy="128"/>
            </a:xfrm>
            <a:prstGeom prst="curvedConnector5">
              <a:avLst>
                <a:gd name="adj1" fmla="val -21676"/>
                <a:gd name="adj2" fmla="val 320310"/>
                <a:gd name="adj3" fmla="val 104949"/>
              </a:avLst>
            </a:prstGeom>
            <a:noFill/>
            <a:ln w="22225">
              <a:solidFill>
                <a:schemeClr val="tx1"/>
              </a:solidFill>
              <a:round/>
              <a:headEnd/>
              <a:tailEnd type="triangle" w="med" len="med"/>
            </a:ln>
          </p:spPr>
        </p:cxnSp>
        <p:sp>
          <p:nvSpPr>
            <p:cNvPr id="219163" name="Oval 58"/>
            <p:cNvSpPr>
              <a:spLocks noChangeArrowheads="1"/>
            </p:cNvSpPr>
            <p:nvPr/>
          </p:nvSpPr>
          <p:spPr bwMode="auto">
            <a:xfrm>
              <a:off x="3483" y="3245"/>
              <a:ext cx="409" cy="409"/>
            </a:xfrm>
            <a:prstGeom prst="ellipse">
              <a:avLst/>
            </a:prstGeom>
            <a:noFill/>
            <a:ln w="22225" algn="ctr">
              <a:solidFill>
                <a:schemeClr val="tx1"/>
              </a:solidFill>
              <a:round/>
              <a:headEnd/>
              <a:tailEnd/>
            </a:ln>
          </p:spPr>
          <p:txBody>
            <a:bodyPr wrap="none" lIns="90000" tIns="46800" rIns="90000" bIns="46800" anchor="ctr"/>
            <a:lstStyle/>
            <a:p>
              <a:endParaRPr lang="fa-IR"/>
            </a:p>
          </p:txBody>
        </p:sp>
        <p:cxnSp>
          <p:nvCxnSpPr>
            <p:cNvPr id="219164" name="AutoShape 60"/>
            <p:cNvCxnSpPr>
              <a:cxnSpLocks noChangeShapeType="1"/>
              <a:stCxn id="219144" idx="3"/>
              <a:endCxn id="219143" idx="5"/>
            </p:cNvCxnSpPr>
            <p:nvPr/>
          </p:nvCxnSpPr>
          <p:spPr bwMode="auto">
            <a:xfrm rot="5400000">
              <a:off x="4369" y="1395"/>
              <a:ext cx="1" cy="1105"/>
            </a:xfrm>
            <a:prstGeom prst="curvedConnector3">
              <a:avLst>
                <a:gd name="adj1" fmla="val 19000009"/>
              </a:avLst>
            </a:prstGeom>
            <a:noFill/>
            <a:ln w="22225">
              <a:solidFill>
                <a:schemeClr val="tx1"/>
              </a:solidFill>
              <a:round/>
              <a:headEnd/>
              <a:tailEnd type="triangle" w="med" len="med"/>
            </a:ln>
          </p:spPr>
        </p:cxnSp>
      </p:grpSp>
    </p:spTree>
  </p:cSld>
  <p:clrMapOvr>
    <a:masterClrMapping/>
  </p:clrMapOvr>
  <p:transition spd="med">
    <p:wheel/>
  </p:transition>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86" name="Rectangle 10"/>
          <p:cNvSpPr>
            <a:spLocks noGrp="1" noChangeArrowheads="1"/>
          </p:cNvSpPr>
          <p:nvPr>
            <p:ph type="title"/>
          </p:nvPr>
        </p:nvSpPr>
        <p:spPr/>
        <p:txBody>
          <a:bodyPr/>
          <a:lstStyle/>
          <a:p>
            <a:pPr eaLnBrk="1" hangingPunct="1">
              <a:defRPr/>
            </a:pPr>
            <a:r>
              <a:rPr lang="fa-IR" sz="3200" smtClean="0">
                <a:cs typeface="B Roya" pitchFamily="2" charset="-78"/>
              </a:rPr>
              <a:t>9-6 ماشینهای تورینگ غیر قطعی</a:t>
            </a:r>
            <a:endParaRPr lang="en-US" sz="3200" smtClean="0">
              <a:cs typeface="B Roya" pitchFamily="2" charset="-78"/>
            </a:endParaRPr>
          </a:p>
        </p:txBody>
      </p:sp>
      <p:sp>
        <p:nvSpPr>
          <p:cNvPr id="220163" name="Text Box 11"/>
          <p:cNvSpPr txBox="1">
            <a:spLocks noChangeArrowheads="1"/>
          </p:cNvSpPr>
          <p:nvPr/>
        </p:nvSpPr>
        <p:spPr bwMode="auto">
          <a:xfrm>
            <a:off x="323850" y="1557338"/>
            <a:ext cx="8424863" cy="2227262"/>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یک ماشین تورینگ غیر قطعی ممکن است یک تعداد متناهی از گذرها را برای یک وضعیت مشخص تعین کند. اجزا یک ماشین غیر قطعی ، به جز تابع  گذر، عیناً مشابه اجزا ماشین تورینگ استاندارد است. گذرها در یک ماشین غیر قطعی یه وسیله یک تابع جزئی از</a:t>
            </a:r>
            <a:r>
              <a:rPr lang="en-US"/>
              <a:t>Q×</a:t>
            </a:r>
            <a:r>
              <a:rPr lang="el-GR">
                <a:cs typeface="Arial" charset="0"/>
              </a:rPr>
              <a:t>Γ</a:t>
            </a:r>
            <a:r>
              <a:rPr lang="fa-IR"/>
              <a:t> به زیر مجموعه هایی از </a:t>
            </a:r>
            <a:r>
              <a:rPr lang="en-US"/>
              <a:t>Q×</a:t>
            </a:r>
            <a:r>
              <a:rPr lang="el-GR">
                <a:cs typeface="Arial" charset="0"/>
              </a:rPr>
              <a:t>Γ</a:t>
            </a:r>
            <a:r>
              <a:rPr lang="en-US"/>
              <a:t>×{L,R}</a:t>
            </a:r>
            <a:r>
              <a:rPr lang="fa-IR"/>
              <a:t> تعریف می شود.</a:t>
            </a:r>
            <a:endParaRPr lang="en-US"/>
          </a:p>
        </p:txBody>
      </p:sp>
    </p:spTree>
  </p:cSld>
  <p:clrMapOvr>
    <a:masterClrMapping/>
  </p:clrMapOvr>
  <p:transition spd="med">
    <p:wheel/>
  </p:transition>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39" name="Rectangle 39"/>
          <p:cNvSpPr>
            <a:spLocks noGrp="1" noChangeArrowheads="1"/>
          </p:cNvSpPr>
          <p:nvPr>
            <p:ph type="title"/>
          </p:nvPr>
        </p:nvSpPr>
        <p:spPr/>
        <p:txBody>
          <a:bodyPr/>
          <a:lstStyle/>
          <a:p>
            <a:pPr eaLnBrk="1" hangingPunct="1">
              <a:defRPr/>
            </a:pPr>
            <a:r>
              <a:rPr lang="fa-IR" sz="3200" smtClean="0">
                <a:cs typeface="B Roya" pitchFamily="2" charset="-78"/>
              </a:rPr>
              <a:t>9-6 ماشینهای تورینگ غیر قطعی</a:t>
            </a:r>
            <a:endParaRPr lang="en-US" sz="3200" smtClean="0">
              <a:cs typeface="B Roya" pitchFamily="2" charset="-78"/>
            </a:endParaRPr>
          </a:p>
        </p:txBody>
      </p:sp>
      <p:sp>
        <p:nvSpPr>
          <p:cNvPr id="221187" name="Text Box 40"/>
          <p:cNvSpPr txBox="1">
            <a:spLocks noChangeArrowheads="1"/>
          </p:cNvSpPr>
          <p:nvPr/>
        </p:nvSpPr>
        <p:spPr bwMode="auto">
          <a:xfrm>
            <a:off x="395288" y="1050925"/>
            <a:ext cx="8353425" cy="1370013"/>
          </a:xfrm>
          <a:prstGeom prst="rect">
            <a:avLst/>
          </a:prstGeom>
          <a:noFill/>
          <a:ln w="22225" algn="ctr">
            <a:noFill/>
            <a:miter lim="800000"/>
            <a:headEnd/>
            <a:tailEnd/>
          </a:ln>
        </p:spPr>
        <p:txBody>
          <a:bodyPr lIns="90000" tIns="46800" rIns="90000" bIns="46800">
            <a:spAutoFit/>
          </a:bodyPr>
          <a:lstStyle/>
          <a:p>
            <a:pPr>
              <a:spcBef>
                <a:spcPct val="50000"/>
              </a:spcBef>
            </a:pPr>
            <a:r>
              <a:rPr lang="fa-IR" sz="2400">
                <a:solidFill>
                  <a:schemeClr val="accent1"/>
                </a:solidFill>
              </a:rPr>
              <a:t>مثال:</a:t>
            </a:r>
          </a:p>
          <a:p>
            <a:pPr>
              <a:spcBef>
                <a:spcPct val="50000"/>
              </a:spcBef>
            </a:pPr>
            <a:r>
              <a:rPr lang="fa-IR" sz="2400"/>
              <a:t>ماشین غیر قطعی زیر رشته هایی را می پذیرد که در آن یک </a:t>
            </a:r>
            <a:r>
              <a:rPr lang="en-US" sz="2400"/>
              <a:t>c</a:t>
            </a:r>
            <a:r>
              <a:rPr lang="fa-IR" sz="2400"/>
              <a:t> قبل یا بعد از </a:t>
            </a:r>
            <a:r>
              <a:rPr lang="en-US" sz="2400"/>
              <a:t>ab</a:t>
            </a:r>
            <a:r>
              <a:rPr lang="fa-IR" sz="2400"/>
              <a:t> وجود داشته باشد.</a:t>
            </a:r>
            <a:endParaRPr lang="en-US" sz="2400"/>
          </a:p>
        </p:txBody>
      </p:sp>
      <p:grpSp>
        <p:nvGrpSpPr>
          <p:cNvPr id="221188" name="Group 79"/>
          <p:cNvGrpSpPr>
            <a:grpSpLocks/>
          </p:cNvGrpSpPr>
          <p:nvPr/>
        </p:nvGrpSpPr>
        <p:grpSpPr bwMode="auto">
          <a:xfrm>
            <a:off x="1042988" y="2276475"/>
            <a:ext cx="7180262" cy="2770188"/>
            <a:chOff x="166" y="1888"/>
            <a:chExt cx="4523" cy="1745"/>
          </a:xfrm>
        </p:grpSpPr>
        <p:sp>
          <p:nvSpPr>
            <p:cNvPr id="221189" name="Oval 42"/>
            <p:cNvSpPr>
              <a:spLocks noChangeArrowheads="1"/>
            </p:cNvSpPr>
            <p:nvPr/>
          </p:nvSpPr>
          <p:spPr bwMode="auto">
            <a:xfrm>
              <a:off x="553" y="247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0</a:t>
              </a:r>
              <a:endParaRPr lang="en-US" sz="2000"/>
            </a:p>
          </p:txBody>
        </p:sp>
        <p:sp>
          <p:nvSpPr>
            <p:cNvPr id="221190" name="Oval 43"/>
            <p:cNvSpPr>
              <a:spLocks noChangeArrowheads="1"/>
            </p:cNvSpPr>
            <p:nvPr/>
          </p:nvSpPr>
          <p:spPr bwMode="auto">
            <a:xfrm>
              <a:off x="1437" y="247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1</a:t>
              </a:r>
              <a:endParaRPr lang="en-US" sz="2000"/>
            </a:p>
          </p:txBody>
        </p:sp>
        <p:sp>
          <p:nvSpPr>
            <p:cNvPr id="221191" name="Oval 44"/>
            <p:cNvSpPr>
              <a:spLocks noChangeArrowheads="1"/>
            </p:cNvSpPr>
            <p:nvPr/>
          </p:nvSpPr>
          <p:spPr bwMode="auto">
            <a:xfrm>
              <a:off x="2397" y="247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2</a:t>
              </a:r>
              <a:endParaRPr lang="en-US" sz="2000"/>
            </a:p>
          </p:txBody>
        </p:sp>
        <p:sp>
          <p:nvSpPr>
            <p:cNvPr id="221192" name="Oval 45"/>
            <p:cNvSpPr>
              <a:spLocks noChangeArrowheads="1"/>
            </p:cNvSpPr>
            <p:nvPr/>
          </p:nvSpPr>
          <p:spPr bwMode="auto">
            <a:xfrm>
              <a:off x="3387" y="2478"/>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3</a:t>
              </a:r>
              <a:endParaRPr lang="en-US" sz="2000"/>
            </a:p>
          </p:txBody>
        </p:sp>
        <p:sp>
          <p:nvSpPr>
            <p:cNvPr id="221193" name="Text Box 46"/>
            <p:cNvSpPr txBox="1">
              <a:spLocks noChangeArrowheads="1"/>
            </p:cNvSpPr>
            <p:nvPr/>
          </p:nvSpPr>
          <p:spPr bwMode="auto">
            <a:xfrm>
              <a:off x="166" y="2545"/>
              <a:ext cx="453"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&gt;</a:t>
              </a:r>
            </a:p>
          </p:txBody>
        </p:sp>
        <p:cxnSp>
          <p:nvCxnSpPr>
            <p:cNvPr id="221194" name="AutoShape 47"/>
            <p:cNvCxnSpPr>
              <a:cxnSpLocks noChangeShapeType="1"/>
              <a:stCxn id="221189" idx="6"/>
              <a:endCxn id="221190" idx="2"/>
            </p:cNvCxnSpPr>
            <p:nvPr/>
          </p:nvCxnSpPr>
          <p:spPr bwMode="auto">
            <a:xfrm>
              <a:off x="922" y="2659"/>
              <a:ext cx="508" cy="0"/>
            </a:xfrm>
            <a:prstGeom prst="straightConnector1">
              <a:avLst/>
            </a:prstGeom>
            <a:noFill/>
            <a:ln w="22225">
              <a:solidFill>
                <a:schemeClr val="tx1"/>
              </a:solidFill>
              <a:round/>
              <a:headEnd/>
              <a:tailEnd type="triangle" w="med" len="med"/>
            </a:ln>
          </p:spPr>
        </p:cxnSp>
        <p:cxnSp>
          <p:nvCxnSpPr>
            <p:cNvPr id="221195" name="AutoShape 48"/>
            <p:cNvCxnSpPr>
              <a:cxnSpLocks noChangeShapeType="1"/>
              <a:stCxn id="221190" idx="6"/>
              <a:endCxn id="221191" idx="2"/>
            </p:cNvCxnSpPr>
            <p:nvPr/>
          </p:nvCxnSpPr>
          <p:spPr bwMode="auto">
            <a:xfrm>
              <a:off x="1806" y="2659"/>
              <a:ext cx="584" cy="0"/>
            </a:xfrm>
            <a:prstGeom prst="straightConnector1">
              <a:avLst/>
            </a:prstGeom>
            <a:noFill/>
            <a:ln w="22225">
              <a:solidFill>
                <a:schemeClr val="tx1"/>
              </a:solidFill>
              <a:round/>
              <a:headEnd/>
              <a:tailEnd type="triangle" w="med" len="med"/>
            </a:ln>
          </p:spPr>
        </p:cxnSp>
        <p:cxnSp>
          <p:nvCxnSpPr>
            <p:cNvPr id="221196" name="AutoShape 49"/>
            <p:cNvCxnSpPr>
              <a:cxnSpLocks noChangeShapeType="1"/>
              <a:stCxn id="221191" idx="6"/>
              <a:endCxn id="221192" idx="2"/>
            </p:cNvCxnSpPr>
            <p:nvPr/>
          </p:nvCxnSpPr>
          <p:spPr bwMode="auto">
            <a:xfrm>
              <a:off x="2766" y="2659"/>
              <a:ext cx="614" cy="0"/>
            </a:xfrm>
            <a:prstGeom prst="straightConnector1">
              <a:avLst/>
            </a:prstGeom>
            <a:noFill/>
            <a:ln w="22225">
              <a:solidFill>
                <a:schemeClr val="tx1"/>
              </a:solidFill>
              <a:round/>
              <a:headEnd/>
              <a:tailEnd type="triangle" w="med" len="med"/>
            </a:ln>
          </p:spPr>
        </p:cxnSp>
        <p:sp>
          <p:nvSpPr>
            <p:cNvPr id="221197" name="Text Box 50"/>
            <p:cNvSpPr txBox="1">
              <a:spLocks noChangeArrowheads="1"/>
            </p:cNvSpPr>
            <p:nvPr/>
          </p:nvSpPr>
          <p:spPr bwMode="auto">
            <a:xfrm>
              <a:off x="900" y="2493"/>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21198" name="Text Box 51"/>
            <p:cNvSpPr txBox="1">
              <a:spLocks noChangeArrowheads="1"/>
            </p:cNvSpPr>
            <p:nvPr/>
          </p:nvSpPr>
          <p:spPr bwMode="auto">
            <a:xfrm>
              <a:off x="3787" y="2492"/>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21199" name="Text Box 52"/>
            <p:cNvSpPr txBox="1">
              <a:spLocks noChangeArrowheads="1"/>
            </p:cNvSpPr>
            <p:nvPr/>
          </p:nvSpPr>
          <p:spPr bwMode="auto">
            <a:xfrm>
              <a:off x="1882" y="2486"/>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c/c R</a:t>
              </a:r>
            </a:p>
          </p:txBody>
        </p:sp>
        <p:sp>
          <p:nvSpPr>
            <p:cNvPr id="221200" name="Oval 53"/>
            <p:cNvSpPr>
              <a:spLocks noChangeArrowheads="1"/>
            </p:cNvSpPr>
            <p:nvPr/>
          </p:nvSpPr>
          <p:spPr bwMode="auto">
            <a:xfrm>
              <a:off x="4308" y="2477"/>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4</a:t>
              </a:r>
              <a:endParaRPr lang="en-US" sz="2000"/>
            </a:p>
          </p:txBody>
        </p:sp>
        <p:sp>
          <p:nvSpPr>
            <p:cNvPr id="221201" name="Oval 54"/>
            <p:cNvSpPr>
              <a:spLocks noChangeArrowheads="1"/>
            </p:cNvSpPr>
            <p:nvPr/>
          </p:nvSpPr>
          <p:spPr bwMode="auto">
            <a:xfrm>
              <a:off x="1429" y="3250"/>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5</a:t>
              </a:r>
              <a:endParaRPr lang="en-US" sz="2000"/>
            </a:p>
          </p:txBody>
        </p:sp>
        <p:cxnSp>
          <p:nvCxnSpPr>
            <p:cNvPr id="221202" name="AutoShape 55"/>
            <p:cNvCxnSpPr>
              <a:cxnSpLocks noChangeShapeType="1"/>
              <a:stCxn id="221192" idx="6"/>
              <a:endCxn id="221200" idx="2"/>
            </p:cNvCxnSpPr>
            <p:nvPr/>
          </p:nvCxnSpPr>
          <p:spPr bwMode="auto">
            <a:xfrm flipV="1">
              <a:off x="3756" y="2658"/>
              <a:ext cx="545" cy="1"/>
            </a:xfrm>
            <a:prstGeom prst="straightConnector1">
              <a:avLst/>
            </a:prstGeom>
            <a:noFill/>
            <a:ln w="22225">
              <a:solidFill>
                <a:schemeClr val="tx1"/>
              </a:solidFill>
              <a:round/>
              <a:headEnd/>
              <a:tailEnd type="triangle" w="med" len="med"/>
            </a:ln>
          </p:spPr>
        </p:cxnSp>
        <p:cxnSp>
          <p:nvCxnSpPr>
            <p:cNvPr id="221203" name="AutoShape 56"/>
            <p:cNvCxnSpPr>
              <a:cxnSpLocks noChangeShapeType="1"/>
              <a:stCxn id="221190" idx="4"/>
              <a:endCxn id="221201" idx="0"/>
            </p:cNvCxnSpPr>
            <p:nvPr/>
          </p:nvCxnSpPr>
          <p:spPr bwMode="auto">
            <a:xfrm flipH="1">
              <a:off x="1610" y="2847"/>
              <a:ext cx="8" cy="396"/>
            </a:xfrm>
            <a:prstGeom prst="straightConnector1">
              <a:avLst/>
            </a:prstGeom>
            <a:noFill/>
            <a:ln w="22225">
              <a:solidFill>
                <a:schemeClr val="tx1"/>
              </a:solidFill>
              <a:round/>
              <a:headEnd/>
              <a:tailEnd type="triangle" w="med" len="med"/>
            </a:ln>
          </p:spPr>
        </p:cxnSp>
        <p:sp>
          <p:nvSpPr>
            <p:cNvPr id="221204" name="Oval 57"/>
            <p:cNvSpPr>
              <a:spLocks noChangeArrowheads="1"/>
            </p:cNvSpPr>
            <p:nvPr/>
          </p:nvSpPr>
          <p:spPr bwMode="auto">
            <a:xfrm>
              <a:off x="1413" y="2454"/>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221205" name="Oval 58"/>
            <p:cNvSpPr>
              <a:spLocks noChangeArrowheads="1"/>
            </p:cNvSpPr>
            <p:nvPr/>
          </p:nvSpPr>
          <p:spPr bwMode="auto">
            <a:xfrm>
              <a:off x="4281" y="2456"/>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sp>
          <p:nvSpPr>
            <p:cNvPr id="221206" name="Oval 59"/>
            <p:cNvSpPr>
              <a:spLocks noChangeArrowheads="1"/>
            </p:cNvSpPr>
            <p:nvPr/>
          </p:nvSpPr>
          <p:spPr bwMode="auto">
            <a:xfrm>
              <a:off x="3403" y="3225"/>
              <a:ext cx="408" cy="408"/>
            </a:xfrm>
            <a:prstGeom prst="ellipse">
              <a:avLst/>
            </a:prstGeom>
            <a:noFill/>
            <a:ln w="22225" algn="ctr">
              <a:solidFill>
                <a:schemeClr val="tx1"/>
              </a:solidFill>
              <a:round/>
              <a:headEnd/>
              <a:tailEnd/>
            </a:ln>
          </p:spPr>
          <p:txBody>
            <a:bodyPr wrap="none" lIns="90000" tIns="46800" rIns="90000" bIns="46800" anchor="ctr"/>
            <a:lstStyle/>
            <a:p>
              <a:endParaRPr lang="fa-IR"/>
            </a:p>
          </p:txBody>
        </p:sp>
        <p:cxnSp>
          <p:nvCxnSpPr>
            <p:cNvPr id="221207" name="AutoShape 62"/>
            <p:cNvCxnSpPr>
              <a:cxnSpLocks noChangeShapeType="1"/>
              <a:stCxn id="221204" idx="6"/>
              <a:endCxn id="221204" idx="1"/>
            </p:cNvCxnSpPr>
            <p:nvPr/>
          </p:nvCxnSpPr>
          <p:spPr bwMode="auto">
            <a:xfrm flipH="1" flipV="1">
              <a:off x="1473" y="2507"/>
              <a:ext cx="355" cy="151"/>
            </a:xfrm>
            <a:prstGeom prst="curvedConnector4">
              <a:avLst>
                <a:gd name="adj1" fmla="val -38593"/>
                <a:gd name="adj2" fmla="val 230463"/>
              </a:avLst>
            </a:prstGeom>
            <a:noFill/>
            <a:ln w="22225">
              <a:solidFill>
                <a:schemeClr val="tx1"/>
              </a:solidFill>
              <a:round/>
              <a:headEnd/>
              <a:tailEnd type="triangle" w="med" len="med"/>
            </a:ln>
          </p:spPr>
        </p:cxnSp>
        <p:sp>
          <p:nvSpPr>
            <p:cNvPr id="221208" name="Text Box 64"/>
            <p:cNvSpPr txBox="1">
              <a:spLocks noChangeArrowheads="1"/>
            </p:cNvSpPr>
            <p:nvPr/>
          </p:nvSpPr>
          <p:spPr bwMode="auto">
            <a:xfrm>
              <a:off x="2880" y="3255"/>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L</a:t>
              </a:r>
            </a:p>
          </p:txBody>
        </p:sp>
        <p:sp>
          <p:nvSpPr>
            <p:cNvPr id="221209" name="Oval 69"/>
            <p:cNvSpPr>
              <a:spLocks noChangeArrowheads="1"/>
            </p:cNvSpPr>
            <p:nvPr/>
          </p:nvSpPr>
          <p:spPr bwMode="auto">
            <a:xfrm>
              <a:off x="2389" y="3249"/>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6</a:t>
              </a:r>
              <a:endParaRPr lang="en-US" sz="2000"/>
            </a:p>
          </p:txBody>
        </p:sp>
        <p:sp>
          <p:nvSpPr>
            <p:cNvPr id="221210" name="Oval 70"/>
            <p:cNvSpPr>
              <a:spLocks noChangeArrowheads="1"/>
            </p:cNvSpPr>
            <p:nvPr/>
          </p:nvSpPr>
          <p:spPr bwMode="auto">
            <a:xfrm>
              <a:off x="3424" y="3249"/>
              <a:ext cx="362" cy="362"/>
            </a:xfrm>
            <a:prstGeom prst="ellipse">
              <a:avLst/>
            </a:prstGeom>
            <a:noFill/>
            <a:ln w="22225" algn="ctr">
              <a:solidFill>
                <a:schemeClr val="tx1"/>
              </a:solidFill>
              <a:round/>
              <a:headEnd/>
              <a:tailEnd/>
            </a:ln>
          </p:spPr>
          <p:txBody>
            <a:bodyPr wrap="none" lIns="90000" tIns="46800" rIns="90000" bIns="46800" anchor="ctr"/>
            <a:lstStyle/>
            <a:p>
              <a:pPr algn="ctr"/>
              <a:r>
                <a:rPr lang="en-US" sz="2000"/>
                <a:t>q</a:t>
              </a:r>
              <a:r>
                <a:rPr lang="en-US" sz="1000"/>
                <a:t>7</a:t>
              </a:r>
              <a:endParaRPr lang="en-US" sz="2000"/>
            </a:p>
          </p:txBody>
        </p:sp>
        <p:cxnSp>
          <p:nvCxnSpPr>
            <p:cNvPr id="221211" name="AutoShape 71"/>
            <p:cNvCxnSpPr>
              <a:cxnSpLocks noChangeShapeType="1"/>
              <a:stCxn id="221201" idx="6"/>
              <a:endCxn id="221209" idx="2"/>
            </p:cNvCxnSpPr>
            <p:nvPr/>
          </p:nvCxnSpPr>
          <p:spPr bwMode="auto">
            <a:xfrm flipV="1">
              <a:off x="1798" y="3430"/>
              <a:ext cx="584" cy="1"/>
            </a:xfrm>
            <a:prstGeom prst="straightConnector1">
              <a:avLst/>
            </a:prstGeom>
            <a:noFill/>
            <a:ln w="22225">
              <a:solidFill>
                <a:schemeClr val="tx1"/>
              </a:solidFill>
              <a:round/>
              <a:headEnd/>
              <a:tailEnd type="triangle" w="med" len="med"/>
            </a:ln>
          </p:spPr>
        </p:cxnSp>
        <p:cxnSp>
          <p:nvCxnSpPr>
            <p:cNvPr id="221212" name="AutoShape 72"/>
            <p:cNvCxnSpPr>
              <a:cxnSpLocks noChangeShapeType="1"/>
              <a:stCxn id="221209" idx="6"/>
              <a:endCxn id="221210" idx="2"/>
            </p:cNvCxnSpPr>
            <p:nvPr/>
          </p:nvCxnSpPr>
          <p:spPr bwMode="auto">
            <a:xfrm>
              <a:off x="2758" y="3430"/>
              <a:ext cx="659" cy="0"/>
            </a:xfrm>
            <a:prstGeom prst="straightConnector1">
              <a:avLst/>
            </a:prstGeom>
            <a:noFill/>
            <a:ln w="22225">
              <a:solidFill>
                <a:schemeClr val="tx1"/>
              </a:solidFill>
              <a:round/>
              <a:headEnd/>
              <a:tailEnd type="triangle" w="med" len="med"/>
            </a:ln>
          </p:spPr>
        </p:cxnSp>
        <p:sp>
          <p:nvSpPr>
            <p:cNvPr id="221213" name="Text Box 73"/>
            <p:cNvSpPr txBox="1">
              <a:spLocks noChangeArrowheads="1"/>
            </p:cNvSpPr>
            <p:nvPr/>
          </p:nvSpPr>
          <p:spPr bwMode="auto">
            <a:xfrm>
              <a:off x="2880" y="2492"/>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R</a:t>
              </a:r>
            </a:p>
          </p:txBody>
        </p:sp>
        <p:sp>
          <p:nvSpPr>
            <p:cNvPr id="221214" name="Text Box 74"/>
            <p:cNvSpPr txBox="1">
              <a:spLocks noChangeArrowheads="1"/>
            </p:cNvSpPr>
            <p:nvPr/>
          </p:nvSpPr>
          <p:spPr bwMode="auto">
            <a:xfrm>
              <a:off x="1565" y="2901"/>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c/c L</a:t>
              </a:r>
            </a:p>
          </p:txBody>
        </p:sp>
        <p:sp>
          <p:nvSpPr>
            <p:cNvPr id="221215" name="Text Box 75"/>
            <p:cNvSpPr txBox="1">
              <a:spLocks noChangeArrowheads="1"/>
            </p:cNvSpPr>
            <p:nvPr/>
          </p:nvSpPr>
          <p:spPr bwMode="auto">
            <a:xfrm>
              <a:off x="1837" y="3249"/>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L</a:t>
              </a:r>
            </a:p>
          </p:txBody>
        </p:sp>
        <p:sp>
          <p:nvSpPr>
            <p:cNvPr id="221216" name="Text Box 76"/>
            <p:cNvSpPr txBox="1">
              <a:spLocks noChangeArrowheads="1"/>
            </p:cNvSpPr>
            <p:nvPr/>
          </p:nvSpPr>
          <p:spPr bwMode="auto">
            <a:xfrm>
              <a:off x="1519" y="1888"/>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a/a R</a:t>
              </a:r>
            </a:p>
          </p:txBody>
        </p:sp>
        <p:sp>
          <p:nvSpPr>
            <p:cNvPr id="221217" name="Text Box 77"/>
            <p:cNvSpPr txBox="1">
              <a:spLocks noChangeArrowheads="1"/>
            </p:cNvSpPr>
            <p:nvPr/>
          </p:nvSpPr>
          <p:spPr bwMode="auto">
            <a:xfrm>
              <a:off x="1519" y="2001"/>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b/b R</a:t>
              </a:r>
            </a:p>
          </p:txBody>
        </p:sp>
        <p:sp>
          <p:nvSpPr>
            <p:cNvPr id="221218" name="Text Box 78"/>
            <p:cNvSpPr txBox="1">
              <a:spLocks noChangeArrowheads="1"/>
            </p:cNvSpPr>
            <p:nvPr/>
          </p:nvSpPr>
          <p:spPr bwMode="auto">
            <a:xfrm>
              <a:off x="1519" y="2115"/>
              <a:ext cx="635" cy="212"/>
            </a:xfrm>
            <a:prstGeom prst="rect">
              <a:avLst/>
            </a:prstGeom>
            <a:noFill/>
            <a:ln w="22225" algn="ctr">
              <a:noFill/>
              <a:miter lim="800000"/>
              <a:headEnd/>
              <a:tailEnd/>
            </a:ln>
          </p:spPr>
          <p:txBody>
            <a:bodyPr lIns="90000" tIns="46800" rIns="90000" bIns="46800">
              <a:spAutoFit/>
            </a:bodyPr>
            <a:lstStyle/>
            <a:p>
              <a:pPr algn="l">
                <a:spcBef>
                  <a:spcPct val="50000"/>
                </a:spcBef>
              </a:pPr>
              <a:r>
                <a:rPr lang="en-US" sz="1600"/>
                <a:t>c/c R</a:t>
              </a:r>
            </a:p>
          </p:txBody>
        </p:sp>
      </p:grpSp>
    </p:spTree>
  </p:cSld>
  <p:clrMapOvr>
    <a:masterClrMapping/>
  </p:clrMapOvr>
  <p:transition spd="med">
    <p:wheel/>
  </p:transition>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ChangeArrowheads="1"/>
          </p:cNvSpPr>
          <p:nvPr/>
        </p:nvSpPr>
        <p:spPr bwMode="auto">
          <a:xfrm>
            <a:off x="2339975" y="188913"/>
            <a:ext cx="6335713" cy="792162"/>
          </a:xfrm>
          <a:prstGeom prst="rect">
            <a:avLst/>
          </a:prstGeom>
          <a:noFill/>
          <a:ln w="9525">
            <a:noFill/>
            <a:miter lim="800000"/>
            <a:headEnd/>
            <a:tailEnd/>
          </a:ln>
          <a:effectLst/>
        </p:spPr>
        <p:txBody>
          <a:bodyPr anchor="ctr"/>
          <a:lstStyle/>
          <a:p>
            <a:pPr algn="ctr">
              <a:defRPr/>
            </a:pPr>
            <a:r>
              <a:rPr lang="fa-IR" sz="3600">
                <a:solidFill>
                  <a:schemeClr val="tx2"/>
                </a:solidFill>
                <a:effectLst>
                  <a:outerShdw blurRad="38100" dist="38100" dir="2700000" algn="tl">
                    <a:srgbClr val="C0C0C0"/>
                  </a:outerShdw>
                </a:effectLst>
                <a:latin typeface="Times New Roman" pitchFamily="18" charset="0"/>
              </a:rPr>
              <a:t>فصل دهم:طبقه بندی شومسکی</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404483"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گرامرهای بدون محدودیت</a:t>
            </a:r>
          </a:p>
          <a:p>
            <a:pPr lvl="1">
              <a:spcBef>
                <a:spcPct val="20000"/>
              </a:spcBef>
              <a:buClr>
                <a:schemeClr val="accent1"/>
              </a:buClr>
              <a:buSzPct val="75000"/>
              <a:buFont typeface="Wingdings" pitchFamily="2" charset="2"/>
              <a:buChar char="n"/>
            </a:pPr>
            <a:r>
              <a:rPr lang="fa-IR"/>
              <a:t> گرامرهای وابسته به متن</a:t>
            </a:r>
          </a:p>
          <a:p>
            <a:pPr lvl="1">
              <a:spcBef>
                <a:spcPct val="20000"/>
              </a:spcBef>
              <a:buClr>
                <a:schemeClr val="accent1"/>
              </a:buClr>
              <a:buSzPct val="75000"/>
              <a:buFont typeface="Wingdings" pitchFamily="2" charset="2"/>
              <a:buChar char="n"/>
            </a:pPr>
            <a:r>
              <a:rPr lang="fa-IR"/>
              <a:t>آتاماتای خطی محدود</a:t>
            </a:r>
          </a:p>
          <a:p>
            <a:pPr lvl="1">
              <a:spcBef>
                <a:spcPct val="20000"/>
              </a:spcBef>
              <a:buClr>
                <a:schemeClr val="accent1"/>
              </a:buClr>
              <a:buSzPct val="75000"/>
              <a:buFont typeface="Wingdings" pitchFamily="2" charset="2"/>
              <a:buChar char="n"/>
            </a:pPr>
            <a:r>
              <a:rPr lang="fa-IR"/>
              <a:t>طبقه بندی شومسکی</a:t>
            </a: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04482"/>
                                        </p:tgtEl>
                                        <p:attrNameLst>
                                          <p:attrName>style.visibility</p:attrName>
                                        </p:attrNameLst>
                                      </p:cBhvr>
                                      <p:to>
                                        <p:strVal val="visible"/>
                                      </p:to>
                                    </p:set>
                                    <p:animEffect transition="in" filter="blinds(horizontal)">
                                      <p:cBhvr>
                                        <p:cTn id="7" dur="500"/>
                                        <p:tgtEl>
                                          <p:spTgt spid="404482"/>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404483"/>
                                        </p:tgtEl>
                                        <p:attrNameLst>
                                          <p:attrName>style.visibility</p:attrName>
                                        </p:attrNameLst>
                                      </p:cBhvr>
                                      <p:to>
                                        <p:strVal val="visible"/>
                                      </p:to>
                                    </p:set>
                                    <p:animEffect transition="in" filter="wheel(4)">
                                      <p:cBhvr>
                                        <p:cTn id="11" dur="2000"/>
                                        <p:tgtEl>
                                          <p:spTgt spid="4044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4482" grpId="0"/>
      <p:bldP spid="404483" grpId="0"/>
    </p:bld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9" name="Rectangle 5"/>
          <p:cNvSpPr>
            <a:spLocks noGrp="1" noChangeArrowheads="1"/>
          </p:cNvSpPr>
          <p:nvPr>
            <p:ph type="title"/>
          </p:nvPr>
        </p:nvSpPr>
        <p:spPr>
          <a:xfrm>
            <a:off x="1690688" y="260350"/>
            <a:ext cx="6910387" cy="630238"/>
          </a:xfrm>
        </p:spPr>
        <p:txBody>
          <a:bodyPr/>
          <a:lstStyle/>
          <a:p>
            <a:pPr eaLnBrk="1" hangingPunct="1">
              <a:defRPr/>
            </a:pPr>
            <a:r>
              <a:rPr lang="fa-IR" sz="3200" smtClean="0">
                <a:cs typeface="B Roya" pitchFamily="2" charset="-78"/>
              </a:rPr>
              <a:t>فصل دهم : طبقه بندی شومسکی</a:t>
            </a:r>
            <a:endParaRPr lang="en-US" sz="3200" smtClean="0">
              <a:cs typeface="B Roya" pitchFamily="2" charset="-78"/>
            </a:endParaRPr>
          </a:p>
        </p:txBody>
      </p:sp>
      <p:grpSp>
        <p:nvGrpSpPr>
          <p:cNvPr id="223235" name="Group 25"/>
          <p:cNvGrpSpPr>
            <a:grpSpLocks/>
          </p:cNvGrpSpPr>
          <p:nvPr/>
        </p:nvGrpSpPr>
        <p:grpSpPr bwMode="auto">
          <a:xfrm>
            <a:off x="827088" y="1576388"/>
            <a:ext cx="7489825" cy="3508375"/>
            <a:chOff x="748" y="799"/>
            <a:chExt cx="4718" cy="2210"/>
          </a:xfrm>
        </p:grpSpPr>
        <p:sp>
          <p:nvSpPr>
            <p:cNvPr id="223236" name="Text Box 21"/>
            <p:cNvSpPr txBox="1">
              <a:spLocks noChangeArrowheads="1"/>
            </p:cNvSpPr>
            <p:nvPr/>
          </p:nvSpPr>
          <p:spPr bwMode="auto">
            <a:xfrm>
              <a:off x="748" y="799"/>
              <a:ext cx="4718" cy="2210"/>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t>گرامرهای بدون محدودیت بزرگترین گروه از گرامرهای عبارت می باشند. یک قانون </a:t>
              </a:r>
              <a:r>
                <a:rPr lang="en-US"/>
                <a:t>u    v</a:t>
              </a:r>
              <a:r>
                <a:rPr lang="fa-IR"/>
                <a:t> مشخص می کند که یک رخداد از زیررشته </a:t>
              </a:r>
              <a:r>
                <a:rPr lang="en-US"/>
                <a:t>u</a:t>
              </a:r>
              <a:r>
                <a:rPr lang="fa-IR"/>
                <a:t> در یک رشته ممکن است با  رشته </a:t>
              </a:r>
              <a:r>
                <a:rPr lang="en-US"/>
                <a:t>v</a:t>
              </a:r>
              <a:r>
                <a:rPr lang="fa-IR"/>
                <a:t> جایگزین شود. یک اشتقاق دنباله ای از جایگزینی ها مجاز است. تنها محدودیتی که روی یک قانون از یک گرامر اعمال می شود این است که سمت چپ آن نبایستی تهی باشد. به این سیستمهای بازنویسی رشته ها، گرامرهای نوع صفر نیز گفته می شود.</a:t>
              </a:r>
              <a:endParaRPr lang="en-US"/>
            </a:p>
          </p:txBody>
        </p:sp>
        <p:sp>
          <p:nvSpPr>
            <p:cNvPr id="223237" name="Line 22"/>
            <p:cNvSpPr>
              <a:spLocks noChangeShapeType="1"/>
            </p:cNvSpPr>
            <p:nvPr/>
          </p:nvSpPr>
          <p:spPr bwMode="auto">
            <a:xfrm>
              <a:off x="2925" y="1253"/>
              <a:ext cx="20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Grp="1" noChangeArrowheads="1"/>
          </p:cNvSpPr>
          <p:nvPr>
            <p:ph type="title"/>
          </p:nvPr>
        </p:nvSpPr>
        <p:spPr/>
        <p:txBody>
          <a:bodyPr/>
          <a:lstStyle/>
          <a:p>
            <a:pPr eaLnBrk="1" hangingPunct="1">
              <a:defRPr/>
            </a:pPr>
            <a:r>
              <a:rPr lang="fa-IR" sz="3200" smtClean="0">
                <a:cs typeface="B Roya" pitchFamily="2" charset="-78"/>
              </a:rPr>
              <a:t>10-1 گرامرهای بدون محدودیت</a:t>
            </a:r>
            <a:endParaRPr lang="en-US" sz="3200" smtClean="0">
              <a:cs typeface="B Roya" pitchFamily="2" charset="-78"/>
            </a:endParaRPr>
          </a:p>
        </p:txBody>
      </p:sp>
      <p:grpSp>
        <p:nvGrpSpPr>
          <p:cNvPr id="224259" name="Group 16"/>
          <p:cNvGrpSpPr>
            <a:grpSpLocks/>
          </p:cNvGrpSpPr>
          <p:nvPr/>
        </p:nvGrpSpPr>
        <p:grpSpPr bwMode="auto">
          <a:xfrm>
            <a:off x="250825" y="1350963"/>
            <a:ext cx="8424863" cy="2654300"/>
            <a:chOff x="204" y="709"/>
            <a:chExt cx="5307" cy="1672"/>
          </a:xfrm>
        </p:grpSpPr>
        <p:sp>
          <p:nvSpPr>
            <p:cNvPr id="224260" name="Text Box 13"/>
            <p:cNvSpPr txBox="1">
              <a:spLocks noChangeArrowheads="1"/>
            </p:cNvSpPr>
            <p:nvPr/>
          </p:nvSpPr>
          <p:spPr bwMode="auto">
            <a:xfrm>
              <a:off x="204" y="709"/>
              <a:ext cx="5307" cy="1672"/>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یک گرامر بدون محدودیت</a:t>
              </a:r>
              <a:r>
                <a:rPr lang="fa-IR"/>
                <a:t> یک گرامر چهارتایی</a:t>
              </a:r>
              <a:r>
                <a:rPr lang="en-US"/>
                <a:t>(V,</a:t>
              </a:r>
              <a:r>
                <a:rPr lang="en-US">
                  <a:cs typeface="Arial" charset="0"/>
                </a:rPr>
                <a:t>∑</a:t>
              </a:r>
              <a:r>
                <a:rPr lang="en-US"/>
                <a:t>,P,S)</a:t>
              </a:r>
              <a:r>
                <a:rPr lang="fa-IR"/>
                <a:t> است که </a:t>
              </a:r>
              <a:r>
                <a:rPr lang="en-US"/>
                <a:t>V</a:t>
              </a:r>
              <a:r>
                <a:rPr lang="fa-IR"/>
                <a:t> یک مجموعه متناهی از متغیرها، </a:t>
              </a:r>
              <a:r>
                <a:rPr lang="en-US">
                  <a:cs typeface="Arial" charset="0"/>
                </a:rPr>
                <a:t>∑</a:t>
              </a:r>
              <a:r>
                <a:rPr lang="fa-IR"/>
                <a:t> (الفبا)یک مجموعه متناهی از عناصر پایانی،</a:t>
              </a:r>
              <a:r>
                <a:rPr lang="en-US"/>
                <a:t>P</a:t>
              </a:r>
              <a:r>
                <a:rPr lang="fa-IR"/>
                <a:t> یک مجموعه از قوانین و </a:t>
              </a:r>
              <a:r>
                <a:rPr lang="en-US"/>
                <a:t>S</a:t>
              </a:r>
              <a:r>
                <a:rPr lang="fa-IR"/>
                <a:t> یک عنصر مشخص در </a:t>
              </a:r>
              <a:r>
                <a:rPr lang="en-US"/>
                <a:t>V</a:t>
              </a:r>
              <a:r>
                <a:rPr lang="fa-IR"/>
                <a:t> می باشد. یک قانون از یک گرامر بدون محدودی به      شکل </a:t>
              </a:r>
              <a:r>
                <a:rPr lang="en-US"/>
                <a:t>u    v</a:t>
              </a:r>
              <a:r>
                <a:rPr lang="fa-IR"/>
                <a:t> است که در آن </a:t>
              </a:r>
              <a:r>
                <a:rPr lang="en-US"/>
                <a:t>u</a:t>
              </a:r>
              <a:r>
                <a:rPr lang="ru-RU">
                  <a:cs typeface="Arial" charset="0"/>
                </a:rPr>
                <a:t>є</a:t>
              </a:r>
              <a:r>
                <a:rPr lang="en-US"/>
                <a:t>(V</a:t>
              </a:r>
              <a:r>
                <a:rPr lang="el-GR">
                  <a:cs typeface="Arial" charset="0"/>
                </a:rPr>
                <a:t>υ</a:t>
              </a:r>
              <a:r>
                <a:rPr lang="en-US">
                  <a:cs typeface="Arial" charset="0"/>
                </a:rPr>
                <a:t>∑</a:t>
              </a:r>
              <a:r>
                <a:rPr lang="en-US"/>
                <a:t>)</a:t>
              </a:r>
              <a:r>
                <a:rPr lang="fa-IR"/>
                <a:t> و </a:t>
              </a:r>
              <a:r>
                <a:rPr lang="en-US"/>
                <a:t>v</a:t>
              </a:r>
              <a:r>
                <a:rPr lang="ru-RU">
                  <a:cs typeface="Arial" charset="0"/>
                </a:rPr>
                <a:t>є</a:t>
              </a:r>
              <a:r>
                <a:rPr lang="en-US"/>
                <a:t>(V</a:t>
              </a:r>
              <a:r>
                <a:rPr lang="el-GR">
                  <a:cs typeface="Arial" charset="0"/>
                </a:rPr>
                <a:t>υ</a:t>
              </a:r>
              <a:r>
                <a:rPr lang="en-US">
                  <a:cs typeface="Arial" charset="0"/>
                </a:rPr>
                <a:t>∑</a:t>
              </a:r>
              <a:r>
                <a:rPr lang="en-US"/>
                <a:t>)*</a:t>
              </a:r>
              <a:r>
                <a:rPr lang="fa-IR"/>
                <a:t> می باشد.فرض می شود که مجموعه های </a:t>
              </a:r>
              <a:r>
                <a:rPr lang="en-US"/>
                <a:t>V</a:t>
              </a:r>
              <a:r>
                <a:rPr lang="fa-IR"/>
                <a:t> و</a:t>
              </a:r>
              <a:r>
                <a:rPr lang="en-US">
                  <a:cs typeface="Arial" charset="0"/>
                </a:rPr>
                <a:t>∑</a:t>
              </a:r>
              <a:r>
                <a:rPr lang="fa-IR"/>
                <a:t> غیر الحاقی هستند.</a:t>
              </a:r>
              <a:endParaRPr lang="en-US"/>
            </a:p>
          </p:txBody>
        </p:sp>
        <p:sp>
          <p:nvSpPr>
            <p:cNvPr id="224261" name="Text Box 14"/>
            <p:cNvSpPr txBox="1">
              <a:spLocks noChangeArrowheads="1"/>
            </p:cNvSpPr>
            <p:nvPr/>
          </p:nvSpPr>
          <p:spPr bwMode="auto">
            <a:xfrm>
              <a:off x="4113" y="1748"/>
              <a:ext cx="363" cy="231"/>
            </a:xfrm>
            <a:prstGeom prst="rect">
              <a:avLst/>
            </a:prstGeom>
            <a:noFill/>
            <a:ln w="22225" algn="ctr">
              <a:noFill/>
              <a:miter lim="800000"/>
              <a:headEnd/>
              <a:tailEnd/>
            </a:ln>
          </p:spPr>
          <p:txBody>
            <a:bodyPr lIns="90000" tIns="46800" rIns="90000" bIns="46800">
              <a:spAutoFit/>
            </a:bodyPr>
            <a:lstStyle/>
            <a:p>
              <a:pPr>
                <a:spcBef>
                  <a:spcPct val="50000"/>
                </a:spcBef>
              </a:pPr>
              <a:r>
                <a:rPr lang="en-US" sz="1800"/>
                <a:t>+</a:t>
              </a:r>
            </a:p>
          </p:txBody>
        </p:sp>
        <p:sp>
          <p:nvSpPr>
            <p:cNvPr id="224262" name="Line 15"/>
            <p:cNvSpPr>
              <a:spLocks noChangeShapeType="1"/>
            </p:cNvSpPr>
            <p:nvPr/>
          </p:nvSpPr>
          <p:spPr bwMode="auto">
            <a:xfrm>
              <a:off x="583" y="1722"/>
              <a:ext cx="22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87" name="Rectangle 15"/>
          <p:cNvSpPr>
            <a:spLocks noGrp="1" noChangeArrowheads="1"/>
          </p:cNvSpPr>
          <p:nvPr>
            <p:ph type="title"/>
          </p:nvPr>
        </p:nvSpPr>
        <p:spPr/>
        <p:txBody>
          <a:bodyPr/>
          <a:lstStyle/>
          <a:p>
            <a:pPr eaLnBrk="1" hangingPunct="1">
              <a:defRPr/>
            </a:pPr>
            <a:r>
              <a:rPr lang="fa-IR" sz="3200" smtClean="0">
                <a:cs typeface="B Roya" pitchFamily="2" charset="-78"/>
              </a:rPr>
              <a:t>10-1 گرامرهای بدون محدودیت</a:t>
            </a:r>
            <a:endParaRPr lang="en-US" sz="3200" smtClean="0">
              <a:cs typeface="B Roya" pitchFamily="2" charset="-78"/>
            </a:endParaRPr>
          </a:p>
        </p:txBody>
      </p:sp>
      <p:grpSp>
        <p:nvGrpSpPr>
          <p:cNvPr id="225283" name="Group 21"/>
          <p:cNvGrpSpPr>
            <a:grpSpLocks/>
          </p:cNvGrpSpPr>
          <p:nvPr/>
        </p:nvGrpSpPr>
        <p:grpSpPr bwMode="auto">
          <a:xfrm>
            <a:off x="250825" y="1196975"/>
            <a:ext cx="8424863" cy="4365625"/>
            <a:chOff x="204" y="799"/>
            <a:chExt cx="5307" cy="2750"/>
          </a:xfrm>
        </p:grpSpPr>
        <p:sp>
          <p:nvSpPr>
            <p:cNvPr id="225284" name="Text Box 16"/>
            <p:cNvSpPr txBox="1">
              <a:spLocks noChangeArrowheads="1"/>
            </p:cNvSpPr>
            <p:nvPr/>
          </p:nvSpPr>
          <p:spPr bwMode="auto">
            <a:xfrm>
              <a:off x="204" y="799"/>
              <a:ext cx="5307" cy="275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latin typeface="Times New Roman" pitchFamily="18" charset="0"/>
                </a:rPr>
                <a:t>گرامرهای باقاعده و مستقل از متن</a:t>
              </a:r>
              <a:r>
                <a:rPr lang="fa-IR">
                  <a:latin typeface="Times New Roman" pitchFamily="18" charset="0"/>
                </a:rPr>
                <a:t> زیر مجموعه هایی از گرامرهای بدون محدودیت هستند. یک گرامر مستقل ازمتن یک گرامر عبارت است که در سمتچپ هر قانون آن تنها یک متغیر وجود دارد. قوانین یک گرامر باقاعده به یکی از اشکال</a:t>
              </a:r>
            </a:p>
            <a:p>
              <a:pPr>
                <a:spcBef>
                  <a:spcPct val="50000"/>
                </a:spcBef>
              </a:pPr>
              <a:r>
                <a:rPr lang="en-US">
                  <a:latin typeface="Times New Roman" pitchFamily="18" charset="0"/>
                </a:rPr>
                <a:t>(i</a:t>
              </a:r>
              <a:r>
                <a:rPr lang="fa-IR">
                  <a:latin typeface="Times New Roman" pitchFamily="18" charset="0"/>
                </a:rPr>
                <a:t> </a:t>
              </a:r>
              <a:r>
                <a:rPr lang="en-US">
                  <a:latin typeface="Times New Roman" pitchFamily="18" charset="0"/>
                </a:rPr>
                <a:t>A     aB</a:t>
              </a:r>
            </a:p>
            <a:p>
              <a:pPr>
                <a:spcBef>
                  <a:spcPct val="50000"/>
                </a:spcBef>
              </a:pPr>
              <a:r>
                <a:rPr lang="en-US">
                  <a:latin typeface="Times New Roman" pitchFamily="18" charset="0"/>
                </a:rPr>
                <a:t>(ii</a:t>
              </a:r>
              <a:r>
                <a:rPr lang="fa-IR">
                  <a:latin typeface="Times New Roman" pitchFamily="18" charset="0"/>
                </a:rPr>
                <a:t> </a:t>
              </a:r>
              <a:r>
                <a:rPr lang="en-US">
                  <a:latin typeface="Times New Roman" pitchFamily="18" charset="0"/>
                </a:rPr>
                <a:t>A     a  </a:t>
              </a:r>
            </a:p>
            <a:p>
              <a:pPr>
                <a:spcBef>
                  <a:spcPct val="50000"/>
                </a:spcBef>
              </a:pPr>
              <a:r>
                <a:rPr lang="en-US">
                  <a:latin typeface="Times New Roman" pitchFamily="18" charset="0"/>
                </a:rPr>
                <a:t>(iii</a:t>
              </a:r>
              <a:r>
                <a:rPr lang="fa-IR">
                  <a:latin typeface="Times New Roman" pitchFamily="18" charset="0"/>
                </a:rPr>
                <a:t> </a:t>
              </a:r>
              <a:r>
                <a:rPr lang="en-US">
                  <a:latin typeface="Times New Roman" pitchFamily="18" charset="0"/>
                </a:rPr>
                <a:t>A        </a:t>
              </a:r>
            </a:p>
            <a:p>
              <a:pPr>
                <a:spcBef>
                  <a:spcPct val="50000"/>
                </a:spcBef>
              </a:pPr>
              <a:r>
                <a:rPr lang="fa-IR">
                  <a:latin typeface="Times New Roman" pitchFamily="18" charset="0"/>
                </a:rPr>
                <a:t> می باشد که </a:t>
              </a:r>
              <a:r>
                <a:rPr lang="en-US">
                  <a:latin typeface="Times New Roman" pitchFamily="18" charset="0"/>
                </a:rPr>
                <a:t>A,B</a:t>
              </a:r>
              <a:r>
                <a:rPr lang="ru-RU">
                  <a:latin typeface="Times New Roman" pitchFamily="18" charset="0"/>
                  <a:cs typeface="Times New Roman" pitchFamily="18" charset="0"/>
                </a:rPr>
                <a:t>є</a:t>
              </a:r>
              <a:r>
                <a:rPr lang="en-US">
                  <a:latin typeface="Times New Roman" pitchFamily="18" charset="0"/>
                </a:rPr>
                <a:t>V</a:t>
              </a:r>
              <a:r>
                <a:rPr lang="fa-IR">
                  <a:latin typeface="Times New Roman" pitchFamily="18" charset="0"/>
                </a:rPr>
                <a:t> و </a:t>
              </a:r>
              <a:r>
                <a:rPr lang="ru-RU">
                  <a:latin typeface="Times New Roman" pitchFamily="18" charset="0"/>
                  <a:cs typeface="Arial" charset="0"/>
                </a:rPr>
                <a:t>∑</a:t>
              </a:r>
              <a:r>
                <a:rPr lang="fa-IR">
                  <a:latin typeface="Times New Roman" pitchFamily="18" charset="0"/>
                </a:rPr>
                <a:t> </a:t>
              </a:r>
              <a:r>
                <a:rPr lang="ru-RU">
                  <a:latin typeface="Times New Roman" pitchFamily="18" charset="0"/>
                  <a:cs typeface="Times New Roman" pitchFamily="18" charset="0"/>
                </a:rPr>
                <a:t>є</a:t>
              </a:r>
              <a:r>
                <a:rPr lang="fa-IR">
                  <a:latin typeface="Times New Roman" pitchFamily="18" charset="0"/>
                </a:rPr>
                <a:t> </a:t>
              </a:r>
              <a:r>
                <a:rPr lang="en-US">
                  <a:latin typeface="Times New Roman" pitchFamily="18" charset="0"/>
                </a:rPr>
                <a:t>a</a:t>
              </a:r>
              <a:r>
                <a:rPr lang="fa-IR">
                  <a:latin typeface="Times New Roman" pitchFamily="18" charset="0"/>
                </a:rPr>
                <a:t> است.</a:t>
              </a:r>
              <a:endParaRPr lang="en-US">
                <a:latin typeface="Times New Roman" pitchFamily="18" charset="0"/>
              </a:endParaRPr>
            </a:p>
          </p:txBody>
        </p:sp>
        <p:sp>
          <p:nvSpPr>
            <p:cNvPr id="225285" name="Text Box 17"/>
            <p:cNvSpPr txBox="1">
              <a:spLocks noChangeArrowheads="1"/>
            </p:cNvSpPr>
            <p:nvPr/>
          </p:nvSpPr>
          <p:spPr bwMode="auto">
            <a:xfrm>
              <a:off x="4604" y="2807"/>
              <a:ext cx="499" cy="327"/>
            </a:xfrm>
            <a:prstGeom prst="rect">
              <a:avLst/>
            </a:prstGeom>
            <a:noFill/>
            <a:ln w="22225" algn="ctr">
              <a:noFill/>
              <a:miter lim="800000"/>
              <a:headEnd/>
              <a:tailEnd/>
            </a:ln>
          </p:spPr>
          <p:txBody>
            <a:bodyPr lIns="90000" tIns="46800" rIns="90000" bIns="46800">
              <a:spAutoFit/>
            </a:bodyPr>
            <a:lstStyle/>
            <a:p>
              <a:pPr>
                <a:spcBef>
                  <a:spcPct val="50000"/>
                </a:spcBef>
              </a:pPr>
              <a:r>
                <a:rPr lang="el-GR">
                  <a:cs typeface="Arial" charset="0"/>
                </a:rPr>
                <a:t>λ</a:t>
              </a:r>
            </a:p>
          </p:txBody>
        </p:sp>
        <p:sp>
          <p:nvSpPr>
            <p:cNvPr id="225286" name="Line 18"/>
            <p:cNvSpPr>
              <a:spLocks noChangeShapeType="1"/>
            </p:cNvSpPr>
            <p:nvPr/>
          </p:nvSpPr>
          <p:spPr bwMode="auto">
            <a:xfrm>
              <a:off x="4670" y="2229"/>
              <a:ext cx="27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225287" name="Line 19"/>
            <p:cNvSpPr>
              <a:spLocks noChangeShapeType="1"/>
            </p:cNvSpPr>
            <p:nvPr/>
          </p:nvSpPr>
          <p:spPr bwMode="auto">
            <a:xfrm>
              <a:off x="4657" y="2614"/>
              <a:ext cx="27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225288" name="Line 20"/>
            <p:cNvSpPr>
              <a:spLocks noChangeShapeType="1"/>
            </p:cNvSpPr>
            <p:nvPr/>
          </p:nvSpPr>
          <p:spPr bwMode="auto">
            <a:xfrm>
              <a:off x="4660" y="3022"/>
              <a:ext cx="27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13" name="Rectangle 17"/>
          <p:cNvSpPr>
            <a:spLocks noGrp="1" noChangeArrowheads="1"/>
          </p:cNvSpPr>
          <p:nvPr>
            <p:ph type="title"/>
          </p:nvPr>
        </p:nvSpPr>
        <p:spPr/>
        <p:txBody>
          <a:bodyPr/>
          <a:lstStyle/>
          <a:p>
            <a:pPr eaLnBrk="1" hangingPunct="1">
              <a:defRPr/>
            </a:pPr>
            <a:r>
              <a:rPr lang="fa-IR" sz="3200" smtClean="0">
                <a:cs typeface="B Roya" pitchFamily="2" charset="-78"/>
              </a:rPr>
              <a:t>10-1 گرامرهای بدون محدودیت</a:t>
            </a:r>
            <a:endParaRPr lang="en-US" sz="3200" smtClean="0">
              <a:cs typeface="B Roya" pitchFamily="2" charset="-78"/>
            </a:endParaRPr>
          </a:p>
        </p:txBody>
      </p:sp>
      <p:grpSp>
        <p:nvGrpSpPr>
          <p:cNvPr id="226307" name="Group 27"/>
          <p:cNvGrpSpPr>
            <a:grpSpLocks/>
          </p:cNvGrpSpPr>
          <p:nvPr/>
        </p:nvGrpSpPr>
        <p:grpSpPr bwMode="auto">
          <a:xfrm>
            <a:off x="395288" y="1052513"/>
            <a:ext cx="8424862" cy="4851400"/>
            <a:chOff x="249" y="754"/>
            <a:chExt cx="5307" cy="3056"/>
          </a:xfrm>
        </p:grpSpPr>
        <p:sp>
          <p:nvSpPr>
            <p:cNvPr id="226308" name="Text Box 18"/>
            <p:cNvSpPr txBox="1">
              <a:spLocks noChangeArrowheads="1"/>
            </p:cNvSpPr>
            <p:nvPr/>
          </p:nvSpPr>
          <p:spPr bwMode="auto">
            <a:xfrm>
              <a:off x="249" y="754"/>
              <a:ext cx="5307" cy="633"/>
            </a:xfrm>
            <a:prstGeom prst="rect">
              <a:avLst/>
            </a:prstGeom>
            <a:noFill/>
            <a:ln w="22225" algn="ctr">
              <a:noFill/>
              <a:miter lim="800000"/>
              <a:headEnd/>
              <a:tailEnd/>
            </a:ln>
          </p:spPr>
          <p:txBody>
            <a:bodyPr lIns="90000" tIns="46800" rIns="90000" bIns="46800">
              <a:spAutoFit/>
            </a:bodyPr>
            <a:lstStyle/>
            <a:p>
              <a:pPr>
                <a:spcBef>
                  <a:spcPct val="50000"/>
                </a:spcBef>
              </a:pPr>
              <a:r>
                <a:rPr lang="fa-IR" sz="2400">
                  <a:solidFill>
                    <a:schemeClr val="accent1"/>
                  </a:solidFill>
                </a:rPr>
                <a:t>مثال</a:t>
              </a:r>
              <a:r>
                <a:rPr lang="fa-IR" sz="2400"/>
                <a:t>:</a:t>
              </a:r>
            </a:p>
            <a:p>
              <a:pPr>
                <a:spcBef>
                  <a:spcPct val="50000"/>
                </a:spcBef>
              </a:pPr>
              <a:r>
                <a:rPr lang="fa-IR" sz="2400"/>
                <a:t>گرامر بدون محدودیت زیر با عنصر ابتدایی </a:t>
              </a:r>
              <a:r>
                <a:rPr lang="en-US" sz="2400"/>
                <a:t>S</a:t>
              </a:r>
              <a:r>
                <a:rPr lang="fa-IR" sz="2400"/>
                <a:t>زبان</a:t>
              </a:r>
              <a:r>
                <a:rPr lang="en-US" sz="2400"/>
                <a:t>{a b c l i</a:t>
              </a:r>
              <a:r>
                <a:rPr lang="en-US" sz="2400">
                  <a:cs typeface="Arial" charset="0"/>
                </a:rPr>
                <a:t>≥</a:t>
              </a:r>
              <a:r>
                <a:rPr lang="en-US" sz="2400"/>
                <a:t>0}</a:t>
              </a:r>
              <a:r>
                <a:rPr lang="fa-IR" sz="2400"/>
                <a:t>را تولید می کند.</a:t>
              </a:r>
              <a:endParaRPr lang="en-US" sz="2400"/>
            </a:p>
          </p:txBody>
        </p:sp>
        <p:sp>
          <p:nvSpPr>
            <p:cNvPr id="226309" name="Text Box 19"/>
            <p:cNvSpPr txBox="1">
              <a:spLocks noChangeArrowheads="1"/>
            </p:cNvSpPr>
            <p:nvPr/>
          </p:nvSpPr>
          <p:spPr bwMode="auto">
            <a:xfrm>
              <a:off x="1146" y="1065"/>
              <a:ext cx="771"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i    i   i</a:t>
              </a:r>
            </a:p>
          </p:txBody>
        </p:sp>
        <p:sp>
          <p:nvSpPr>
            <p:cNvPr id="226310" name="Text Box 20"/>
            <p:cNvSpPr txBox="1">
              <a:spLocks noChangeArrowheads="1"/>
            </p:cNvSpPr>
            <p:nvPr/>
          </p:nvSpPr>
          <p:spPr bwMode="auto">
            <a:xfrm>
              <a:off x="521" y="1797"/>
              <a:ext cx="2041" cy="2013"/>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400"/>
                <a:t>V={S,A,C}</a:t>
              </a:r>
            </a:p>
            <a:p>
              <a:pPr algn="l">
                <a:spcBef>
                  <a:spcPct val="50000"/>
                </a:spcBef>
              </a:pPr>
              <a:r>
                <a:rPr lang="en-US" sz="2400">
                  <a:cs typeface="Arial" charset="0"/>
                </a:rPr>
                <a:t>∑</a:t>
              </a:r>
              <a:r>
                <a:rPr lang="en-US" sz="2400"/>
                <a:t>={a,b,c}</a:t>
              </a:r>
            </a:p>
            <a:p>
              <a:pPr algn="l">
                <a:spcBef>
                  <a:spcPct val="50000"/>
                </a:spcBef>
              </a:pPr>
              <a:r>
                <a:rPr lang="en-US" sz="2400"/>
                <a:t>S      aAbc l </a:t>
              </a:r>
            </a:p>
            <a:p>
              <a:pPr algn="l">
                <a:spcBef>
                  <a:spcPct val="50000"/>
                </a:spcBef>
              </a:pPr>
              <a:r>
                <a:rPr lang="en-US" sz="2400"/>
                <a:t>A      aAbc l</a:t>
              </a:r>
            </a:p>
            <a:p>
              <a:pPr algn="l">
                <a:spcBef>
                  <a:spcPct val="50000"/>
                </a:spcBef>
              </a:pPr>
              <a:r>
                <a:rPr lang="en-US" sz="2400"/>
                <a:t>Cb    bC</a:t>
              </a:r>
            </a:p>
            <a:p>
              <a:pPr algn="l">
                <a:spcBef>
                  <a:spcPct val="50000"/>
                </a:spcBef>
              </a:pPr>
              <a:r>
                <a:rPr lang="en-US" sz="2400"/>
                <a:t>Cc     cc</a:t>
              </a:r>
            </a:p>
          </p:txBody>
        </p:sp>
        <p:sp>
          <p:nvSpPr>
            <p:cNvPr id="226311" name="Rectangle 21"/>
            <p:cNvSpPr>
              <a:spLocks noChangeArrowheads="1"/>
            </p:cNvSpPr>
            <p:nvPr/>
          </p:nvSpPr>
          <p:spPr bwMode="auto">
            <a:xfrm>
              <a:off x="1562" y="2444"/>
              <a:ext cx="216" cy="327"/>
            </a:xfrm>
            <a:prstGeom prst="rect">
              <a:avLst/>
            </a:prstGeom>
            <a:noFill/>
            <a:ln w="22225" algn="ctr">
              <a:noFill/>
              <a:miter lim="800000"/>
              <a:headEnd/>
              <a:tailEnd/>
            </a:ln>
          </p:spPr>
          <p:txBody>
            <a:bodyPr wrap="none" lIns="90000" tIns="46800" rIns="90000" bIns="46800">
              <a:spAutoFit/>
            </a:bodyPr>
            <a:lstStyle/>
            <a:p>
              <a:r>
                <a:rPr lang="he-IL"/>
                <a:t>גּ</a:t>
              </a:r>
              <a:endParaRPr lang="en-US"/>
            </a:p>
          </p:txBody>
        </p:sp>
        <p:sp>
          <p:nvSpPr>
            <p:cNvPr id="226312" name="Rectangle 22"/>
            <p:cNvSpPr>
              <a:spLocks noChangeArrowheads="1"/>
            </p:cNvSpPr>
            <p:nvPr/>
          </p:nvSpPr>
          <p:spPr bwMode="auto">
            <a:xfrm>
              <a:off x="1559" y="2799"/>
              <a:ext cx="216" cy="327"/>
            </a:xfrm>
            <a:prstGeom prst="rect">
              <a:avLst/>
            </a:prstGeom>
            <a:noFill/>
            <a:ln w="22225" algn="ctr">
              <a:noFill/>
              <a:miter lim="800000"/>
              <a:headEnd/>
              <a:tailEnd/>
            </a:ln>
          </p:spPr>
          <p:txBody>
            <a:bodyPr wrap="none" lIns="90000" tIns="46800" rIns="90000" bIns="46800">
              <a:spAutoFit/>
            </a:bodyPr>
            <a:lstStyle/>
            <a:p>
              <a:r>
                <a:rPr lang="he-IL"/>
                <a:t>גּ</a:t>
              </a:r>
              <a:endParaRPr lang="en-US"/>
            </a:p>
          </p:txBody>
        </p:sp>
        <p:sp>
          <p:nvSpPr>
            <p:cNvPr id="226313" name="Line 23"/>
            <p:cNvSpPr>
              <a:spLocks noChangeShapeType="1"/>
            </p:cNvSpPr>
            <p:nvPr/>
          </p:nvSpPr>
          <p:spPr bwMode="auto">
            <a:xfrm>
              <a:off x="748" y="2659"/>
              <a:ext cx="27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226314" name="Line 24"/>
            <p:cNvSpPr>
              <a:spLocks noChangeShapeType="1"/>
            </p:cNvSpPr>
            <p:nvPr/>
          </p:nvSpPr>
          <p:spPr bwMode="auto">
            <a:xfrm>
              <a:off x="740" y="3014"/>
              <a:ext cx="27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226315" name="Line 25"/>
            <p:cNvSpPr>
              <a:spLocks noChangeShapeType="1"/>
            </p:cNvSpPr>
            <p:nvPr/>
          </p:nvSpPr>
          <p:spPr bwMode="auto">
            <a:xfrm>
              <a:off x="831" y="3339"/>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226316" name="Line 26"/>
            <p:cNvSpPr>
              <a:spLocks noChangeShapeType="1"/>
            </p:cNvSpPr>
            <p:nvPr/>
          </p:nvSpPr>
          <p:spPr bwMode="auto">
            <a:xfrm>
              <a:off x="839" y="3702"/>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9" name="Rectangle 13"/>
          <p:cNvSpPr>
            <a:spLocks noGrp="1" noChangeArrowheads="1"/>
          </p:cNvSpPr>
          <p:nvPr>
            <p:ph type="title"/>
          </p:nvPr>
        </p:nvSpPr>
        <p:spPr/>
        <p:txBody>
          <a:bodyPr/>
          <a:lstStyle/>
          <a:p>
            <a:pPr eaLnBrk="1" hangingPunct="1">
              <a:defRPr/>
            </a:pPr>
            <a:r>
              <a:rPr lang="fa-IR" smtClean="0">
                <a:cs typeface="B Roya" pitchFamily="2" charset="-78"/>
              </a:rPr>
              <a:t>2-1 رشته ها و زبانها</a:t>
            </a:r>
            <a:endParaRPr lang="en-US" smtClean="0">
              <a:cs typeface="B Roya" pitchFamily="2" charset="-78"/>
            </a:endParaRPr>
          </a:p>
        </p:txBody>
      </p:sp>
      <p:sp>
        <p:nvSpPr>
          <p:cNvPr id="38915" name="Text Box 15"/>
          <p:cNvSpPr txBox="1">
            <a:spLocks noChangeArrowheads="1"/>
          </p:cNvSpPr>
          <p:nvPr/>
        </p:nvSpPr>
        <p:spPr bwMode="auto">
          <a:xfrm>
            <a:off x="971550" y="2266950"/>
            <a:ext cx="7489825" cy="1160463"/>
          </a:xfrm>
          <a:prstGeom prst="rect">
            <a:avLst/>
          </a:prstGeom>
          <a:solidFill>
            <a:schemeClr val="bg1"/>
          </a:solidFill>
          <a:ln w="9525" algn="ctr">
            <a:noFill/>
            <a:miter lim="800000"/>
            <a:headEnd/>
            <a:tailEnd/>
          </a:ln>
        </p:spPr>
        <p:txBody>
          <a:bodyPr>
            <a:spAutoFit/>
          </a:bodyPr>
          <a:lstStyle/>
          <a:p>
            <a:pPr algn="ctr">
              <a:spcBef>
                <a:spcPct val="50000"/>
              </a:spcBef>
            </a:pPr>
            <a:r>
              <a:rPr lang="fa-IR">
                <a:solidFill>
                  <a:schemeClr val="accent1"/>
                </a:solidFill>
              </a:rPr>
              <a:t>تعریف زبان</a:t>
            </a:r>
            <a:endParaRPr lang="fa-IR"/>
          </a:p>
          <a:p>
            <a:pPr>
              <a:spcBef>
                <a:spcPct val="50000"/>
              </a:spcBef>
            </a:pPr>
            <a:r>
              <a:rPr lang="fa-IR"/>
              <a:t> یک زبان روی یک الفبای </a:t>
            </a:r>
            <a:r>
              <a:rPr lang="he-IL">
                <a:cs typeface="Arial" charset="0"/>
              </a:rPr>
              <a:t>∑</a:t>
            </a:r>
            <a:r>
              <a:rPr lang="fa-IR"/>
              <a:t> یک زیر مجموعه از </a:t>
            </a:r>
            <a:r>
              <a:rPr lang="en-US"/>
              <a:t>*</a:t>
            </a:r>
            <a:r>
              <a:rPr lang="he-IL">
                <a:cs typeface="Arial" charset="0"/>
              </a:rPr>
              <a:t>∑</a:t>
            </a:r>
            <a:r>
              <a:rPr lang="fa-IR"/>
              <a:t> است.</a:t>
            </a:r>
            <a:endParaRPr lang="en-US"/>
          </a:p>
        </p:txBody>
      </p:sp>
      <p:sp>
        <p:nvSpPr>
          <p:cNvPr id="38916" name="Text Box 16"/>
          <p:cNvSpPr txBox="1">
            <a:spLocks noChangeArrowheads="1"/>
          </p:cNvSpPr>
          <p:nvPr/>
        </p:nvSpPr>
        <p:spPr bwMode="auto">
          <a:xfrm>
            <a:off x="682625" y="4000500"/>
            <a:ext cx="7993063" cy="1373188"/>
          </a:xfrm>
          <a:prstGeom prst="rect">
            <a:avLst/>
          </a:prstGeom>
          <a:noFill/>
          <a:ln w="9525" algn="ctr">
            <a:noFill/>
            <a:miter lim="800000"/>
            <a:headEnd/>
            <a:tailEnd/>
          </a:ln>
        </p:spPr>
        <p:txBody>
          <a:bodyPr>
            <a:spAutoFit/>
          </a:bodyPr>
          <a:lstStyle/>
          <a:p>
            <a:pPr algn="just">
              <a:spcBef>
                <a:spcPct val="50000"/>
              </a:spcBef>
            </a:pPr>
            <a:r>
              <a:rPr lang="fa-IR">
                <a:solidFill>
                  <a:schemeClr val="accent1"/>
                </a:solidFill>
              </a:rPr>
              <a:t>الحاق</a:t>
            </a:r>
            <a:r>
              <a:rPr lang="fa-IR"/>
              <a:t>: الحاق یک عمل دودویی است که دو رشته را به عنوان ورودی گرفته و با چسباندن آنها در کنار هم یک رشته جدید ایجاد می کند. </a:t>
            </a:r>
            <a:r>
              <a:rPr lang="fa-IR">
                <a:solidFill>
                  <a:schemeClr val="accent2"/>
                </a:solidFill>
              </a:rPr>
              <a:t>الحاق عمل اصلی در تولید رشته هاست.</a:t>
            </a:r>
            <a:endParaRPr lang="en-US">
              <a:solidFill>
                <a:schemeClr val="accent2"/>
              </a:solidFill>
            </a:endParaRPr>
          </a:p>
        </p:txBody>
      </p:sp>
      <p:sp>
        <p:nvSpPr>
          <p:cNvPr id="38917" name="AutoShape 17"/>
          <p:cNvSpPr>
            <a:spLocks noChangeArrowheads="1"/>
          </p:cNvSpPr>
          <p:nvPr/>
        </p:nvSpPr>
        <p:spPr bwMode="auto">
          <a:xfrm>
            <a:off x="1763713" y="1125538"/>
            <a:ext cx="5832475" cy="1079500"/>
          </a:xfrm>
          <a:prstGeom prst="flowChartAlternateProcess">
            <a:avLst/>
          </a:prstGeom>
          <a:solidFill>
            <a:srgbClr val="FFFF99"/>
          </a:solidFill>
          <a:ln w="22225" algn="ctr">
            <a:solidFill>
              <a:schemeClr val="tx1"/>
            </a:solidFill>
            <a:miter lim="800000"/>
            <a:headEnd/>
            <a:tailEnd/>
          </a:ln>
        </p:spPr>
        <p:txBody>
          <a:bodyPr wrap="none" lIns="90000" tIns="46800" rIns="90000" bIns="46800" anchor="ctr"/>
          <a:lstStyle/>
          <a:p>
            <a:pPr algn="ctr">
              <a:spcBef>
                <a:spcPct val="50000"/>
              </a:spcBef>
            </a:pPr>
            <a:r>
              <a:rPr lang="fa-IR"/>
              <a:t>یک زبان شامل رشته هایی روی الفبا است.</a:t>
            </a:r>
            <a:endParaRPr lang="en-US"/>
          </a:p>
        </p:txBody>
      </p:sp>
    </p:spTree>
  </p:cSld>
  <p:clrMapOvr>
    <a:masterClrMapping/>
  </p:clrMapOvr>
  <p:transition spd="med">
    <p:wheel/>
  </p:transition>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0" name="Rectangle 10"/>
          <p:cNvSpPr>
            <a:spLocks noGrp="1" noChangeArrowheads="1"/>
          </p:cNvSpPr>
          <p:nvPr>
            <p:ph type="title"/>
          </p:nvPr>
        </p:nvSpPr>
        <p:spPr/>
        <p:txBody>
          <a:bodyPr/>
          <a:lstStyle/>
          <a:p>
            <a:pPr eaLnBrk="1" hangingPunct="1">
              <a:defRPr/>
            </a:pPr>
            <a:r>
              <a:rPr lang="fa-IR" sz="3200" smtClean="0">
                <a:cs typeface="B Roya" pitchFamily="2" charset="-78"/>
              </a:rPr>
              <a:t>10-1 گرامرهای بدون محدودیت</a:t>
            </a:r>
            <a:endParaRPr lang="en-US" sz="3200" smtClean="0">
              <a:cs typeface="B Roya" pitchFamily="2" charset="-78"/>
            </a:endParaRPr>
          </a:p>
        </p:txBody>
      </p:sp>
      <p:sp>
        <p:nvSpPr>
          <p:cNvPr id="227331" name="Text Box 11"/>
          <p:cNvSpPr txBox="1">
            <a:spLocks noChangeArrowheads="1"/>
          </p:cNvSpPr>
          <p:nvPr/>
        </p:nvSpPr>
        <p:spPr bwMode="auto">
          <a:xfrm>
            <a:off x="323850" y="981075"/>
            <a:ext cx="8496300" cy="158750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قضیه:</a:t>
            </a:r>
          </a:p>
          <a:p>
            <a:pPr>
              <a:spcBef>
                <a:spcPct val="50000"/>
              </a:spcBef>
            </a:pPr>
            <a:r>
              <a:rPr lang="fa-IR"/>
              <a:t>فرض کنید که </a:t>
            </a:r>
            <a:r>
              <a:rPr lang="en-US"/>
              <a:t>G= (V,</a:t>
            </a:r>
            <a:r>
              <a:rPr lang="en-US">
                <a:cs typeface="Arial" charset="0"/>
              </a:rPr>
              <a:t>∑</a:t>
            </a:r>
            <a:r>
              <a:rPr lang="en-US"/>
              <a:t>,P,S)</a:t>
            </a:r>
            <a:r>
              <a:rPr lang="fa-IR"/>
              <a:t> یک گرامر بدون محدودیت باشد. در این صورت </a:t>
            </a:r>
            <a:r>
              <a:rPr lang="en-US"/>
              <a:t>L(G)</a:t>
            </a:r>
            <a:r>
              <a:rPr lang="fa-IR"/>
              <a:t> یک زبان بازگشتی شمارش پذیر است.</a:t>
            </a:r>
            <a:endParaRPr lang="en-US"/>
          </a:p>
        </p:txBody>
      </p:sp>
      <p:sp>
        <p:nvSpPr>
          <p:cNvPr id="227332" name="Text Box 12"/>
          <p:cNvSpPr txBox="1">
            <a:spLocks noChangeArrowheads="1"/>
          </p:cNvSpPr>
          <p:nvPr/>
        </p:nvSpPr>
        <p:spPr bwMode="auto">
          <a:xfrm>
            <a:off x="323850" y="2636838"/>
            <a:ext cx="8496300" cy="158750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قضیه:</a:t>
            </a:r>
          </a:p>
          <a:p>
            <a:pPr>
              <a:spcBef>
                <a:spcPct val="50000"/>
              </a:spcBef>
            </a:pPr>
            <a:r>
              <a:rPr lang="fa-IR"/>
              <a:t>فرض کنید که </a:t>
            </a:r>
            <a:r>
              <a:rPr lang="en-US"/>
              <a:t>L</a:t>
            </a:r>
            <a:r>
              <a:rPr lang="fa-IR"/>
              <a:t> یک زبان بازگشتی شمارش پذیر باشد. در این صورت یک گرامر بدون محدودیت </a:t>
            </a:r>
            <a:r>
              <a:rPr lang="en-US"/>
              <a:t>G</a:t>
            </a:r>
            <a:r>
              <a:rPr lang="fa-IR"/>
              <a:t> با </a:t>
            </a:r>
            <a:r>
              <a:rPr lang="en-US"/>
              <a:t>L(G)=L</a:t>
            </a:r>
            <a:r>
              <a:rPr lang="fa-IR"/>
              <a:t> وجود دارد.</a:t>
            </a:r>
            <a:endParaRPr lang="en-US"/>
          </a:p>
        </p:txBody>
      </p:sp>
      <p:sp>
        <p:nvSpPr>
          <p:cNvPr id="227333" name="Text Box 13"/>
          <p:cNvSpPr txBox="1">
            <a:spLocks noChangeArrowheads="1"/>
          </p:cNvSpPr>
          <p:nvPr/>
        </p:nvSpPr>
        <p:spPr bwMode="auto">
          <a:xfrm>
            <a:off x="323850" y="4437063"/>
            <a:ext cx="8496300" cy="1587500"/>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قضیه:</a:t>
            </a:r>
          </a:p>
          <a:p>
            <a:pPr>
              <a:spcBef>
                <a:spcPct val="50000"/>
              </a:spcBef>
            </a:pPr>
            <a:r>
              <a:rPr lang="fa-IR"/>
              <a:t>مجموعه زبانهای بازگشتی شمارش پذیرنسبت به عمل اجتماع، الحاق و عملگر ستاره </a:t>
            </a:r>
            <a:r>
              <a:rPr lang="en-US"/>
              <a:t>(kleen star)</a:t>
            </a:r>
            <a:r>
              <a:rPr lang="fa-IR"/>
              <a:t> بسته است. </a:t>
            </a:r>
            <a:endParaRPr lang="en-US"/>
          </a:p>
        </p:txBody>
      </p:sp>
    </p:spTree>
  </p:cSld>
  <p:clrMapOvr>
    <a:masterClrMapping/>
  </p:clrMapOvr>
  <p:transition spd="med">
    <p:wheel/>
  </p:transition>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60" name="Rectangle 16"/>
          <p:cNvSpPr>
            <a:spLocks noGrp="1" noChangeArrowheads="1"/>
          </p:cNvSpPr>
          <p:nvPr>
            <p:ph type="title"/>
          </p:nvPr>
        </p:nvSpPr>
        <p:spPr/>
        <p:txBody>
          <a:bodyPr/>
          <a:lstStyle/>
          <a:p>
            <a:pPr algn="just" eaLnBrk="1" hangingPunct="1">
              <a:defRPr/>
            </a:pPr>
            <a:r>
              <a:rPr lang="fa-IR" sz="3200" smtClean="0">
                <a:cs typeface="B Roya" pitchFamily="2" charset="-78"/>
              </a:rPr>
              <a:t>10-2 گرامرهای وابسته به متن</a:t>
            </a:r>
            <a:endParaRPr lang="en-US" sz="3200" smtClean="0">
              <a:cs typeface="B Roya" pitchFamily="2" charset="-78"/>
            </a:endParaRPr>
          </a:p>
        </p:txBody>
      </p:sp>
      <p:sp>
        <p:nvSpPr>
          <p:cNvPr id="228355" name="Text Box 17"/>
          <p:cNvSpPr txBox="1">
            <a:spLocks noChangeArrowheads="1"/>
          </p:cNvSpPr>
          <p:nvPr/>
        </p:nvSpPr>
        <p:spPr bwMode="auto">
          <a:xfrm>
            <a:off x="323850" y="1628775"/>
            <a:ext cx="8496300" cy="1800225"/>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گرامرهای وابسته به متن</a:t>
            </a:r>
            <a:r>
              <a:rPr lang="fa-IR"/>
              <a:t> یک مرحله میانی بین گرامرهای مستقل از متن و گرامرهای بدون محدودیت می باشند. در این گرامرها، هیچ محدودیتی برای سمت چپ یک قانون وجود ندارد، اما طول سمت راست آن بایستی حداقل به اندازه طول سمت چپ باشد.</a:t>
            </a:r>
            <a:endParaRPr lang="en-US"/>
          </a:p>
        </p:txBody>
      </p:sp>
    </p:spTree>
  </p:cSld>
  <p:clrMapOvr>
    <a:masterClrMapping/>
  </p:clrMapOvr>
  <p:transition spd="med">
    <p:wheel/>
  </p:transition>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024" name="Rectangle 56"/>
          <p:cNvSpPr>
            <a:spLocks noGrp="1" noChangeArrowheads="1"/>
          </p:cNvSpPr>
          <p:nvPr>
            <p:ph type="title"/>
          </p:nvPr>
        </p:nvSpPr>
        <p:spPr/>
        <p:txBody>
          <a:bodyPr/>
          <a:lstStyle/>
          <a:p>
            <a:pPr eaLnBrk="1" hangingPunct="1">
              <a:defRPr/>
            </a:pPr>
            <a:r>
              <a:rPr lang="fa-IR" sz="3200" smtClean="0">
                <a:cs typeface="B Roya" pitchFamily="2" charset="-78"/>
              </a:rPr>
              <a:t>10-2 گرامرهای وابسته به متن</a:t>
            </a:r>
            <a:endParaRPr lang="en-US" sz="3200" smtClean="0">
              <a:cs typeface="B Roya" pitchFamily="2" charset="-78"/>
            </a:endParaRPr>
          </a:p>
        </p:txBody>
      </p:sp>
      <p:grpSp>
        <p:nvGrpSpPr>
          <p:cNvPr id="229379" name="Group 60"/>
          <p:cNvGrpSpPr>
            <a:grpSpLocks/>
          </p:cNvGrpSpPr>
          <p:nvPr/>
        </p:nvGrpSpPr>
        <p:grpSpPr bwMode="auto">
          <a:xfrm>
            <a:off x="250825" y="1196975"/>
            <a:ext cx="8496300" cy="1373188"/>
            <a:chOff x="204" y="754"/>
            <a:chExt cx="5352" cy="865"/>
          </a:xfrm>
        </p:grpSpPr>
        <p:sp>
          <p:nvSpPr>
            <p:cNvPr id="229382" name="Text Box 57"/>
            <p:cNvSpPr txBox="1">
              <a:spLocks noChangeArrowheads="1"/>
            </p:cNvSpPr>
            <p:nvPr/>
          </p:nvSpPr>
          <p:spPr bwMode="auto">
            <a:xfrm>
              <a:off x="204" y="754"/>
              <a:ext cx="5352" cy="865"/>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یک گرامر عبارت وابسته به متن است</a:t>
              </a:r>
              <a:r>
                <a:rPr lang="fa-IR"/>
                <a:t> اگر   هر قانون به شکل </a:t>
              </a:r>
              <a:r>
                <a:rPr lang="en-US"/>
                <a:t>u    v</a:t>
              </a:r>
              <a:r>
                <a:rPr lang="fa-IR"/>
                <a:t> باشد که </a:t>
              </a:r>
              <a:r>
                <a:rPr lang="en-US"/>
                <a:t>u</a:t>
              </a:r>
              <a:r>
                <a:rPr lang="ru-RU">
                  <a:cs typeface="Arial" charset="0"/>
                </a:rPr>
                <a:t>є</a:t>
              </a:r>
              <a:r>
                <a:rPr lang="en-US"/>
                <a:t>(V</a:t>
              </a:r>
              <a:r>
                <a:rPr lang="el-GR">
                  <a:cs typeface="Arial" charset="0"/>
                </a:rPr>
                <a:t>υ</a:t>
              </a:r>
              <a:r>
                <a:rPr lang="en-US">
                  <a:cs typeface="Arial" charset="0"/>
                </a:rPr>
                <a:t>∑</a:t>
              </a:r>
              <a:r>
                <a:rPr lang="en-US"/>
                <a:t>)</a:t>
              </a:r>
              <a:r>
                <a:rPr lang="fa-IR"/>
                <a:t> و </a:t>
              </a:r>
              <a:r>
                <a:rPr lang="en-US"/>
                <a:t>v</a:t>
              </a:r>
              <a:r>
                <a:rPr lang="ru-RU">
                  <a:cs typeface="Arial" charset="0"/>
                </a:rPr>
                <a:t>є</a:t>
              </a:r>
              <a:r>
                <a:rPr lang="en-US"/>
                <a:t>(V</a:t>
              </a:r>
              <a:r>
                <a:rPr lang="el-GR">
                  <a:cs typeface="Arial" charset="0"/>
                </a:rPr>
                <a:t>υ</a:t>
              </a:r>
              <a:r>
                <a:rPr lang="en-US">
                  <a:cs typeface="Arial" charset="0"/>
                </a:rPr>
                <a:t>∑</a:t>
              </a:r>
              <a:r>
                <a:rPr lang="en-US"/>
                <a:t>)*</a:t>
              </a:r>
              <a:r>
                <a:rPr lang="fa-IR"/>
                <a:t> و</a:t>
              </a:r>
              <a:r>
                <a:rPr lang="en-US"/>
                <a:t>length(u)</a:t>
              </a:r>
              <a:r>
                <a:rPr lang="en-US">
                  <a:cs typeface="Arial" charset="0"/>
                </a:rPr>
                <a:t>≤</a:t>
              </a:r>
              <a:r>
                <a:rPr lang="en-US"/>
                <a:t>length(v) </a:t>
              </a:r>
              <a:r>
                <a:rPr lang="fa-IR"/>
                <a:t> است.</a:t>
              </a:r>
              <a:endParaRPr lang="en-US"/>
            </a:p>
          </p:txBody>
        </p:sp>
        <p:sp>
          <p:nvSpPr>
            <p:cNvPr id="229383" name="Text Box 58"/>
            <p:cNvSpPr txBox="1">
              <a:spLocks noChangeArrowheads="1"/>
            </p:cNvSpPr>
            <p:nvPr/>
          </p:nvSpPr>
          <p:spPr bwMode="auto">
            <a:xfrm>
              <a:off x="4636" y="973"/>
              <a:ext cx="363" cy="250"/>
            </a:xfrm>
            <a:prstGeom prst="rect">
              <a:avLst/>
            </a:prstGeom>
            <a:noFill/>
            <a:ln w="22225" algn="ctr">
              <a:noFill/>
              <a:miter lim="800000"/>
              <a:headEnd/>
              <a:tailEnd/>
            </a:ln>
          </p:spPr>
          <p:txBody>
            <a:bodyPr lIns="90000" tIns="46800" rIns="90000" bIns="46800">
              <a:spAutoFit/>
            </a:bodyPr>
            <a:lstStyle/>
            <a:p>
              <a:pPr>
                <a:spcBef>
                  <a:spcPct val="50000"/>
                </a:spcBef>
              </a:pPr>
              <a:r>
                <a:rPr lang="en-US" sz="2000"/>
                <a:t>+</a:t>
              </a:r>
            </a:p>
          </p:txBody>
        </p:sp>
        <p:sp>
          <p:nvSpPr>
            <p:cNvPr id="229384" name="Line 59"/>
            <p:cNvSpPr>
              <a:spLocks noChangeShapeType="1"/>
            </p:cNvSpPr>
            <p:nvPr/>
          </p:nvSpPr>
          <p:spPr bwMode="auto">
            <a:xfrm>
              <a:off x="644" y="973"/>
              <a:ext cx="227"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229380" name="Text Box 61"/>
          <p:cNvSpPr txBox="1">
            <a:spLocks noChangeArrowheads="1"/>
          </p:cNvSpPr>
          <p:nvPr/>
        </p:nvSpPr>
        <p:spPr bwMode="auto">
          <a:xfrm>
            <a:off x="611188" y="3275013"/>
            <a:ext cx="8208962" cy="94615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به قانونی که در شرایط فوق صدق کند یکنواخت</a:t>
            </a:r>
            <a:r>
              <a:rPr lang="en-US"/>
              <a:t>(monotonic)</a:t>
            </a:r>
            <a:r>
              <a:rPr lang="fa-IR"/>
              <a:t> گفته می شود.</a:t>
            </a:r>
            <a:endParaRPr lang="en-US"/>
          </a:p>
        </p:txBody>
      </p:sp>
      <p:sp>
        <p:nvSpPr>
          <p:cNvPr id="229381" name="Text Box 62"/>
          <p:cNvSpPr txBox="1">
            <a:spLocks noChangeArrowheads="1"/>
          </p:cNvSpPr>
          <p:nvPr/>
        </p:nvSpPr>
        <p:spPr bwMode="auto">
          <a:xfrm>
            <a:off x="1260475" y="4581525"/>
            <a:ext cx="6911975" cy="1160463"/>
          </a:xfrm>
          <a:prstGeom prst="rect">
            <a:avLst/>
          </a:prstGeom>
          <a:solidFill>
            <a:schemeClr val="accent1"/>
          </a:solidFill>
          <a:ln w="22225" algn="ctr">
            <a:noFill/>
            <a:miter lim="800000"/>
            <a:headEnd/>
            <a:tailEnd/>
          </a:ln>
        </p:spPr>
        <p:txBody>
          <a:bodyPr lIns="90000" tIns="46800" rIns="90000" bIns="46800">
            <a:spAutoFit/>
          </a:bodyPr>
          <a:lstStyle/>
          <a:p>
            <a:pPr>
              <a:spcBef>
                <a:spcPct val="50000"/>
              </a:spcBef>
            </a:pPr>
            <a:r>
              <a:rPr lang="fa-IR"/>
              <a:t>قضیه:</a:t>
            </a:r>
          </a:p>
          <a:p>
            <a:pPr>
              <a:spcBef>
                <a:spcPct val="50000"/>
              </a:spcBef>
            </a:pPr>
            <a:r>
              <a:rPr lang="fa-IR"/>
              <a:t>هر زبان وابسته به متن بازگشتی است.</a:t>
            </a:r>
            <a:endParaRPr lang="en-US"/>
          </a:p>
        </p:txBody>
      </p:sp>
    </p:spTree>
  </p:cSld>
  <p:clrMapOvr>
    <a:masterClrMapping/>
  </p:clrMapOvr>
  <p:transition spd="med">
    <p:wheel/>
  </p:transition>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017" name="Rectangle 25"/>
          <p:cNvSpPr>
            <a:spLocks noGrp="1" noChangeArrowheads="1"/>
          </p:cNvSpPr>
          <p:nvPr>
            <p:ph type="title"/>
          </p:nvPr>
        </p:nvSpPr>
        <p:spPr/>
        <p:txBody>
          <a:bodyPr/>
          <a:lstStyle/>
          <a:p>
            <a:pPr eaLnBrk="1" hangingPunct="1">
              <a:defRPr/>
            </a:pPr>
            <a:r>
              <a:rPr lang="fa-IR" sz="3200" smtClean="0">
                <a:cs typeface="B Roya" pitchFamily="2" charset="-78"/>
              </a:rPr>
              <a:t>10-3 آتاماتای خطی محدود</a:t>
            </a:r>
            <a:endParaRPr lang="en-US" sz="3200" smtClean="0">
              <a:cs typeface="B Roya" pitchFamily="2" charset="-78"/>
            </a:endParaRPr>
          </a:p>
        </p:txBody>
      </p:sp>
      <p:sp>
        <p:nvSpPr>
          <p:cNvPr id="230403" name="Text Box 26"/>
          <p:cNvSpPr txBox="1">
            <a:spLocks noChangeArrowheads="1"/>
          </p:cNvSpPr>
          <p:nvPr/>
        </p:nvSpPr>
        <p:spPr bwMode="auto">
          <a:xfrm>
            <a:off x="323850" y="1557338"/>
            <a:ext cx="8496300" cy="1800225"/>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یک آتاماتای خطی محدود</a:t>
            </a:r>
            <a:r>
              <a:rPr lang="en-US"/>
              <a:t>(LBA)</a:t>
            </a:r>
            <a:r>
              <a:rPr lang="fa-IR"/>
              <a:t> یک ساختار </a:t>
            </a:r>
            <a:r>
              <a:rPr lang="en-US"/>
              <a:t>  Q,</a:t>
            </a:r>
            <a:r>
              <a:rPr lang="en-US">
                <a:cs typeface="Arial" charset="0"/>
              </a:rPr>
              <a:t>∑</a:t>
            </a:r>
            <a:r>
              <a:rPr lang="en-US"/>
              <a:t>,</a:t>
            </a:r>
            <a:r>
              <a:rPr lang="el-GR">
                <a:cs typeface="Arial" charset="0"/>
              </a:rPr>
              <a:t>Γ</a:t>
            </a:r>
            <a:r>
              <a:rPr lang="en-US"/>
              <a:t>,</a:t>
            </a:r>
            <a:r>
              <a:rPr lang="en-US">
                <a:cs typeface="Arial" charset="0"/>
              </a:rPr>
              <a:t>∂</a:t>
            </a:r>
            <a:r>
              <a:rPr lang="en-US"/>
              <a:t>,q0,&lt;,&gt;,F)</a:t>
            </a:r>
            <a:r>
              <a:rPr lang="fa-IR"/>
              <a:t> </a:t>
            </a:r>
            <a:r>
              <a:rPr lang="en-US"/>
              <a:t> M=(</a:t>
            </a:r>
            <a:r>
              <a:rPr lang="fa-IR"/>
              <a:t>است که در آن </a:t>
            </a:r>
            <a:r>
              <a:rPr lang="en-US"/>
              <a:t>Q,</a:t>
            </a:r>
            <a:r>
              <a:rPr lang="en-US">
                <a:cs typeface="Arial" charset="0"/>
              </a:rPr>
              <a:t>∑</a:t>
            </a:r>
            <a:r>
              <a:rPr lang="en-US"/>
              <a:t>,</a:t>
            </a:r>
            <a:r>
              <a:rPr lang="el-GR">
                <a:cs typeface="Arial" charset="0"/>
              </a:rPr>
              <a:t>Γ</a:t>
            </a:r>
            <a:r>
              <a:rPr lang="en-US"/>
              <a:t>,</a:t>
            </a:r>
            <a:r>
              <a:rPr lang="en-US">
                <a:cs typeface="Arial" charset="0"/>
              </a:rPr>
              <a:t>∂</a:t>
            </a:r>
            <a:r>
              <a:rPr lang="en-US"/>
              <a:t>,q0, F</a:t>
            </a:r>
            <a:r>
              <a:rPr lang="fa-IR"/>
              <a:t> مشابه ماشین تورینگ غیر قطعی می باشند. عناصر </a:t>
            </a:r>
            <a:r>
              <a:rPr lang="en-US"/>
              <a:t>&gt;,&lt;</a:t>
            </a:r>
            <a:r>
              <a:rPr lang="fa-IR"/>
              <a:t> عناصری مشخص از </a:t>
            </a:r>
            <a:r>
              <a:rPr lang="en-US">
                <a:cs typeface="Arial" charset="0"/>
              </a:rPr>
              <a:t>∑</a:t>
            </a:r>
            <a:r>
              <a:rPr lang="fa-IR"/>
              <a:t> هستند.</a:t>
            </a:r>
            <a:endParaRPr lang="en-US"/>
          </a:p>
        </p:txBody>
      </p:sp>
    </p:spTree>
  </p:cSld>
  <p:clrMapOvr>
    <a:masterClrMapping/>
  </p:clrMapOvr>
  <p:transition spd="med">
    <p:wheel/>
  </p:transition>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Text Box 50"/>
          <p:cNvSpPr txBox="1">
            <a:spLocks noChangeArrowheads="1"/>
          </p:cNvSpPr>
          <p:nvPr/>
        </p:nvSpPr>
        <p:spPr bwMode="auto">
          <a:xfrm>
            <a:off x="900113" y="1198563"/>
            <a:ext cx="7561262" cy="1587500"/>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قضیه:</a:t>
            </a:r>
          </a:p>
          <a:p>
            <a:pPr algn="just">
              <a:spcBef>
                <a:spcPct val="50000"/>
              </a:spcBef>
            </a:pPr>
            <a:r>
              <a:rPr lang="fa-IR"/>
              <a:t>فرض کنید که </a:t>
            </a:r>
            <a:r>
              <a:rPr lang="en-US"/>
              <a:t>L</a:t>
            </a:r>
            <a:r>
              <a:rPr lang="fa-IR"/>
              <a:t> یک زبان وابسته به متن است. در این صورت، یک آتاماتای خطی محدود </a:t>
            </a:r>
            <a:r>
              <a:rPr lang="en-US"/>
              <a:t>M</a:t>
            </a:r>
            <a:r>
              <a:rPr lang="fa-IR"/>
              <a:t> با </a:t>
            </a:r>
            <a:r>
              <a:rPr lang="en-US"/>
              <a:t>L(M)=L</a:t>
            </a:r>
            <a:r>
              <a:rPr lang="fa-IR"/>
              <a:t> وجود دارد.</a:t>
            </a:r>
            <a:endParaRPr lang="en-US"/>
          </a:p>
        </p:txBody>
      </p:sp>
      <p:sp>
        <p:nvSpPr>
          <p:cNvPr id="342068" name="Rectangle 52"/>
          <p:cNvSpPr>
            <a:spLocks noGrp="1" noChangeArrowheads="1"/>
          </p:cNvSpPr>
          <p:nvPr>
            <p:ph type="title"/>
          </p:nvPr>
        </p:nvSpPr>
        <p:spPr/>
        <p:txBody>
          <a:bodyPr/>
          <a:lstStyle/>
          <a:p>
            <a:pPr eaLnBrk="1" hangingPunct="1">
              <a:defRPr/>
            </a:pPr>
            <a:r>
              <a:rPr lang="fa-IR" sz="3200" smtClean="0">
                <a:cs typeface="B Roya" pitchFamily="2" charset="-78"/>
              </a:rPr>
              <a:t>10-3 آتاماتای خطی محدود</a:t>
            </a:r>
            <a:endParaRPr lang="en-US" sz="3200" smtClean="0">
              <a:cs typeface="B Roya" pitchFamily="2" charset="-78"/>
            </a:endParaRPr>
          </a:p>
        </p:txBody>
      </p:sp>
      <p:sp>
        <p:nvSpPr>
          <p:cNvPr id="231428" name="Text Box 53"/>
          <p:cNvSpPr txBox="1">
            <a:spLocks noChangeArrowheads="1"/>
          </p:cNvSpPr>
          <p:nvPr/>
        </p:nvSpPr>
        <p:spPr bwMode="auto">
          <a:xfrm>
            <a:off x="971550" y="3646488"/>
            <a:ext cx="7561263" cy="2014537"/>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قضیه:</a:t>
            </a:r>
          </a:p>
          <a:p>
            <a:pPr algn="just">
              <a:spcBef>
                <a:spcPct val="50000"/>
              </a:spcBef>
            </a:pPr>
            <a:r>
              <a:rPr lang="fa-IR"/>
              <a:t>فرض کنید که </a:t>
            </a:r>
            <a:r>
              <a:rPr lang="en-US"/>
              <a:t>L</a:t>
            </a:r>
            <a:r>
              <a:rPr lang="fa-IR"/>
              <a:t> یک زبان پذیرفته شده توسط یک آتاماتای خطی محدود باشد. در این صورت </a:t>
            </a:r>
            <a:r>
              <a:rPr lang="en-US"/>
              <a:t>}</a:t>
            </a:r>
            <a:r>
              <a:rPr lang="he-IL"/>
              <a:t>גּ</a:t>
            </a:r>
            <a:r>
              <a:rPr lang="fa-IR"/>
              <a:t> </a:t>
            </a:r>
            <a:r>
              <a:rPr lang="en-US"/>
              <a:t>L- {</a:t>
            </a:r>
            <a:r>
              <a:rPr lang="fa-IR"/>
              <a:t> یک زبان وابسته به متن است.</a:t>
            </a:r>
            <a:endParaRPr lang="en-US"/>
          </a:p>
        </p:txBody>
      </p:sp>
    </p:spTree>
  </p:cSld>
  <p:clrMapOvr>
    <a:masterClrMapping/>
  </p:clrMapOvr>
  <p:transition spd="med">
    <p:wheel/>
  </p:transition>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56" name="Rectangle 16"/>
          <p:cNvSpPr>
            <a:spLocks noGrp="1" noChangeArrowheads="1"/>
          </p:cNvSpPr>
          <p:nvPr>
            <p:ph type="title"/>
          </p:nvPr>
        </p:nvSpPr>
        <p:spPr/>
        <p:txBody>
          <a:bodyPr/>
          <a:lstStyle/>
          <a:p>
            <a:pPr algn="just" eaLnBrk="1" hangingPunct="1">
              <a:defRPr/>
            </a:pPr>
            <a:r>
              <a:rPr lang="fa-IR" sz="3200" smtClean="0">
                <a:cs typeface="B Roya" pitchFamily="2" charset="-78"/>
              </a:rPr>
              <a:t>10-4 طبقه بندی شومسکی</a:t>
            </a:r>
            <a:endParaRPr lang="en-US" sz="3200" smtClean="0">
              <a:cs typeface="B Roya" pitchFamily="2" charset="-78"/>
            </a:endParaRPr>
          </a:p>
        </p:txBody>
      </p:sp>
      <p:sp>
        <p:nvSpPr>
          <p:cNvPr id="232451" name="Text Box 17"/>
          <p:cNvSpPr txBox="1">
            <a:spLocks noChangeArrowheads="1"/>
          </p:cNvSpPr>
          <p:nvPr/>
        </p:nvSpPr>
        <p:spPr bwMode="auto">
          <a:xfrm>
            <a:off x="323850" y="1557338"/>
            <a:ext cx="8496300" cy="3725862"/>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solidFill>
                  <a:schemeClr val="accent1"/>
                </a:solidFill>
              </a:rPr>
              <a:t>طبقه بندی شومسکی شامل چهار گروه از گرامرها(زبانها) است:</a:t>
            </a:r>
          </a:p>
          <a:p>
            <a:pPr algn="just">
              <a:spcBef>
                <a:spcPct val="50000"/>
              </a:spcBef>
            </a:pPr>
            <a:r>
              <a:rPr lang="fa-IR"/>
              <a:t>1- </a:t>
            </a:r>
            <a:r>
              <a:rPr lang="fa-IR">
                <a:solidFill>
                  <a:schemeClr val="folHlink"/>
                </a:solidFill>
              </a:rPr>
              <a:t>گرامرهای بدون محدودیت</a:t>
            </a:r>
          </a:p>
          <a:p>
            <a:pPr algn="just">
              <a:spcBef>
                <a:spcPct val="50000"/>
              </a:spcBef>
            </a:pPr>
            <a:r>
              <a:rPr lang="fa-IR"/>
              <a:t>2- </a:t>
            </a:r>
            <a:r>
              <a:rPr lang="fa-IR">
                <a:solidFill>
                  <a:schemeClr val="folHlink"/>
                </a:solidFill>
              </a:rPr>
              <a:t>گرامرهای وابسته به متن</a:t>
            </a:r>
          </a:p>
          <a:p>
            <a:pPr algn="just">
              <a:spcBef>
                <a:spcPct val="50000"/>
              </a:spcBef>
            </a:pPr>
            <a:r>
              <a:rPr lang="fa-IR"/>
              <a:t>3- </a:t>
            </a:r>
            <a:r>
              <a:rPr lang="fa-IR">
                <a:solidFill>
                  <a:schemeClr val="folHlink"/>
                </a:solidFill>
              </a:rPr>
              <a:t>گرامرهای مستقل از متن</a:t>
            </a:r>
          </a:p>
          <a:p>
            <a:pPr algn="just">
              <a:spcBef>
                <a:spcPct val="50000"/>
              </a:spcBef>
            </a:pPr>
            <a:r>
              <a:rPr lang="fa-IR"/>
              <a:t>4- </a:t>
            </a:r>
            <a:r>
              <a:rPr lang="fa-IR">
                <a:solidFill>
                  <a:schemeClr val="folHlink"/>
                </a:solidFill>
              </a:rPr>
              <a:t>گرامرهای باقاعده</a:t>
            </a:r>
          </a:p>
          <a:p>
            <a:pPr algn="just">
              <a:spcBef>
                <a:spcPct val="50000"/>
              </a:spcBef>
            </a:pPr>
            <a:r>
              <a:rPr lang="fa-IR">
                <a:solidFill>
                  <a:schemeClr val="accent2"/>
                </a:solidFill>
              </a:rPr>
              <a:t>که به ترتیب به گرامرهای نوع 0 ، نوع 1 ، نوع 2 ، و نوع 3معروفند.</a:t>
            </a:r>
            <a:endParaRPr lang="en-US">
              <a:solidFill>
                <a:schemeClr val="accent2"/>
              </a:solidFill>
            </a:endParaRPr>
          </a:p>
        </p:txBody>
      </p:sp>
      <p:sp>
        <p:nvSpPr>
          <p:cNvPr id="232452" name="AutoShape 18"/>
          <p:cNvSpPr>
            <a:spLocks noChangeArrowheads="1"/>
          </p:cNvSpPr>
          <p:nvPr/>
        </p:nvSpPr>
        <p:spPr bwMode="auto">
          <a:xfrm rot="-146930">
            <a:off x="684213" y="1773238"/>
            <a:ext cx="801687" cy="1430337"/>
          </a:xfrm>
          <a:prstGeom prst="curvedRightArrow">
            <a:avLst>
              <a:gd name="adj1" fmla="val 27877"/>
              <a:gd name="adj2" fmla="val 52377"/>
              <a:gd name="adj3" fmla="val 16269"/>
            </a:avLst>
          </a:prstGeom>
          <a:solidFill>
            <a:schemeClr val="folHlink"/>
          </a:solidFill>
          <a:ln w="22225">
            <a:solidFill>
              <a:schemeClr val="tx1"/>
            </a:solidFill>
            <a:miter lim="800000"/>
            <a:headEnd/>
            <a:tailEnd/>
          </a:ln>
        </p:spPr>
        <p:txBody>
          <a:bodyPr wrap="none" lIns="90000" tIns="46800" rIns="90000" bIns="46800" anchor="ctr"/>
          <a:lstStyle/>
          <a:p>
            <a:endParaRPr lang="fa-IR"/>
          </a:p>
        </p:txBody>
      </p:sp>
    </p:spTree>
  </p:cSld>
  <p:clrMapOvr>
    <a:masterClrMapping/>
  </p:clrMapOvr>
  <p:transition spd="med">
    <p:wheel/>
  </p:transition>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76" name="Rectangle 12"/>
          <p:cNvSpPr>
            <a:spLocks noGrp="1" noChangeArrowheads="1"/>
          </p:cNvSpPr>
          <p:nvPr>
            <p:ph type="title"/>
          </p:nvPr>
        </p:nvSpPr>
        <p:spPr/>
        <p:txBody>
          <a:bodyPr/>
          <a:lstStyle/>
          <a:p>
            <a:pPr eaLnBrk="1" hangingPunct="1">
              <a:defRPr/>
            </a:pPr>
            <a:r>
              <a:rPr lang="fa-IR" sz="3200" smtClean="0">
                <a:cs typeface="B Roya" pitchFamily="2" charset="-78"/>
              </a:rPr>
              <a:t>10-4 طبقه بندی شومسکی</a:t>
            </a:r>
            <a:endParaRPr lang="en-US" sz="3200" smtClean="0">
              <a:cs typeface="B Roya" pitchFamily="2" charset="-78"/>
            </a:endParaRPr>
          </a:p>
        </p:txBody>
      </p:sp>
      <p:sp>
        <p:nvSpPr>
          <p:cNvPr id="233475" name="Text Box 13"/>
          <p:cNvSpPr txBox="1">
            <a:spLocks noChangeArrowheads="1"/>
          </p:cNvSpPr>
          <p:nvPr/>
        </p:nvSpPr>
        <p:spPr bwMode="auto">
          <a:xfrm>
            <a:off x="5292725" y="981075"/>
            <a:ext cx="3095625" cy="5133975"/>
          </a:xfrm>
          <a:prstGeom prst="rect">
            <a:avLst/>
          </a:prstGeom>
          <a:noFill/>
          <a:ln w="22225" algn="ctr">
            <a:noFill/>
            <a:miter lim="800000"/>
            <a:headEnd/>
            <a:tailEnd/>
          </a:ln>
        </p:spPr>
        <p:txBody>
          <a:bodyPr lIns="90000" tIns="46800" rIns="90000" bIns="46800">
            <a:spAutoFit/>
          </a:bodyPr>
          <a:lstStyle/>
          <a:p>
            <a:pPr>
              <a:spcBef>
                <a:spcPct val="50000"/>
              </a:spcBef>
            </a:pPr>
            <a:r>
              <a:rPr lang="fa-IR" sz="1800">
                <a:solidFill>
                  <a:schemeClr val="accent1"/>
                </a:solidFill>
              </a:rPr>
              <a:t>گرامرها</a:t>
            </a:r>
          </a:p>
          <a:p>
            <a:pPr>
              <a:spcBef>
                <a:spcPct val="50000"/>
              </a:spcBef>
            </a:pPr>
            <a:r>
              <a:rPr lang="fa-IR" sz="1600">
                <a:solidFill>
                  <a:schemeClr val="bg2"/>
                </a:solidFill>
              </a:rPr>
              <a:t>گرامرهای نوع 0،</a:t>
            </a:r>
          </a:p>
          <a:p>
            <a:pPr>
              <a:spcBef>
                <a:spcPct val="50000"/>
              </a:spcBef>
            </a:pPr>
            <a:r>
              <a:rPr lang="fa-IR" sz="1600">
                <a:solidFill>
                  <a:schemeClr val="bg2"/>
                </a:solidFill>
              </a:rPr>
              <a:t>گرامرهای عبارات،</a:t>
            </a:r>
          </a:p>
          <a:p>
            <a:pPr>
              <a:spcBef>
                <a:spcPct val="50000"/>
              </a:spcBef>
            </a:pPr>
            <a:r>
              <a:rPr lang="fa-IR" sz="1600">
                <a:solidFill>
                  <a:schemeClr val="bg2"/>
                </a:solidFill>
              </a:rPr>
              <a:t>گرامرهای بدون محدودیت</a:t>
            </a:r>
          </a:p>
          <a:p>
            <a:pPr>
              <a:spcBef>
                <a:spcPct val="50000"/>
              </a:spcBef>
            </a:pPr>
            <a:endParaRPr lang="fa-IR" sz="1600"/>
          </a:p>
          <a:p>
            <a:pPr>
              <a:spcBef>
                <a:spcPct val="50000"/>
              </a:spcBef>
            </a:pPr>
            <a:r>
              <a:rPr lang="fa-IR" sz="1600"/>
              <a:t>گرامرهای نوع 1،</a:t>
            </a:r>
          </a:p>
          <a:p>
            <a:pPr>
              <a:spcBef>
                <a:spcPct val="50000"/>
              </a:spcBef>
            </a:pPr>
            <a:r>
              <a:rPr lang="fa-IR" sz="1600"/>
              <a:t>گرامرهای وابسته به متن،</a:t>
            </a:r>
          </a:p>
          <a:p>
            <a:pPr>
              <a:spcBef>
                <a:spcPct val="50000"/>
              </a:spcBef>
            </a:pPr>
            <a:r>
              <a:rPr lang="fa-IR" sz="1600"/>
              <a:t>گرامرهای یگنواخت</a:t>
            </a:r>
          </a:p>
          <a:p>
            <a:pPr>
              <a:spcBef>
                <a:spcPct val="50000"/>
              </a:spcBef>
            </a:pPr>
            <a:endParaRPr lang="fa-IR" sz="1600"/>
          </a:p>
          <a:p>
            <a:pPr>
              <a:spcBef>
                <a:spcPct val="50000"/>
              </a:spcBef>
            </a:pPr>
            <a:r>
              <a:rPr lang="fa-IR" sz="1600">
                <a:solidFill>
                  <a:schemeClr val="bg2"/>
                </a:solidFill>
              </a:rPr>
              <a:t>گرامرهای نوع 2،</a:t>
            </a:r>
          </a:p>
          <a:p>
            <a:pPr>
              <a:spcBef>
                <a:spcPct val="50000"/>
              </a:spcBef>
            </a:pPr>
            <a:r>
              <a:rPr lang="fa-IR" sz="1600">
                <a:solidFill>
                  <a:schemeClr val="bg2"/>
                </a:solidFill>
              </a:rPr>
              <a:t>گرامرهای مستقل از متن</a:t>
            </a:r>
          </a:p>
          <a:p>
            <a:pPr>
              <a:spcBef>
                <a:spcPct val="50000"/>
              </a:spcBef>
            </a:pPr>
            <a:endParaRPr lang="fa-IR" sz="1600">
              <a:solidFill>
                <a:schemeClr val="bg2"/>
              </a:solidFill>
            </a:endParaRPr>
          </a:p>
          <a:p>
            <a:pPr>
              <a:spcBef>
                <a:spcPct val="50000"/>
              </a:spcBef>
            </a:pPr>
            <a:r>
              <a:rPr lang="fa-IR" sz="1600"/>
              <a:t>گرامرهای نوع 3،گرامرهای باقاعده،</a:t>
            </a:r>
          </a:p>
          <a:p>
            <a:pPr>
              <a:spcBef>
                <a:spcPct val="50000"/>
              </a:spcBef>
            </a:pPr>
            <a:r>
              <a:rPr lang="fa-IR" sz="1600"/>
              <a:t>گرامرهای خطی چپ،گرامرهای خطی راست</a:t>
            </a:r>
            <a:endParaRPr lang="en-US" sz="1600"/>
          </a:p>
        </p:txBody>
      </p:sp>
      <p:sp>
        <p:nvSpPr>
          <p:cNvPr id="233476" name="Text Box 14"/>
          <p:cNvSpPr txBox="1">
            <a:spLocks noChangeArrowheads="1"/>
          </p:cNvSpPr>
          <p:nvPr/>
        </p:nvSpPr>
        <p:spPr bwMode="auto">
          <a:xfrm>
            <a:off x="3203575" y="981075"/>
            <a:ext cx="1728788" cy="4797425"/>
          </a:xfrm>
          <a:prstGeom prst="rect">
            <a:avLst/>
          </a:prstGeom>
          <a:noFill/>
          <a:ln w="22225" algn="ctr">
            <a:noFill/>
            <a:miter lim="800000"/>
            <a:headEnd/>
            <a:tailEnd/>
          </a:ln>
        </p:spPr>
        <p:txBody>
          <a:bodyPr lIns="90000" tIns="46800" rIns="90000" bIns="46800">
            <a:spAutoFit/>
          </a:bodyPr>
          <a:lstStyle/>
          <a:p>
            <a:pPr>
              <a:spcBef>
                <a:spcPct val="50000"/>
              </a:spcBef>
            </a:pPr>
            <a:r>
              <a:rPr lang="fa-IR" sz="2000">
                <a:solidFill>
                  <a:schemeClr val="accent1"/>
                </a:solidFill>
              </a:rPr>
              <a:t>زبانها</a:t>
            </a:r>
          </a:p>
          <a:p>
            <a:pPr>
              <a:spcBef>
                <a:spcPct val="50000"/>
              </a:spcBef>
            </a:pPr>
            <a:r>
              <a:rPr lang="fa-IR" sz="1600">
                <a:solidFill>
                  <a:schemeClr val="bg2"/>
                </a:solidFill>
              </a:rPr>
              <a:t>زبانهای بازگشتی</a:t>
            </a:r>
          </a:p>
          <a:p>
            <a:pPr>
              <a:spcBef>
                <a:spcPct val="50000"/>
              </a:spcBef>
            </a:pPr>
            <a:r>
              <a:rPr lang="fa-IR" sz="1600">
                <a:solidFill>
                  <a:schemeClr val="bg2"/>
                </a:solidFill>
              </a:rPr>
              <a:t>شمارش پذیر</a:t>
            </a:r>
          </a:p>
          <a:p>
            <a:pPr>
              <a:spcBef>
                <a:spcPct val="50000"/>
              </a:spcBef>
            </a:pPr>
            <a:endParaRPr lang="fa-IR" sz="1600"/>
          </a:p>
          <a:p>
            <a:pPr>
              <a:spcBef>
                <a:spcPct val="50000"/>
              </a:spcBef>
            </a:pPr>
            <a:endParaRPr lang="fa-IR" sz="1600"/>
          </a:p>
          <a:p>
            <a:pPr>
              <a:spcBef>
                <a:spcPct val="50000"/>
              </a:spcBef>
            </a:pPr>
            <a:r>
              <a:rPr lang="fa-IR" sz="1600"/>
              <a:t>زبانهای وابسته به متن</a:t>
            </a:r>
          </a:p>
          <a:p>
            <a:pPr>
              <a:spcBef>
                <a:spcPct val="50000"/>
              </a:spcBef>
            </a:pPr>
            <a:endParaRPr lang="fa-IR" sz="1600"/>
          </a:p>
          <a:p>
            <a:pPr>
              <a:spcBef>
                <a:spcPct val="50000"/>
              </a:spcBef>
            </a:pPr>
            <a:endParaRPr lang="fa-IR" sz="1600"/>
          </a:p>
          <a:p>
            <a:pPr>
              <a:spcBef>
                <a:spcPct val="50000"/>
              </a:spcBef>
            </a:pPr>
            <a:endParaRPr lang="fa-IR" sz="1600"/>
          </a:p>
          <a:p>
            <a:pPr>
              <a:spcBef>
                <a:spcPct val="50000"/>
              </a:spcBef>
            </a:pPr>
            <a:r>
              <a:rPr lang="fa-IR" sz="1600">
                <a:solidFill>
                  <a:schemeClr val="bg2"/>
                </a:solidFill>
              </a:rPr>
              <a:t>زبانهای مستقل از متن</a:t>
            </a:r>
          </a:p>
          <a:p>
            <a:pPr>
              <a:spcBef>
                <a:spcPct val="50000"/>
              </a:spcBef>
            </a:pPr>
            <a:endParaRPr lang="fa-IR" sz="1600">
              <a:solidFill>
                <a:schemeClr val="bg2"/>
              </a:solidFill>
            </a:endParaRPr>
          </a:p>
          <a:p>
            <a:pPr>
              <a:spcBef>
                <a:spcPct val="50000"/>
              </a:spcBef>
            </a:pPr>
            <a:endParaRPr lang="fa-IR" sz="1600"/>
          </a:p>
          <a:p>
            <a:pPr>
              <a:spcBef>
                <a:spcPct val="50000"/>
              </a:spcBef>
            </a:pPr>
            <a:r>
              <a:rPr lang="fa-IR" sz="1600"/>
              <a:t>زبانهای باقاعده</a:t>
            </a:r>
            <a:endParaRPr lang="en-US" sz="1600"/>
          </a:p>
        </p:txBody>
      </p:sp>
      <p:sp>
        <p:nvSpPr>
          <p:cNvPr id="233477" name="Text Box 15"/>
          <p:cNvSpPr txBox="1">
            <a:spLocks noChangeArrowheads="1"/>
          </p:cNvSpPr>
          <p:nvPr/>
        </p:nvSpPr>
        <p:spPr bwMode="auto">
          <a:xfrm>
            <a:off x="107950" y="968375"/>
            <a:ext cx="2376488" cy="5164138"/>
          </a:xfrm>
          <a:prstGeom prst="rect">
            <a:avLst/>
          </a:prstGeom>
          <a:noFill/>
          <a:ln w="22225" algn="ctr">
            <a:noFill/>
            <a:miter lim="800000"/>
            <a:headEnd/>
            <a:tailEnd/>
          </a:ln>
        </p:spPr>
        <p:txBody>
          <a:bodyPr lIns="90000" tIns="46800" rIns="90000" bIns="46800">
            <a:spAutoFit/>
          </a:bodyPr>
          <a:lstStyle/>
          <a:p>
            <a:pPr>
              <a:spcBef>
                <a:spcPct val="50000"/>
              </a:spcBef>
            </a:pPr>
            <a:r>
              <a:rPr lang="fa-IR" sz="2000">
                <a:solidFill>
                  <a:schemeClr val="accent1"/>
                </a:solidFill>
              </a:rPr>
              <a:t>ماشینهای پذیرنده</a:t>
            </a:r>
            <a:r>
              <a:rPr lang="fa-IR" sz="1600"/>
              <a:t> </a:t>
            </a:r>
          </a:p>
          <a:p>
            <a:pPr>
              <a:spcBef>
                <a:spcPct val="50000"/>
              </a:spcBef>
            </a:pPr>
            <a:r>
              <a:rPr lang="fa-IR" sz="1600">
                <a:solidFill>
                  <a:schemeClr val="bg2"/>
                </a:solidFill>
              </a:rPr>
              <a:t>ماشین تورینگ،</a:t>
            </a:r>
          </a:p>
          <a:p>
            <a:pPr>
              <a:spcBef>
                <a:spcPct val="50000"/>
              </a:spcBef>
            </a:pPr>
            <a:r>
              <a:rPr lang="fa-IR" sz="1600">
                <a:solidFill>
                  <a:schemeClr val="bg2"/>
                </a:solidFill>
              </a:rPr>
              <a:t>ماشین تورینگ غیر قطعی</a:t>
            </a:r>
          </a:p>
          <a:p>
            <a:pPr>
              <a:spcBef>
                <a:spcPct val="50000"/>
              </a:spcBef>
            </a:pPr>
            <a:endParaRPr lang="fa-IR" sz="1600"/>
          </a:p>
          <a:p>
            <a:pPr>
              <a:spcBef>
                <a:spcPct val="50000"/>
              </a:spcBef>
            </a:pPr>
            <a:endParaRPr lang="fa-IR" sz="1600"/>
          </a:p>
          <a:p>
            <a:pPr>
              <a:spcBef>
                <a:spcPct val="50000"/>
              </a:spcBef>
            </a:pPr>
            <a:r>
              <a:rPr lang="fa-IR" sz="1600"/>
              <a:t>آتاماتای خطی محدود</a:t>
            </a:r>
          </a:p>
          <a:p>
            <a:pPr>
              <a:spcBef>
                <a:spcPct val="50000"/>
              </a:spcBef>
            </a:pPr>
            <a:endParaRPr lang="fa-IR" sz="1600"/>
          </a:p>
          <a:p>
            <a:pPr>
              <a:spcBef>
                <a:spcPct val="50000"/>
              </a:spcBef>
            </a:pPr>
            <a:endParaRPr lang="fa-IR" sz="1600"/>
          </a:p>
          <a:p>
            <a:pPr>
              <a:spcBef>
                <a:spcPct val="50000"/>
              </a:spcBef>
            </a:pPr>
            <a:endParaRPr lang="fa-IR" sz="1600"/>
          </a:p>
          <a:p>
            <a:pPr>
              <a:spcBef>
                <a:spcPct val="50000"/>
              </a:spcBef>
            </a:pPr>
            <a:r>
              <a:rPr lang="fa-IR" sz="1600">
                <a:solidFill>
                  <a:schemeClr val="bg2"/>
                </a:solidFill>
              </a:rPr>
              <a:t>آتاماتای </a:t>
            </a:r>
            <a:r>
              <a:rPr lang="en-US" sz="1600">
                <a:solidFill>
                  <a:schemeClr val="bg2"/>
                </a:solidFill>
              </a:rPr>
              <a:t>pushdown</a:t>
            </a:r>
          </a:p>
          <a:p>
            <a:pPr>
              <a:spcBef>
                <a:spcPct val="50000"/>
              </a:spcBef>
            </a:pPr>
            <a:endParaRPr lang="en-US" sz="1600">
              <a:solidFill>
                <a:schemeClr val="bg2"/>
              </a:solidFill>
            </a:endParaRPr>
          </a:p>
          <a:p>
            <a:pPr>
              <a:spcBef>
                <a:spcPct val="50000"/>
              </a:spcBef>
            </a:pPr>
            <a:endParaRPr lang="en-US" sz="1600"/>
          </a:p>
          <a:p>
            <a:pPr>
              <a:spcBef>
                <a:spcPct val="50000"/>
              </a:spcBef>
            </a:pPr>
            <a:r>
              <a:rPr lang="fa-IR" sz="1600"/>
              <a:t>آتاماتای متناهی قطعی،</a:t>
            </a:r>
          </a:p>
          <a:p>
            <a:pPr>
              <a:spcBef>
                <a:spcPct val="50000"/>
              </a:spcBef>
            </a:pPr>
            <a:r>
              <a:rPr lang="fa-IR" sz="1600"/>
              <a:t>آتاماتای متناهی غیر قطعی</a:t>
            </a:r>
            <a:endParaRPr lang="en-US" sz="1600"/>
          </a:p>
        </p:txBody>
      </p:sp>
      <p:sp>
        <p:nvSpPr>
          <p:cNvPr id="233478" name="Line 16"/>
          <p:cNvSpPr>
            <a:spLocks noChangeShapeType="1"/>
          </p:cNvSpPr>
          <p:nvPr/>
        </p:nvSpPr>
        <p:spPr bwMode="auto">
          <a:xfrm flipH="1">
            <a:off x="468313" y="1344613"/>
            <a:ext cx="8064500" cy="0"/>
          </a:xfrm>
          <a:prstGeom prst="line">
            <a:avLst/>
          </a:prstGeom>
          <a:noFill/>
          <a:ln w="22225">
            <a:solidFill>
              <a:schemeClr val="tx1"/>
            </a:solidFill>
            <a:round/>
            <a:headEnd/>
            <a:tailEnd/>
          </a:ln>
        </p:spPr>
        <p:txBody>
          <a:bodyPr lIns="90000" tIns="46800" rIns="90000" bIns="46800" anchor="ctr"/>
          <a:lstStyle/>
          <a:p>
            <a:endParaRPr lang="en-US"/>
          </a:p>
        </p:txBody>
      </p:sp>
      <p:sp>
        <p:nvSpPr>
          <p:cNvPr id="233479" name="Line 17"/>
          <p:cNvSpPr>
            <a:spLocks noChangeShapeType="1"/>
          </p:cNvSpPr>
          <p:nvPr/>
        </p:nvSpPr>
        <p:spPr bwMode="auto">
          <a:xfrm flipH="1">
            <a:off x="468313" y="2636838"/>
            <a:ext cx="8064500" cy="0"/>
          </a:xfrm>
          <a:prstGeom prst="line">
            <a:avLst/>
          </a:prstGeom>
          <a:noFill/>
          <a:ln w="22225" cap="rnd">
            <a:solidFill>
              <a:srgbClr val="00CCFF"/>
            </a:solidFill>
            <a:prstDash val="sysDot"/>
            <a:round/>
            <a:headEnd/>
            <a:tailEnd/>
          </a:ln>
        </p:spPr>
        <p:txBody>
          <a:bodyPr lIns="90000" tIns="46800" rIns="90000" bIns="46800" anchor="ctr"/>
          <a:lstStyle/>
          <a:p>
            <a:endParaRPr lang="en-US"/>
          </a:p>
        </p:txBody>
      </p:sp>
      <p:sp>
        <p:nvSpPr>
          <p:cNvPr id="233480" name="Line 18"/>
          <p:cNvSpPr>
            <a:spLocks noChangeShapeType="1"/>
          </p:cNvSpPr>
          <p:nvPr/>
        </p:nvSpPr>
        <p:spPr bwMode="auto">
          <a:xfrm flipH="1">
            <a:off x="468313" y="4149725"/>
            <a:ext cx="8064500" cy="0"/>
          </a:xfrm>
          <a:prstGeom prst="line">
            <a:avLst/>
          </a:prstGeom>
          <a:noFill/>
          <a:ln w="22225" cap="rnd">
            <a:solidFill>
              <a:srgbClr val="00CCFF"/>
            </a:solidFill>
            <a:prstDash val="sysDot"/>
            <a:round/>
            <a:headEnd/>
            <a:tailEnd/>
          </a:ln>
        </p:spPr>
        <p:txBody>
          <a:bodyPr lIns="90000" tIns="46800" rIns="90000" bIns="46800" anchor="ctr"/>
          <a:lstStyle/>
          <a:p>
            <a:endParaRPr lang="en-US"/>
          </a:p>
        </p:txBody>
      </p:sp>
      <p:sp>
        <p:nvSpPr>
          <p:cNvPr id="233481" name="Line 19"/>
          <p:cNvSpPr>
            <a:spLocks noChangeShapeType="1"/>
          </p:cNvSpPr>
          <p:nvPr/>
        </p:nvSpPr>
        <p:spPr bwMode="auto">
          <a:xfrm flipH="1">
            <a:off x="468313" y="5157788"/>
            <a:ext cx="8064500" cy="0"/>
          </a:xfrm>
          <a:prstGeom prst="line">
            <a:avLst/>
          </a:prstGeom>
          <a:noFill/>
          <a:ln w="22225" cap="rnd">
            <a:solidFill>
              <a:srgbClr val="00CCFF"/>
            </a:solidFill>
            <a:prstDash val="sysDot"/>
            <a:round/>
            <a:headEnd/>
            <a:tailEnd/>
          </a:ln>
        </p:spPr>
        <p:txBody>
          <a:bodyPr lIns="90000" tIns="46800" rIns="90000" bIns="46800" anchor="ctr"/>
          <a:lstStyle/>
          <a:p>
            <a:endParaRPr lang="en-US"/>
          </a:p>
        </p:txBody>
      </p:sp>
    </p:spTree>
  </p:cSld>
  <p:clrMapOvr>
    <a:masterClrMapping/>
  </p:clrMapOvr>
  <p:transition spd="med">
    <p:wheel/>
  </p:transition>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76" name="Rectangle 12"/>
          <p:cNvSpPr>
            <a:spLocks noGrp="1" noChangeArrowheads="1"/>
          </p:cNvSpPr>
          <p:nvPr>
            <p:ph type="title"/>
          </p:nvPr>
        </p:nvSpPr>
        <p:spPr/>
        <p:txBody>
          <a:bodyPr/>
          <a:lstStyle/>
          <a:p>
            <a:pPr eaLnBrk="1" hangingPunct="1">
              <a:defRPr/>
            </a:pPr>
            <a:r>
              <a:rPr lang="fa-IR" sz="3200" dirty="0" smtClean="0">
                <a:cs typeface="B Roya" pitchFamily="2" charset="-78"/>
              </a:rPr>
              <a:t>جزوه</a:t>
            </a:r>
            <a:r>
              <a:rPr lang="en-US" sz="2400" dirty="0" smtClean="0">
                <a:cs typeface="B Roya" pitchFamily="2" charset="-78"/>
              </a:rPr>
              <a:t>www.jozve.org</a:t>
            </a:r>
            <a:r>
              <a:rPr lang="en-US" sz="3200" dirty="0" smtClean="0">
                <a:cs typeface="B Roya" pitchFamily="2" charset="-78"/>
              </a:rPr>
              <a:t>                                              </a:t>
            </a:r>
            <a:endParaRPr lang="en-US" sz="3200" dirty="0" smtClean="0">
              <a:cs typeface="B Roya" pitchFamily="2" charset="-78"/>
            </a:endParaRPr>
          </a:p>
        </p:txBody>
      </p:sp>
      <p:sp>
        <p:nvSpPr>
          <p:cNvPr id="234499" name="Line 16"/>
          <p:cNvSpPr>
            <a:spLocks noChangeShapeType="1"/>
          </p:cNvSpPr>
          <p:nvPr/>
        </p:nvSpPr>
        <p:spPr bwMode="auto">
          <a:xfrm flipH="1">
            <a:off x="468313" y="1344613"/>
            <a:ext cx="8064500" cy="0"/>
          </a:xfrm>
          <a:prstGeom prst="line">
            <a:avLst/>
          </a:prstGeom>
          <a:noFill/>
          <a:ln w="22225">
            <a:solidFill>
              <a:schemeClr val="tx1"/>
            </a:solidFill>
            <a:round/>
            <a:headEnd/>
            <a:tailEnd/>
          </a:ln>
        </p:spPr>
        <p:txBody>
          <a:bodyPr lIns="90000" tIns="46800" rIns="90000" bIns="46800" anchor="ctr"/>
          <a:lstStyle/>
          <a:p>
            <a:endParaRPr lang="en-US"/>
          </a:p>
        </p:txBody>
      </p:sp>
      <p:sp>
        <p:nvSpPr>
          <p:cNvPr id="10" name="Rectangle 9"/>
          <p:cNvSpPr/>
          <p:nvPr/>
        </p:nvSpPr>
        <p:spPr>
          <a:xfrm>
            <a:off x="1142976" y="1785926"/>
            <a:ext cx="7356373" cy="4524315"/>
          </a:xfrm>
          <a:prstGeom prst="rect">
            <a:avLst/>
          </a:prstGeom>
          <a:noFill/>
        </p:spPr>
        <p:txBody>
          <a:bodyPr wrap="none">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defRPr/>
            </a:pPr>
            <a:r>
              <a:rPr lang="fa-IR" sz="3200" dirty="0" smtClean="0">
                <a:ln>
                  <a:prstDash val="solid"/>
                </a:ln>
                <a:solidFill>
                  <a:srgbClr val="00B0F0"/>
                </a:solidFill>
                <a:effectLst>
                  <a:outerShdw blurRad="88000" dist="50800" dir="5040000" algn="tl">
                    <a:schemeClr val="accent4">
                      <a:tint val="80000"/>
                      <a:satMod val="250000"/>
                      <a:alpha val="45000"/>
                    </a:schemeClr>
                  </a:outerShdw>
                </a:effectLst>
                <a:latin typeface="Arial" pitchFamily="34" charset="0"/>
              </a:rPr>
              <a:t>دانلود رایگان جزوه و نمونه سوالات امتحانی</a:t>
            </a:r>
            <a:endParaRPr lang="fa-IR" sz="3200" dirty="0">
              <a:ln>
                <a:prstDash val="solid"/>
              </a:ln>
              <a:solidFill>
                <a:srgbClr val="00B0F0"/>
              </a:solidFill>
              <a:effectLst>
                <a:outerShdw blurRad="88000" dist="50800" dir="5040000" algn="tl">
                  <a:schemeClr val="accent4">
                    <a:tint val="80000"/>
                    <a:satMod val="250000"/>
                    <a:alpha val="45000"/>
                  </a:schemeClr>
                </a:outerShdw>
              </a:effectLst>
              <a:latin typeface="Arial" pitchFamily="34" charset="0"/>
            </a:endParaRPr>
          </a:p>
          <a:p>
            <a:pPr algn="ctr">
              <a:defRPr/>
            </a:pPr>
            <a:r>
              <a:rPr lang="fa-IR" sz="32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rPr>
              <a:t>و</a:t>
            </a:r>
          </a:p>
          <a:p>
            <a:pPr algn="ctr">
              <a:defRPr/>
            </a:pPr>
            <a:r>
              <a:rPr lang="fa-IR" sz="32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rPr>
              <a:t>فروش پایان نامه و مقالات دانشجویی کارشناسی، کارشناسی ارشد و دکتری</a:t>
            </a:r>
          </a:p>
          <a:p>
            <a:pPr algn="ctr">
              <a:defRPr/>
            </a:pPr>
            <a:r>
              <a:rPr lang="fa-IR" sz="32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rPr>
              <a:t>نمونه سوالات استخدامی</a:t>
            </a:r>
          </a:p>
          <a:p>
            <a:pPr algn="ctr">
              <a:defRPr/>
            </a:pPr>
            <a:r>
              <a:rPr lang="fa-IR" sz="32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rPr>
              <a:t>پکیج های کامل دانشجویی با تفکیک رشته ها</a:t>
            </a:r>
            <a:endParaRPr lang="en-US" sz="32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endParaRPr>
          </a:p>
          <a:p>
            <a:pPr algn="ctr">
              <a:defRPr/>
            </a:pPr>
            <a:r>
              <a:rPr lang="fa-IR" sz="32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rPr>
              <a:t>با قیمت های باورنکردنی</a:t>
            </a:r>
          </a:p>
          <a:p>
            <a:pPr algn="ctr">
              <a:defRPr/>
            </a:pPr>
            <a:endParaRPr lang="fa-IR" sz="32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rial" pitchFamily="34" charset="0"/>
            </a:endParaRPr>
          </a:p>
          <a:p>
            <a:pPr algn="l" rtl="0">
              <a:defRPr/>
            </a:pPr>
            <a:r>
              <a:rPr lang="en-US" sz="3200" dirty="0" smtClean="0">
                <a:ln>
                  <a:prstDash val="solid"/>
                </a:ln>
                <a:solidFill>
                  <a:schemeClr val="bg1">
                    <a:lumMod val="50000"/>
                  </a:schemeClr>
                </a:solidFill>
                <a:effectLst>
                  <a:outerShdw blurRad="38100" dist="38100" dir="2700000" algn="tl">
                    <a:srgbClr val="000000">
                      <a:alpha val="43137"/>
                    </a:srgbClr>
                  </a:outerShdw>
                </a:effectLst>
                <a:latin typeface="Arial" pitchFamily="34" charset="0"/>
                <a:hlinkClick r:id="rId2"/>
              </a:rPr>
              <a:t>www.jozve.org</a:t>
            </a:r>
            <a:endParaRPr lang="en-US" sz="3200" dirty="0" smtClean="0">
              <a:ln>
                <a:prstDash val="solid"/>
              </a:ln>
              <a:solidFill>
                <a:schemeClr val="bg1">
                  <a:lumMod val="50000"/>
                </a:schemeClr>
              </a:solidFill>
              <a:effectLst>
                <a:outerShdw blurRad="38100" dist="38100" dir="2700000" algn="tl">
                  <a:srgbClr val="000000">
                    <a:alpha val="43137"/>
                  </a:srgbClr>
                </a:outerShdw>
              </a:effectLst>
              <a:latin typeface="Arial" pitchFamily="34" charset="0"/>
            </a:endParaRPr>
          </a:p>
          <a:p>
            <a:pPr algn="ctr" rtl="0">
              <a:defRPr/>
            </a:pPr>
            <a:endParaRPr lang="en-US" sz="3200" dirty="0">
              <a:ln>
                <a:prstDash val="solid"/>
              </a:ln>
              <a:solidFill>
                <a:schemeClr val="bg1">
                  <a:lumMod val="50000"/>
                </a:schemeClr>
              </a:solidFill>
              <a:effectLst>
                <a:outerShdw blurRad="38100" dist="38100" dir="2700000" algn="tl">
                  <a:srgbClr val="000000">
                    <a:alpha val="43137"/>
                  </a:srgbClr>
                </a:outerShdw>
              </a:effectLst>
              <a:latin typeface="Arial" pitchFamily="34" charset="0"/>
            </a:endParaRPr>
          </a:p>
        </p:txBody>
      </p:sp>
    </p:spTree>
  </p:cSld>
  <p:clrMapOvr>
    <a:masterClrMapping/>
  </p:clrMapOvr>
  <p:transition spd="med">
    <p:whee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2" name="Rectangle 12"/>
          <p:cNvSpPr>
            <a:spLocks noGrp="1" noChangeArrowheads="1"/>
          </p:cNvSpPr>
          <p:nvPr>
            <p:ph type="title"/>
          </p:nvPr>
        </p:nvSpPr>
        <p:spPr/>
        <p:txBody>
          <a:bodyPr/>
          <a:lstStyle/>
          <a:p>
            <a:pPr eaLnBrk="1" hangingPunct="1">
              <a:defRPr/>
            </a:pPr>
            <a:r>
              <a:rPr lang="fa-IR" smtClean="0">
                <a:cs typeface="B Roya" pitchFamily="2" charset="-78"/>
              </a:rPr>
              <a:t>2-1 رشته ها و زبانها</a:t>
            </a:r>
            <a:endParaRPr lang="en-US" smtClean="0">
              <a:cs typeface="B Roya" pitchFamily="2" charset="-78"/>
            </a:endParaRPr>
          </a:p>
        </p:txBody>
      </p:sp>
      <p:sp>
        <p:nvSpPr>
          <p:cNvPr id="39939" name="Text Box 13"/>
          <p:cNvSpPr txBox="1">
            <a:spLocks noChangeArrowheads="1"/>
          </p:cNvSpPr>
          <p:nvPr/>
        </p:nvSpPr>
        <p:spPr bwMode="auto">
          <a:xfrm>
            <a:off x="395288" y="1519238"/>
            <a:ext cx="8353425" cy="3570287"/>
          </a:xfrm>
          <a:prstGeom prst="rect">
            <a:avLst/>
          </a:prstGeom>
          <a:solidFill>
            <a:schemeClr val="bg1"/>
          </a:solidFill>
          <a:ln w="9525" algn="ctr">
            <a:noFill/>
            <a:miter lim="800000"/>
            <a:headEnd/>
            <a:tailEnd/>
          </a:ln>
        </p:spPr>
        <p:txBody>
          <a:bodyPr>
            <a:spAutoFit/>
          </a:bodyPr>
          <a:lstStyle/>
          <a:p>
            <a:pPr algn="just">
              <a:spcBef>
                <a:spcPct val="50000"/>
              </a:spcBef>
            </a:pPr>
            <a:r>
              <a:rPr lang="fa-IR"/>
              <a:t>فرض کنید که</a:t>
            </a:r>
            <a:r>
              <a:rPr lang="en-US"/>
              <a:t>v</a:t>
            </a:r>
            <a:r>
              <a:rPr lang="ru-RU">
                <a:cs typeface="Arial" charset="0"/>
              </a:rPr>
              <a:t>є∑</a:t>
            </a:r>
            <a:r>
              <a:rPr lang="en-US"/>
              <a:t>*</a:t>
            </a:r>
            <a:r>
              <a:rPr lang="fa-IR"/>
              <a:t> باشد</a:t>
            </a:r>
            <a:r>
              <a:rPr lang="fa-IR">
                <a:solidFill>
                  <a:schemeClr val="accent1"/>
                </a:solidFill>
              </a:rPr>
              <a:t>.</a:t>
            </a:r>
            <a:r>
              <a:rPr lang="fa-IR" sz="3200">
                <a:solidFill>
                  <a:schemeClr val="accent1"/>
                </a:solidFill>
              </a:rPr>
              <a:t>الحاق</a:t>
            </a:r>
            <a:r>
              <a:rPr lang="fa-IR">
                <a:solidFill>
                  <a:schemeClr val="accent1"/>
                </a:solidFill>
              </a:rPr>
              <a:t> </a:t>
            </a:r>
            <a:r>
              <a:rPr lang="en-US">
                <a:solidFill>
                  <a:schemeClr val="accent1"/>
                </a:solidFill>
              </a:rPr>
              <a:t>u</a:t>
            </a:r>
            <a:r>
              <a:rPr lang="fa-IR">
                <a:solidFill>
                  <a:schemeClr val="accent1"/>
                </a:solidFill>
              </a:rPr>
              <a:t>و</a:t>
            </a:r>
            <a:r>
              <a:rPr lang="en-US">
                <a:solidFill>
                  <a:schemeClr val="accent1"/>
                </a:solidFill>
              </a:rPr>
              <a:t>v</a:t>
            </a:r>
            <a:r>
              <a:rPr lang="fa-IR"/>
              <a:t>، که به صورت </a:t>
            </a:r>
            <a:r>
              <a:rPr lang="en-US"/>
              <a:t>uv</a:t>
            </a:r>
            <a:r>
              <a:rPr lang="fa-IR"/>
              <a:t> نوشته می شودف یک عمل دودویی روی </a:t>
            </a:r>
            <a:r>
              <a:rPr lang="ru-RU">
                <a:cs typeface="Arial" charset="0"/>
              </a:rPr>
              <a:t>∑</a:t>
            </a:r>
            <a:r>
              <a:rPr lang="en-US"/>
              <a:t>*</a:t>
            </a:r>
            <a:r>
              <a:rPr lang="fa-IR"/>
              <a:t> است که به صورت زیر تعریف می شود:</a:t>
            </a:r>
          </a:p>
          <a:p>
            <a:pPr algn="just">
              <a:spcBef>
                <a:spcPct val="50000"/>
              </a:spcBef>
            </a:pPr>
            <a:r>
              <a:rPr lang="en-US"/>
              <a:t>  (i</a:t>
            </a:r>
            <a:r>
              <a:rPr lang="fa-IR">
                <a:solidFill>
                  <a:schemeClr val="accent1"/>
                </a:solidFill>
              </a:rPr>
              <a:t>پایه</a:t>
            </a:r>
            <a:r>
              <a:rPr lang="fa-IR"/>
              <a:t>: اگر </a:t>
            </a:r>
            <a:r>
              <a:rPr lang="en-US"/>
              <a:t>length(v)=0</a:t>
            </a:r>
            <a:r>
              <a:rPr lang="fa-IR"/>
              <a:t> باشد. آنگاه</a:t>
            </a:r>
            <a:r>
              <a:rPr lang="he-IL"/>
              <a:t>גּ</a:t>
            </a:r>
            <a:r>
              <a:rPr lang="en-US"/>
              <a:t>v=</a:t>
            </a:r>
            <a:r>
              <a:rPr lang="fa-IR"/>
              <a:t> و </a:t>
            </a:r>
            <a:r>
              <a:rPr lang="en-US"/>
              <a:t>uv=u</a:t>
            </a:r>
            <a:r>
              <a:rPr lang="fa-IR"/>
              <a:t> خواهد بود.</a:t>
            </a:r>
          </a:p>
          <a:p>
            <a:pPr algn="just">
              <a:spcBef>
                <a:spcPct val="50000"/>
              </a:spcBef>
            </a:pPr>
            <a:r>
              <a:rPr lang="en-US"/>
              <a:t>(ii</a:t>
            </a:r>
            <a:r>
              <a:rPr lang="fa-IR"/>
              <a:t> </a:t>
            </a:r>
            <a:r>
              <a:rPr lang="fa-IR">
                <a:solidFill>
                  <a:schemeClr val="accent1"/>
                </a:solidFill>
              </a:rPr>
              <a:t>گام بازگشت</a:t>
            </a:r>
            <a:r>
              <a:rPr lang="fa-IR"/>
              <a:t>: فرض کنید که </a:t>
            </a:r>
            <a:r>
              <a:rPr lang="en-US"/>
              <a:t>v</a:t>
            </a:r>
            <a:r>
              <a:rPr lang="fa-IR"/>
              <a:t> یک رشته با طول</a:t>
            </a:r>
            <a:r>
              <a:rPr lang="en-US"/>
              <a:t> </a:t>
            </a:r>
            <a:r>
              <a:rPr lang="en-US" b="0"/>
              <a:t>length(v)=n›0</a:t>
            </a:r>
            <a:r>
              <a:rPr lang="fa-IR"/>
              <a:t> باشد. در اینصورت ، به ازای برخی رشته های</a:t>
            </a:r>
            <a:r>
              <a:rPr lang="en-US"/>
              <a:t>w</a:t>
            </a:r>
            <a:r>
              <a:rPr lang="fa-IR"/>
              <a:t> با طول </a:t>
            </a:r>
            <a:r>
              <a:rPr lang="en-US"/>
              <a:t>n-1</a:t>
            </a:r>
            <a:r>
              <a:rPr lang="fa-IR"/>
              <a:t>و </a:t>
            </a:r>
            <a:r>
              <a:rPr lang="en-US"/>
              <a:t>a</a:t>
            </a:r>
            <a:r>
              <a:rPr lang="ru-RU"/>
              <a:t> </a:t>
            </a:r>
            <a:r>
              <a:rPr lang="ru-RU">
                <a:cs typeface="Arial" charset="0"/>
              </a:rPr>
              <a:t>є</a:t>
            </a:r>
            <a:r>
              <a:rPr lang="ru-RU"/>
              <a:t> </a:t>
            </a:r>
            <a:r>
              <a:rPr lang="ru-RU">
                <a:cs typeface="Arial" charset="0"/>
              </a:rPr>
              <a:t>∑</a:t>
            </a:r>
            <a:r>
              <a:rPr lang="fa-IR"/>
              <a:t>، </a:t>
            </a:r>
            <a:r>
              <a:rPr lang="en-US"/>
              <a:t>v=wa</a:t>
            </a:r>
            <a:r>
              <a:rPr lang="fa-IR"/>
              <a:t>و در نتیجه </a:t>
            </a:r>
            <a:r>
              <a:rPr lang="en-US"/>
              <a:t>uv=(uw)a</a:t>
            </a:r>
            <a:r>
              <a:rPr lang="fa-IR"/>
              <a:t> خواهد بود.</a:t>
            </a:r>
            <a:r>
              <a:rPr lang="en-US"/>
              <a:t> </a:t>
            </a:r>
          </a:p>
        </p:txBody>
      </p:sp>
    </p:spTree>
  </p:cSld>
  <p:clrMapOvr>
    <a:masterClrMapping/>
  </p:clrMapOvr>
  <p:transition spd="med">
    <p:whee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39" name="Rectangle 55"/>
          <p:cNvSpPr>
            <a:spLocks noGrp="1" noChangeArrowheads="1"/>
          </p:cNvSpPr>
          <p:nvPr>
            <p:ph type="title"/>
          </p:nvPr>
        </p:nvSpPr>
        <p:spPr/>
        <p:txBody>
          <a:bodyPr/>
          <a:lstStyle/>
          <a:p>
            <a:pPr eaLnBrk="1" hangingPunct="1">
              <a:defRPr/>
            </a:pPr>
            <a:r>
              <a:rPr lang="fa-IR" smtClean="0">
                <a:cs typeface="B Roya" pitchFamily="2" charset="-78"/>
              </a:rPr>
              <a:t>2-1 رشته ها و زبانها</a:t>
            </a:r>
            <a:endParaRPr lang="en-US" smtClean="0">
              <a:cs typeface="B Roya" pitchFamily="2" charset="-78"/>
            </a:endParaRPr>
          </a:p>
        </p:txBody>
      </p:sp>
      <p:sp>
        <p:nvSpPr>
          <p:cNvPr id="40963" name="Text Box 56"/>
          <p:cNvSpPr txBox="1">
            <a:spLocks noChangeArrowheads="1"/>
          </p:cNvSpPr>
          <p:nvPr/>
        </p:nvSpPr>
        <p:spPr bwMode="auto">
          <a:xfrm>
            <a:off x="684213" y="1844675"/>
            <a:ext cx="7991475" cy="2870200"/>
          </a:xfrm>
          <a:prstGeom prst="rect">
            <a:avLst/>
          </a:prstGeom>
          <a:gradFill rotWithShape="1">
            <a:gsLst>
              <a:gs pos="0">
                <a:srgbClr val="FFFFFF">
                  <a:alpha val="26999"/>
                </a:srgbClr>
              </a:gs>
              <a:gs pos="100000">
                <a:srgbClr val="E3E3E3">
                  <a:alpha val="28998"/>
                </a:srgbClr>
              </a:gs>
            </a:gsLst>
            <a:path path="shape">
              <a:fillToRect l="50000" t="50000" r="50000" b="50000"/>
            </a:path>
          </a:gradFill>
          <a:ln w="9525" algn="ctr">
            <a:noFill/>
            <a:miter lim="800000"/>
            <a:headEnd/>
            <a:tailEnd/>
          </a:ln>
        </p:spPr>
        <p:txBody>
          <a:bodyPr>
            <a:spAutoFit/>
          </a:bodyPr>
          <a:lstStyle/>
          <a:p>
            <a:pPr>
              <a:spcBef>
                <a:spcPct val="50000"/>
              </a:spcBef>
            </a:pPr>
            <a:r>
              <a:rPr lang="fa-IR">
                <a:solidFill>
                  <a:schemeClr val="accent1"/>
                </a:solidFill>
              </a:rPr>
              <a:t>مثال:</a:t>
            </a:r>
          </a:p>
          <a:p>
            <a:pPr>
              <a:spcBef>
                <a:spcPct val="50000"/>
              </a:spcBef>
            </a:pPr>
            <a:r>
              <a:rPr lang="fa-IR"/>
              <a:t>فرض کنید که </a:t>
            </a:r>
            <a:r>
              <a:rPr lang="en-US"/>
              <a:t> v=ca , u=ab</a:t>
            </a:r>
            <a:r>
              <a:rPr lang="fa-IR"/>
              <a:t> و </a:t>
            </a:r>
            <a:r>
              <a:rPr lang="en-US"/>
              <a:t>w=bb</a:t>
            </a:r>
            <a:r>
              <a:rPr lang="fa-IR"/>
              <a:t> باشد. در این صورت:</a:t>
            </a:r>
          </a:p>
          <a:p>
            <a:pPr algn="l">
              <a:spcBef>
                <a:spcPct val="50000"/>
              </a:spcBef>
            </a:pPr>
            <a:r>
              <a:rPr lang="en-US"/>
              <a:t>	           uv= abca                       uw= cabb        </a:t>
            </a:r>
          </a:p>
          <a:p>
            <a:pPr algn="l">
              <a:spcBef>
                <a:spcPct val="50000"/>
              </a:spcBef>
            </a:pPr>
            <a:r>
              <a:rPr lang="en-US"/>
              <a:t>      (uv)w=abcabb                 u(vw)=abcann</a:t>
            </a:r>
          </a:p>
        </p:txBody>
      </p:sp>
    </p:spTree>
  </p:cSld>
  <p:clrMapOvr>
    <a:masterClrMapping/>
  </p:clrMapOvr>
  <p:transition spd="med">
    <p:whee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4" name="Rectangle 6"/>
          <p:cNvSpPr>
            <a:spLocks noGrp="1" noChangeArrowheads="1"/>
          </p:cNvSpPr>
          <p:nvPr>
            <p:ph type="title"/>
          </p:nvPr>
        </p:nvSpPr>
        <p:spPr/>
        <p:txBody>
          <a:bodyPr/>
          <a:lstStyle/>
          <a:p>
            <a:pPr eaLnBrk="1" hangingPunct="1">
              <a:defRPr/>
            </a:pPr>
            <a:r>
              <a:rPr lang="fa-IR" smtClean="0">
                <a:cs typeface="B Roya" pitchFamily="2" charset="-78"/>
              </a:rPr>
              <a:t>2-1 رشته ها و زبانها</a:t>
            </a:r>
            <a:endParaRPr lang="en-US" smtClean="0">
              <a:cs typeface="B Roya" pitchFamily="2" charset="-78"/>
            </a:endParaRPr>
          </a:p>
        </p:txBody>
      </p:sp>
      <p:sp>
        <p:nvSpPr>
          <p:cNvPr id="41987" name="Text Box 7"/>
          <p:cNvSpPr txBox="1">
            <a:spLocks noChangeArrowheads="1"/>
          </p:cNvSpPr>
          <p:nvPr/>
        </p:nvSpPr>
        <p:spPr bwMode="auto">
          <a:xfrm>
            <a:off x="1835150" y="1916113"/>
            <a:ext cx="6048375" cy="1801812"/>
          </a:xfrm>
          <a:prstGeom prst="rect">
            <a:avLst/>
          </a:prstGeom>
          <a:solidFill>
            <a:schemeClr val="accent1"/>
          </a:solidFill>
          <a:ln w="9525" algn="ctr">
            <a:noFill/>
            <a:miter lim="800000"/>
            <a:headEnd/>
            <a:tailEnd/>
          </a:ln>
        </p:spPr>
        <p:txBody>
          <a:bodyPr>
            <a:spAutoFit/>
          </a:bodyPr>
          <a:lstStyle/>
          <a:p>
            <a:pPr>
              <a:spcBef>
                <a:spcPct val="50000"/>
              </a:spcBef>
            </a:pPr>
            <a:r>
              <a:rPr lang="fa-IR">
                <a:solidFill>
                  <a:schemeClr val="bg1"/>
                </a:solidFill>
              </a:rPr>
              <a:t>قضیه:</a:t>
            </a:r>
            <a:r>
              <a:rPr lang="fa-IR"/>
              <a:t> فرض کنید که </a:t>
            </a:r>
            <a:r>
              <a:rPr lang="en-US"/>
              <a:t>u,v,w</a:t>
            </a:r>
            <a:r>
              <a:rPr lang="ru-RU">
                <a:cs typeface="Arial" charset="0"/>
              </a:rPr>
              <a:t>є∑</a:t>
            </a:r>
            <a:r>
              <a:rPr lang="en-US"/>
              <a:t>*</a:t>
            </a:r>
            <a:r>
              <a:rPr lang="fa-IR"/>
              <a:t> باشد.</a:t>
            </a:r>
          </a:p>
          <a:p>
            <a:pPr>
              <a:spcBef>
                <a:spcPct val="50000"/>
              </a:spcBef>
            </a:pPr>
            <a:endParaRPr lang="fa-IR"/>
          </a:p>
          <a:p>
            <a:pPr>
              <a:spcBef>
                <a:spcPct val="50000"/>
              </a:spcBef>
            </a:pPr>
            <a:r>
              <a:rPr lang="fa-IR"/>
              <a:t>در این صورت </a:t>
            </a:r>
            <a:r>
              <a:rPr lang="en-US"/>
              <a:t> (uv)w= u(vw)</a:t>
            </a:r>
            <a:r>
              <a:rPr lang="fa-IR"/>
              <a:t> خواهد بود.</a:t>
            </a:r>
            <a:endParaRPr lang="en-US"/>
          </a:p>
        </p:txBody>
      </p:sp>
    </p:spTree>
  </p:cSld>
  <p:clrMapOvr>
    <a:masterClrMapping/>
  </p:clrMapOvr>
  <p:transition spd="med">
    <p:whee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6" name="Rectangle 8"/>
          <p:cNvSpPr>
            <a:spLocks noGrp="1" noChangeArrowheads="1"/>
          </p:cNvSpPr>
          <p:nvPr>
            <p:ph type="title"/>
          </p:nvPr>
        </p:nvSpPr>
        <p:spPr/>
        <p:txBody>
          <a:bodyPr/>
          <a:lstStyle/>
          <a:p>
            <a:pPr eaLnBrk="1" hangingPunct="1">
              <a:defRPr/>
            </a:pPr>
            <a:r>
              <a:rPr lang="fa-IR" smtClean="0">
                <a:cs typeface="B Roya" pitchFamily="2" charset="-78"/>
              </a:rPr>
              <a:t>2-1 رشته ها و زبانها</a:t>
            </a:r>
            <a:endParaRPr lang="en-US" smtClean="0">
              <a:cs typeface="B Roya" pitchFamily="2" charset="-78"/>
            </a:endParaRPr>
          </a:p>
        </p:txBody>
      </p:sp>
      <p:sp>
        <p:nvSpPr>
          <p:cNvPr id="4101" name="Text Box 9"/>
          <p:cNvSpPr txBox="1">
            <a:spLocks noChangeArrowheads="1"/>
          </p:cNvSpPr>
          <p:nvPr/>
        </p:nvSpPr>
        <p:spPr bwMode="auto">
          <a:xfrm>
            <a:off x="468313" y="1223963"/>
            <a:ext cx="8207375" cy="3724275"/>
          </a:xfrm>
          <a:prstGeom prst="rect">
            <a:avLst/>
          </a:prstGeom>
          <a:noFill/>
          <a:ln w="9525" algn="ctr">
            <a:noFill/>
            <a:miter lim="800000"/>
            <a:headEnd/>
            <a:tailEnd/>
          </a:ln>
        </p:spPr>
        <p:txBody>
          <a:bodyPr>
            <a:spAutoFit/>
          </a:bodyPr>
          <a:lstStyle/>
          <a:p>
            <a:pPr algn="just">
              <a:spcBef>
                <a:spcPct val="50000"/>
              </a:spcBef>
            </a:pPr>
            <a:r>
              <a:rPr lang="fa-IR">
                <a:solidFill>
                  <a:schemeClr val="accent1"/>
                </a:solidFill>
              </a:rPr>
              <a:t>معکوس رشته:</a:t>
            </a:r>
          </a:p>
          <a:p>
            <a:pPr algn="just">
              <a:spcBef>
                <a:spcPct val="50000"/>
              </a:spcBef>
            </a:pPr>
            <a:r>
              <a:rPr lang="fa-IR"/>
              <a:t>فرض کنید که </a:t>
            </a:r>
            <a:r>
              <a:rPr lang="en-US"/>
              <a:t>u</a:t>
            </a:r>
            <a:r>
              <a:rPr lang="fa-IR"/>
              <a:t> یک رشته در باشد. معکوس </a:t>
            </a:r>
            <a:r>
              <a:rPr lang="en-US"/>
              <a:t>u</a:t>
            </a:r>
            <a:r>
              <a:rPr lang="fa-IR"/>
              <a:t> به صورت زیر تعریف می شود:</a:t>
            </a:r>
          </a:p>
          <a:p>
            <a:pPr algn="just">
              <a:spcBef>
                <a:spcPct val="50000"/>
              </a:spcBef>
            </a:pPr>
            <a:r>
              <a:rPr lang="en-US"/>
              <a:t>(i</a:t>
            </a:r>
            <a:r>
              <a:rPr lang="fa-IR"/>
              <a:t> پایه:</a:t>
            </a:r>
            <a:r>
              <a:rPr lang="en-US"/>
              <a:t>length(u)=n0 </a:t>
            </a:r>
            <a:r>
              <a:rPr lang="fa-IR"/>
              <a:t>. در این صورت </a:t>
            </a:r>
            <a:r>
              <a:rPr lang="en-US"/>
              <a:t>u=</a:t>
            </a:r>
            <a:r>
              <a:rPr lang="el-GR">
                <a:cs typeface="Arial" charset="0"/>
              </a:rPr>
              <a:t>λ</a:t>
            </a:r>
            <a:r>
              <a:rPr lang="en-US"/>
              <a:t> </a:t>
            </a:r>
            <a:r>
              <a:rPr lang="fa-IR"/>
              <a:t> و          خواهد بود.</a:t>
            </a:r>
          </a:p>
          <a:p>
            <a:pPr algn="just">
              <a:spcBef>
                <a:spcPct val="50000"/>
              </a:spcBef>
            </a:pPr>
            <a:r>
              <a:rPr lang="en-US"/>
              <a:t>(ii</a:t>
            </a:r>
            <a:r>
              <a:rPr lang="fa-IR"/>
              <a:t> گام بازگشت: اگر </a:t>
            </a:r>
            <a:r>
              <a:rPr lang="en-US"/>
              <a:t>length(u)=n›0</a:t>
            </a:r>
            <a:r>
              <a:rPr lang="fa-IR"/>
              <a:t> باشد، در اینصورت برای برخی رشته های </a:t>
            </a:r>
            <a:r>
              <a:rPr lang="en-US"/>
              <a:t>w</a:t>
            </a:r>
            <a:r>
              <a:rPr lang="fa-IR"/>
              <a:t> به طول </a:t>
            </a:r>
            <a:r>
              <a:rPr lang="en-US"/>
              <a:t>n-1</a:t>
            </a:r>
            <a:r>
              <a:rPr lang="fa-IR"/>
              <a:t> و برخی </a:t>
            </a:r>
            <a:r>
              <a:rPr lang="en-US"/>
              <a:t>u=wa , a</a:t>
            </a:r>
            <a:r>
              <a:rPr lang="ru-RU">
                <a:cs typeface="Arial" charset="0"/>
              </a:rPr>
              <a:t>є∑</a:t>
            </a:r>
            <a:r>
              <a:rPr lang="en-US"/>
              <a:t> </a:t>
            </a:r>
            <a:r>
              <a:rPr lang="fa-IR"/>
              <a:t> معکوس رشته برابرخواهد بود: </a:t>
            </a:r>
            <a:endParaRPr lang="en-US"/>
          </a:p>
        </p:txBody>
      </p:sp>
      <p:sp>
        <p:nvSpPr>
          <p:cNvPr id="4102" name="Rectangle 18"/>
          <p:cNvSpPr>
            <a:spLocks noChangeArrowheads="1"/>
          </p:cNvSpPr>
          <p:nvPr/>
        </p:nvSpPr>
        <p:spPr bwMode="auto">
          <a:xfrm>
            <a:off x="0" y="321468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4098" name="Object 17"/>
          <p:cNvGraphicFramePr>
            <a:graphicFrameLocks noChangeAspect="1"/>
          </p:cNvGraphicFramePr>
          <p:nvPr/>
        </p:nvGraphicFramePr>
        <p:xfrm>
          <a:off x="3203575" y="4581525"/>
          <a:ext cx="2740025" cy="625475"/>
        </p:xfrm>
        <a:graphic>
          <a:graphicData uri="http://schemas.openxmlformats.org/presentationml/2006/ole">
            <p:oleObj spid="_x0000_s4098" name="Equation" r:id="rId3" imgW="622030" imgH="203112" progId="Equation.3">
              <p:embed/>
            </p:oleObj>
          </a:graphicData>
        </a:graphic>
      </p:graphicFrame>
      <p:sp>
        <p:nvSpPr>
          <p:cNvPr id="4103" name="Rectangle 19"/>
          <p:cNvSpPr>
            <a:spLocks noChangeArrowheads="1"/>
          </p:cNvSpPr>
          <p:nvPr/>
        </p:nvSpPr>
        <p:spPr bwMode="auto">
          <a:xfrm>
            <a:off x="0" y="364331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4104" name="Rectangle 21"/>
          <p:cNvSpPr>
            <a:spLocks noChangeArrowheads="1"/>
          </p:cNvSpPr>
          <p:nvPr/>
        </p:nvSpPr>
        <p:spPr bwMode="auto">
          <a:xfrm>
            <a:off x="0" y="321468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4099" name="Object 20"/>
          <p:cNvGraphicFramePr>
            <a:graphicFrameLocks noChangeAspect="1"/>
          </p:cNvGraphicFramePr>
          <p:nvPr/>
        </p:nvGraphicFramePr>
        <p:xfrm>
          <a:off x="1801813" y="2924175"/>
          <a:ext cx="1008062" cy="428625"/>
        </p:xfrm>
        <a:graphic>
          <a:graphicData uri="http://schemas.openxmlformats.org/presentationml/2006/ole">
            <p:oleObj spid="_x0000_s4099" name="Equation" r:id="rId4" imgW="444307" imgH="203112" progId="Equation.3">
              <p:embed/>
            </p:oleObj>
          </a:graphicData>
        </a:graphic>
      </p:graphicFrame>
      <p:sp>
        <p:nvSpPr>
          <p:cNvPr id="4105" name="Rectangle 22"/>
          <p:cNvSpPr>
            <a:spLocks noChangeArrowheads="1"/>
          </p:cNvSpPr>
          <p:nvPr/>
        </p:nvSpPr>
        <p:spPr bwMode="auto">
          <a:xfrm>
            <a:off x="0" y="364331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44" name="Rectangle 12"/>
          <p:cNvSpPr>
            <a:spLocks noGrp="1" noChangeArrowheads="1"/>
          </p:cNvSpPr>
          <p:nvPr>
            <p:ph type="title"/>
          </p:nvPr>
        </p:nvSpPr>
        <p:spPr/>
        <p:txBody>
          <a:bodyPr/>
          <a:lstStyle/>
          <a:p>
            <a:pPr eaLnBrk="1" hangingPunct="1">
              <a:defRPr/>
            </a:pPr>
            <a:r>
              <a:rPr lang="fa-IR" smtClean="0"/>
              <a:t>2-1 رشته ها و زبانها</a:t>
            </a:r>
            <a:endParaRPr lang="en-US" smtClean="0"/>
          </a:p>
        </p:txBody>
      </p:sp>
      <p:sp>
        <p:nvSpPr>
          <p:cNvPr id="5124" name="Rectangle 21"/>
          <p:cNvSpPr>
            <a:spLocks noChangeArrowheads="1"/>
          </p:cNvSpPr>
          <p:nvPr/>
        </p:nvSpPr>
        <p:spPr bwMode="auto">
          <a:xfrm>
            <a:off x="0" y="0"/>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pSp>
        <p:nvGrpSpPr>
          <p:cNvPr id="5125" name="Group 23"/>
          <p:cNvGrpSpPr>
            <a:grpSpLocks/>
          </p:cNvGrpSpPr>
          <p:nvPr/>
        </p:nvGrpSpPr>
        <p:grpSpPr bwMode="auto">
          <a:xfrm>
            <a:off x="1403350" y="2132013"/>
            <a:ext cx="6264275" cy="2520950"/>
            <a:chOff x="884" y="1071"/>
            <a:chExt cx="3946" cy="1588"/>
          </a:xfrm>
        </p:grpSpPr>
        <p:sp>
          <p:nvSpPr>
            <p:cNvPr id="5127" name="AutoShape 19"/>
            <p:cNvSpPr>
              <a:spLocks noChangeArrowheads="1"/>
            </p:cNvSpPr>
            <p:nvPr/>
          </p:nvSpPr>
          <p:spPr bwMode="auto">
            <a:xfrm>
              <a:off x="884" y="1071"/>
              <a:ext cx="3946" cy="1588"/>
            </a:xfrm>
            <a:prstGeom prst="verticalScroll">
              <a:avLst>
                <a:gd name="adj" fmla="val 12500"/>
              </a:avLst>
            </a:prstGeom>
            <a:solidFill>
              <a:schemeClr val="bg1"/>
            </a:solidFill>
            <a:ln w="22225">
              <a:solidFill>
                <a:schemeClr val="tx1"/>
              </a:solidFill>
              <a:round/>
              <a:headEnd/>
              <a:tailEnd/>
            </a:ln>
          </p:spPr>
          <p:txBody>
            <a:bodyPr wrap="none" lIns="90000" tIns="46800" rIns="90000" bIns="46800" anchor="ctr"/>
            <a:lstStyle/>
            <a:p>
              <a:pPr algn="ctr"/>
              <a:r>
                <a:rPr lang="fa-IR"/>
                <a:t>قضیه: فرض کنید که</a:t>
              </a:r>
              <a:r>
                <a:rPr lang="ru-RU"/>
                <a:t>є∑</a:t>
              </a:r>
              <a:r>
                <a:rPr lang="en-US"/>
                <a:t>*</a:t>
              </a:r>
              <a:r>
                <a:rPr lang="fa-IR"/>
                <a:t> </a:t>
              </a:r>
              <a:r>
                <a:rPr lang="en-US"/>
                <a:t>u,v</a:t>
              </a:r>
              <a:r>
                <a:rPr lang="fa-IR"/>
                <a:t> باشد.</a:t>
              </a:r>
            </a:p>
            <a:p>
              <a:pPr algn="ctr"/>
              <a:endParaRPr lang="fa-IR"/>
            </a:p>
            <a:p>
              <a:pPr algn="ctr"/>
              <a:r>
                <a:rPr lang="fa-IR"/>
                <a:t> در این صورت                              است</a:t>
              </a:r>
              <a:endParaRPr lang="en-US"/>
            </a:p>
          </p:txBody>
        </p:sp>
        <p:graphicFrame>
          <p:nvGraphicFramePr>
            <p:cNvPr id="5122" name="Object 20"/>
            <p:cNvGraphicFramePr>
              <a:graphicFrameLocks noChangeAspect="1"/>
            </p:cNvGraphicFramePr>
            <p:nvPr/>
          </p:nvGraphicFramePr>
          <p:xfrm>
            <a:off x="1792" y="2024"/>
            <a:ext cx="1542" cy="300"/>
          </p:xfrm>
          <a:graphic>
            <a:graphicData uri="http://schemas.openxmlformats.org/presentationml/2006/ole">
              <p:oleObj spid="_x0000_s5122" name="Equation" r:id="rId3" imgW="812447" imgH="228501" progId="Equation.3">
                <p:embed/>
              </p:oleObj>
            </a:graphicData>
          </a:graphic>
        </p:graphicFrame>
      </p:grpSp>
      <p:sp>
        <p:nvSpPr>
          <p:cNvPr id="5126" name="Rectangle 22"/>
          <p:cNvSpPr>
            <a:spLocks noChangeArrowheads="1"/>
          </p:cNvSpPr>
          <p:nvPr/>
        </p:nvSpPr>
        <p:spPr bwMode="auto">
          <a:xfrm>
            <a:off x="0" y="476250"/>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4" name="Rectangle 8"/>
          <p:cNvSpPr>
            <a:spLocks noGrp="1" noChangeArrowheads="1"/>
          </p:cNvSpPr>
          <p:nvPr>
            <p:ph type="title"/>
          </p:nvPr>
        </p:nvSpPr>
        <p:spPr/>
        <p:txBody>
          <a:bodyPr/>
          <a:lstStyle/>
          <a:p>
            <a:pPr eaLnBrk="1" hangingPunct="1">
              <a:defRPr/>
            </a:pPr>
            <a:r>
              <a:rPr lang="fa-IR" smtClean="0">
                <a:cs typeface="B Roya" pitchFamily="2" charset="-78"/>
              </a:rPr>
              <a:t>2-2 مشخصات متناهی زبانها</a:t>
            </a:r>
            <a:endParaRPr lang="en-US" smtClean="0">
              <a:cs typeface="B Roya" pitchFamily="2" charset="-78"/>
            </a:endParaRPr>
          </a:p>
        </p:txBody>
      </p:sp>
      <p:sp>
        <p:nvSpPr>
          <p:cNvPr id="43011" name="Text Box 9"/>
          <p:cNvSpPr txBox="1">
            <a:spLocks noChangeArrowheads="1"/>
          </p:cNvSpPr>
          <p:nvPr/>
        </p:nvSpPr>
        <p:spPr bwMode="auto">
          <a:xfrm>
            <a:off x="468313" y="1042988"/>
            <a:ext cx="8207375"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یک زبان به صورت یک مجموعه از رشته ها روی یک الفبا تعریف شده است.</a:t>
            </a:r>
            <a:endParaRPr lang="en-US">
              <a:solidFill>
                <a:schemeClr val="accent1"/>
              </a:solidFill>
            </a:endParaRPr>
          </a:p>
        </p:txBody>
      </p:sp>
      <p:sp>
        <p:nvSpPr>
          <p:cNvPr id="43012" name="Text Box 10"/>
          <p:cNvSpPr txBox="1">
            <a:spLocks noChangeArrowheads="1"/>
          </p:cNvSpPr>
          <p:nvPr/>
        </p:nvSpPr>
        <p:spPr bwMode="auto">
          <a:xfrm>
            <a:off x="0" y="2508250"/>
            <a:ext cx="8748713" cy="3297238"/>
          </a:xfrm>
          <a:prstGeom prst="rect">
            <a:avLst/>
          </a:prstGeom>
          <a:noFill/>
          <a:ln w="9525" algn="ctr">
            <a:noFill/>
            <a:miter lim="800000"/>
            <a:headEnd/>
            <a:tailEnd/>
          </a:ln>
        </p:spPr>
        <p:txBody>
          <a:bodyPr>
            <a:spAutoFit/>
          </a:bodyPr>
          <a:lstStyle/>
          <a:p>
            <a:pPr>
              <a:spcBef>
                <a:spcPct val="50000"/>
              </a:spcBef>
            </a:pPr>
            <a:r>
              <a:rPr lang="fa-IR"/>
              <a:t>زبان </a:t>
            </a:r>
            <a:r>
              <a:rPr lang="en-US"/>
              <a:t>L</a:t>
            </a:r>
            <a:r>
              <a:rPr lang="fa-IR"/>
              <a:t> از رشته هایی روی </a:t>
            </a:r>
            <a:r>
              <a:rPr lang="en-US"/>
              <a:t>a,b}</a:t>
            </a:r>
            <a:r>
              <a:rPr lang="fa-IR"/>
              <a:t> </a:t>
            </a:r>
            <a:r>
              <a:rPr lang="en-US"/>
              <a:t>{</a:t>
            </a:r>
            <a:r>
              <a:rPr lang="fa-IR"/>
              <a:t> که با یک </a:t>
            </a:r>
            <a:r>
              <a:rPr lang="en-US"/>
              <a:t>a</a:t>
            </a:r>
            <a:r>
              <a:rPr lang="fa-IR"/>
              <a:t> شروع شده و طول  زوج دارند به صورت زیر تعریف می شود:</a:t>
            </a:r>
          </a:p>
          <a:p>
            <a:pPr>
              <a:spcBef>
                <a:spcPct val="50000"/>
              </a:spcBef>
            </a:pPr>
            <a:r>
              <a:rPr lang="en-US"/>
              <a:t>(i</a:t>
            </a:r>
            <a:r>
              <a:rPr lang="fa-IR"/>
              <a:t> پایه:</a:t>
            </a:r>
            <a:r>
              <a:rPr lang="en-US"/>
              <a:t>aa,ab</a:t>
            </a:r>
            <a:r>
              <a:rPr lang="ru-RU">
                <a:cs typeface="Arial" charset="0"/>
              </a:rPr>
              <a:t>є</a:t>
            </a:r>
            <a:r>
              <a:rPr lang="en-US"/>
              <a:t>L</a:t>
            </a:r>
            <a:r>
              <a:rPr lang="fa-IR"/>
              <a:t> .</a:t>
            </a:r>
          </a:p>
          <a:p>
            <a:pPr>
              <a:spcBef>
                <a:spcPct val="50000"/>
              </a:spcBef>
            </a:pPr>
            <a:r>
              <a:rPr lang="en-US"/>
              <a:t>(ii</a:t>
            </a:r>
            <a:r>
              <a:rPr lang="fa-IR"/>
              <a:t> گام بازگشت:اگر </a:t>
            </a:r>
            <a:r>
              <a:rPr lang="en-US"/>
              <a:t>u</a:t>
            </a:r>
            <a:r>
              <a:rPr lang="ru-RU">
                <a:cs typeface="Arial" charset="0"/>
              </a:rPr>
              <a:t>є</a:t>
            </a:r>
            <a:r>
              <a:rPr lang="en-US"/>
              <a:t>L</a:t>
            </a:r>
            <a:r>
              <a:rPr lang="fa-IR"/>
              <a:t> باشد،آنگاه</a:t>
            </a:r>
            <a:r>
              <a:rPr lang="en-US"/>
              <a:t>uaa,uab,uba,ubb</a:t>
            </a:r>
            <a:r>
              <a:rPr lang="ru-RU">
                <a:cs typeface="Arial" charset="0"/>
              </a:rPr>
              <a:t>є</a:t>
            </a:r>
            <a:r>
              <a:rPr lang="en-US"/>
              <a:t>L</a:t>
            </a:r>
            <a:r>
              <a:rPr lang="fa-IR"/>
              <a:t>است.</a:t>
            </a:r>
          </a:p>
          <a:p>
            <a:pPr>
              <a:spcBef>
                <a:spcPct val="50000"/>
              </a:spcBef>
            </a:pPr>
            <a:r>
              <a:rPr lang="en-US"/>
              <a:t>(iii</a:t>
            </a:r>
            <a:r>
              <a:rPr lang="fa-IR"/>
              <a:t> همبستگی:یک رشته</a:t>
            </a:r>
            <a:r>
              <a:rPr lang="en-US"/>
              <a:t>u</a:t>
            </a:r>
            <a:r>
              <a:rPr lang="ru-RU">
                <a:cs typeface="Arial" charset="0"/>
              </a:rPr>
              <a:t>є</a:t>
            </a:r>
            <a:r>
              <a:rPr lang="en-US"/>
              <a:t>L</a:t>
            </a:r>
            <a:r>
              <a:rPr lang="fa-IR"/>
              <a:t> است اگر آن بتواند با تکرار متناهی از مرحله گام بازگشت از عنصر پایه ای بدست آید.</a:t>
            </a:r>
            <a:endParaRPr lang="en-US"/>
          </a:p>
        </p:txBody>
      </p:sp>
      <p:sp>
        <p:nvSpPr>
          <p:cNvPr id="43013" name="AutoShape 13"/>
          <p:cNvSpPr>
            <a:spLocks noChangeArrowheads="1"/>
          </p:cNvSpPr>
          <p:nvPr/>
        </p:nvSpPr>
        <p:spPr bwMode="auto">
          <a:xfrm>
            <a:off x="7235825" y="2060575"/>
            <a:ext cx="1439863" cy="431800"/>
          </a:xfrm>
          <a:prstGeom prst="roundRect">
            <a:avLst>
              <a:gd name="adj" fmla="val 16667"/>
            </a:avLst>
          </a:prstGeom>
          <a:noFill/>
          <a:ln w="22225" algn="ctr">
            <a:solidFill>
              <a:schemeClr val="accent1"/>
            </a:solidFill>
            <a:round/>
            <a:headEnd/>
            <a:tailEnd/>
          </a:ln>
        </p:spPr>
        <p:txBody>
          <a:bodyPr wrap="none" lIns="90000" tIns="46800" rIns="90000" bIns="46800" anchor="ctr"/>
          <a:lstStyle/>
          <a:p>
            <a:pPr algn="ctr"/>
            <a:r>
              <a:rPr lang="fa-IR"/>
              <a:t>مثال:</a:t>
            </a:r>
            <a:endParaRPr lang="en-US"/>
          </a:p>
        </p:txBody>
      </p:sp>
    </p:spTree>
  </p:cSld>
  <p:clrMapOvr>
    <a:masterClrMapping/>
  </p:clrMapOvr>
  <p:transition spd="med">
    <p:whee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95" name="Rectangle 15"/>
          <p:cNvSpPr>
            <a:spLocks noGrp="1" noChangeArrowheads="1"/>
          </p:cNvSpPr>
          <p:nvPr>
            <p:ph type="title"/>
          </p:nvPr>
        </p:nvSpPr>
        <p:spPr/>
        <p:txBody>
          <a:bodyPr/>
          <a:lstStyle/>
          <a:p>
            <a:pPr eaLnBrk="1" hangingPunct="1">
              <a:defRPr/>
            </a:pPr>
            <a:r>
              <a:rPr lang="fa-IR" smtClean="0">
                <a:cs typeface="B Roya" pitchFamily="2" charset="-78"/>
              </a:rPr>
              <a:t>2-2 مشخصات متناهی زبانها</a:t>
            </a:r>
            <a:endParaRPr lang="en-US" smtClean="0">
              <a:cs typeface="B Roya" pitchFamily="2" charset="-78"/>
            </a:endParaRPr>
          </a:p>
        </p:txBody>
      </p:sp>
      <p:grpSp>
        <p:nvGrpSpPr>
          <p:cNvPr id="44035" name="Group 20"/>
          <p:cNvGrpSpPr>
            <a:grpSpLocks/>
          </p:cNvGrpSpPr>
          <p:nvPr/>
        </p:nvGrpSpPr>
        <p:grpSpPr bwMode="auto">
          <a:xfrm>
            <a:off x="395288" y="1711325"/>
            <a:ext cx="8353425" cy="2870200"/>
            <a:chOff x="249" y="1078"/>
            <a:chExt cx="5262" cy="1808"/>
          </a:xfrm>
        </p:grpSpPr>
        <p:sp>
          <p:nvSpPr>
            <p:cNvPr id="44036" name="Text Box 16"/>
            <p:cNvSpPr txBox="1">
              <a:spLocks noChangeArrowheads="1"/>
            </p:cNvSpPr>
            <p:nvPr/>
          </p:nvSpPr>
          <p:spPr bwMode="auto">
            <a:xfrm>
              <a:off x="249" y="1078"/>
              <a:ext cx="5262" cy="1808"/>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الحاق دو زبان </a:t>
              </a:r>
              <a:r>
                <a:rPr lang="en-US">
                  <a:solidFill>
                    <a:schemeClr val="accent1"/>
                  </a:solidFill>
                </a:rPr>
                <a:t>X,Y</a:t>
              </a:r>
              <a:r>
                <a:rPr lang="fa-IR">
                  <a:solidFill>
                    <a:schemeClr val="accent1"/>
                  </a:solidFill>
                </a:rPr>
                <a:t>:</a:t>
              </a:r>
            </a:p>
            <a:p>
              <a:pPr>
                <a:spcBef>
                  <a:spcPct val="50000"/>
                </a:spcBef>
              </a:pPr>
              <a:r>
                <a:rPr lang="fa-IR"/>
                <a:t>الحاق زبانهای </a:t>
              </a:r>
              <a:r>
                <a:rPr lang="en-US"/>
                <a:t>X</a:t>
              </a:r>
              <a:r>
                <a:rPr lang="fa-IR"/>
                <a:t>و</a:t>
              </a:r>
              <a:r>
                <a:rPr lang="en-US"/>
                <a:t>Y</a:t>
              </a:r>
              <a:r>
                <a:rPr lang="fa-IR"/>
                <a:t> که به صورت </a:t>
              </a:r>
              <a:r>
                <a:rPr lang="en-US"/>
                <a:t>XY</a:t>
              </a:r>
              <a:r>
                <a:rPr lang="fa-IR"/>
                <a:t> نشان می دهیم، زبان</a:t>
              </a:r>
            </a:p>
            <a:p>
              <a:pPr algn="l">
                <a:spcBef>
                  <a:spcPct val="50000"/>
                </a:spcBef>
              </a:pPr>
              <a:r>
                <a:rPr lang="en-US"/>
                <a:t>XY={uv l  u</a:t>
              </a:r>
              <a:r>
                <a:rPr lang="ru-RU">
                  <a:cs typeface="Arial" charset="0"/>
                </a:rPr>
                <a:t>є</a:t>
              </a:r>
              <a:r>
                <a:rPr lang="en-US"/>
                <a:t>X  and  v</a:t>
              </a:r>
              <a:r>
                <a:rPr lang="ru-RU">
                  <a:cs typeface="Arial" charset="0"/>
                </a:rPr>
                <a:t>є</a:t>
              </a:r>
              <a:r>
                <a:rPr lang="en-US"/>
                <a:t>Y}</a:t>
              </a:r>
            </a:p>
            <a:p>
              <a:pPr>
                <a:spcBef>
                  <a:spcPct val="50000"/>
                </a:spcBef>
              </a:pPr>
              <a:r>
                <a:rPr lang="fa-IR"/>
                <a:t>است.</a:t>
              </a:r>
              <a:r>
                <a:rPr lang="en-US"/>
                <a:t>n</a:t>
              </a:r>
              <a:r>
                <a:rPr lang="fa-IR"/>
                <a:t> مرتبه الحاق </a:t>
              </a:r>
              <a:r>
                <a:rPr lang="en-US"/>
                <a:t>X</a:t>
              </a:r>
              <a:r>
                <a:rPr lang="fa-IR"/>
                <a:t> با خودش را به صورت </a:t>
              </a:r>
              <a:r>
                <a:rPr lang="en-US"/>
                <a:t>X </a:t>
              </a:r>
              <a:r>
                <a:rPr lang="fa-IR"/>
                <a:t> نشان می دهیم. </a:t>
              </a:r>
              <a:r>
                <a:rPr lang="en-US"/>
                <a:t>X </a:t>
              </a:r>
              <a:r>
                <a:rPr lang="fa-IR"/>
                <a:t> به صورت </a:t>
              </a:r>
              <a:r>
                <a:rPr lang="el-GR"/>
                <a:t>λ</a:t>
              </a:r>
              <a:r>
                <a:rPr lang="en-US"/>
                <a:t>}</a:t>
              </a:r>
              <a:r>
                <a:rPr lang="he-IL"/>
                <a:t> </a:t>
              </a:r>
              <a:r>
                <a:rPr lang="en-US"/>
                <a:t>{</a:t>
              </a:r>
              <a:r>
                <a:rPr lang="fa-IR"/>
                <a:t> تعریف می شود.</a:t>
              </a:r>
              <a:endParaRPr lang="en-US"/>
            </a:p>
          </p:txBody>
        </p:sp>
        <p:sp>
          <p:nvSpPr>
            <p:cNvPr id="44037" name="Text Box 17"/>
            <p:cNvSpPr txBox="1">
              <a:spLocks noChangeArrowheads="1"/>
            </p:cNvSpPr>
            <p:nvPr/>
          </p:nvSpPr>
          <p:spPr bwMode="auto">
            <a:xfrm>
              <a:off x="1909" y="2207"/>
              <a:ext cx="272" cy="231"/>
            </a:xfrm>
            <a:prstGeom prst="rect">
              <a:avLst/>
            </a:prstGeom>
            <a:noFill/>
            <a:ln w="9525" algn="ctr">
              <a:noFill/>
              <a:miter lim="800000"/>
              <a:headEnd/>
              <a:tailEnd/>
            </a:ln>
          </p:spPr>
          <p:txBody>
            <a:bodyPr>
              <a:spAutoFit/>
            </a:bodyPr>
            <a:lstStyle/>
            <a:p>
              <a:pPr>
                <a:spcBef>
                  <a:spcPct val="50000"/>
                </a:spcBef>
              </a:pPr>
              <a:r>
                <a:rPr lang="en-US" sz="1800"/>
                <a:t>n</a:t>
              </a:r>
            </a:p>
          </p:txBody>
        </p:sp>
        <p:sp>
          <p:nvSpPr>
            <p:cNvPr id="44038" name="Text Box 18"/>
            <p:cNvSpPr txBox="1">
              <a:spLocks noChangeArrowheads="1"/>
            </p:cNvSpPr>
            <p:nvPr/>
          </p:nvSpPr>
          <p:spPr bwMode="auto">
            <a:xfrm>
              <a:off x="422" y="2228"/>
              <a:ext cx="318" cy="231"/>
            </a:xfrm>
            <a:prstGeom prst="rect">
              <a:avLst/>
            </a:prstGeom>
            <a:noFill/>
            <a:ln w="9525" algn="ctr">
              <a:noFill/>
              <a:miter lim="800000"/>
              <a:headEnd/>
              <a:tailEnd/>
            </a:ln>
          </p:spPr>
          <p:txBody>
            <a:bodyPr>
              <a:spAutoFit/>
            </a:bodyPr>
            <a:lstStyle/>
            <a:p>
              <a:pPr>
                <a:spcBef>
                  <a:spcPct val="50000"/>
                </a:spcBef>
              </a:pPr>
              <a:r>
                <a:rPr lang="en-US" sz="1800"/>
                <a:t>0</a:t>
              </a:r>
            </a:p>
          </p:txBody>
        </p:sp>
      </p:grpSp>
    </p:spTree>
  </p:cSld>
  <p:clrMapOvr>
    <a:masterClrMapping/>
  </p:clrMapOvr>
  <p:transition spd="med">
    <p:whee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p:txBody>
          <a:bodyPr/>
          <a:lstStyle/>
          <a:p>
            <a:pPr eaLnBrk="1" hangingPunct="1">
              <a:defRPr/>
            </a:pPr>
            <a:r>
              <a:rPr lang="fa-IR" smtClean="0">
                <a:cs typeface="B Roya" pitchFamily="2" charset="-78"/>
              </a:rPr>
              <a:t>شناسنامه منبع</a:t>
            </a:r>
            <a:endParaRPr lang="en-US" smtClean="0">
              <a:cs typeface="B Roya" pitchFamily="2" charset="-78"/>
            </a:endParaRPr>
          </a:p>
        </p:txBody>
      </p:sp>
      <p:pic>
        <p:nvPicPr>
          <p:cNvPr id="22531" name="Picture 17" descr="Img0021"/>
          <p:cNvPicPr>
            <a:picLocks noChangeAspect="1" noChangeArrowheads="1"/>
          </p:cNvPicPr>
          <p:nvPr>
            <p:ph sz="quarter" idx="3"/>
          </p:nvPr>
        </p:nvPicPr>
        <p:blipFill>
          <a:blip r:embed="rId3"/>
          <a:srcRect/>
          <a:stretch>
            <a:fillRect/>
          </a:stretch>
        </p:blipFill>
        <p:spPr>
          <a:xfrm>
            <a:off x="323850" y="981075"/>
            <a:ext cx="5002213" cy="5111750"/>
          </a:xfrm>
          <a:noFill/>
        </p:spPr>
      </p:pic>
      <p:sp>
        <p:nvSpPr>
          <p:cNvPr id="22532" name="Rectangle 3"/>
          <p:cNvSpPr>
            <a:spLocks noGrp="1" noChangeArrowheads="1"/>
          </p:cNvSpPr>
          <p:nvPr>
            <p:ph type="body" sz="half" idx="1"/>
          </p:nvPr>
        </p:nvSpPr>
        <p:spPr>
          <a:xfrm>
            <a:off x="4054475" y="1014413"/>
            <a:ext cx="4681538" cy="5040312"/>
          </a:xfrm>
          <a:gradFill rotWithShape="1">
            <a:gsLst>
              <a:gs pos="0">
                <a:srgbClr val="005E76"/>
              </a:gs>
              <a:gs pos="100000">
                <a:srgbClr val="00CCFF"/>
              </a:gs>
            </a:gsLst>
            <a:path path="shape">
              <a:fillToRect l="50000" t="50000" r="50000" b="50000"/>
            </a:path>
          </a:gradFill>
        </p:spPr>
        <p:txBody>
          <a:bodyPr/>
          <a:lstStyle/>
          <a:p>
            <a:pPr eaLnBrk="1" hangingPunct="1">
              <a:buFont typeface="Wingdings" pitchFamily="2" charset="2"/>
              <a:buBlip>
                <a:blip r:embed="rId4"/>
              </a:buBlip>
            </a:pPr>
            <a:r>
              <a:rPr lang="fa-IR" sz="2400" b="0" smtClean="0">
                <a:cs typeface="B Roya" pitchFamily="2" charset="-78"/>
              </a:rPr>
              <a:t>عنوان منبع:</a:t>
            </a:r>
            <a:r>
              <a:rPr lang="fa-IR" sz="2600" smtClean="0">
                <a:cs typeface="B Roya" pitchFamily="2" charset="-78"/>
              </a:rPr>
              <a:t> نظریه زبانها و ماشینها</a:t>
            </a:r>
          </a:p>
          <a:p>
            <a:pPr eaLnBrk="1" hangingPunct="1">
              <a:buFont typeface="Wingdings" pitchFamily="2" charset="2"/>
              <a:buBlip>
                <a:blip r:embed="rId4"/>
              </a:buBlip>
            </a:pPr>
            <a:r>
              <a:rPr lang="fa-IR" sz="2400" b="0" smtClean="0">
                <a:cs typeface="B Roya" pitchFamily="2" charset="-78"/>
              </a:rPr>
              <a:t>مترجم:</a:t>
            </a:r>
            <a:r>
              <a:rPr lang="fa-IR" sz="2600" smtClean="0">
                <a:cs typeface="B Roya" pitchFamily="2" charset="-78"/>
              </a:rPr>
              <a:t> مهندس سید حجت الله جلیلی</a:t>
            </a:r>
          </a:p>
          <a:p>
            <a:pPr eaLnBrk="1" hangingPunct="1">
              <a:buFont typeface="Wingdings" pitchFamily="2" charset="2"/>
              <a:buBlip>
                <a:blip r:embed="rId4"/>
              </a:buBlip>
            </a:pPr>
            <a:r>
              <a:rPr lang="fa-IR" sz="2400" b="0" smtClean="0">
                <a:cs typeface="B Roya" pitchFamily="2" charset="-78"/>
              </a:rPr>
              <a:t>انتشارات:</a:t>
            </a:r>
            <a:r>
              <a:rPr lang="fa-IR" sz="2600" smtClean="0">
                <a:cs typeface="B Roya" pitchFamily="2" charset="-78"/>
              </a:rPr>
              <a:t> پژوهشهای فرهنگی(1380)</a:t>
            </a:r>
          </a:p>
          <a:p>
            <a:pPr eaLnBrk="1" hangingPunct="1">
              <a:buFont typeface="Wingdings" pitchFamily="2" charset="2"/>
              <a:buBlip>
                <a:blip r:embed="rId4"/>
              </a:buBlip>
            </a:pPr>
            <a:r>
              <a:rPr lang="fa-IR" sz="2400" b="0" smtClean="0">
                <a:cs typeface="B Roya" pitchFamily="2" charset="-78"/>
              </a:rPr>
              <a:t>منبع اصلي:</a:t>
            </a:r>
          </a:p>
          <a:p>
            <a:pPr algn="l" eaLnBrk="1" hangingPunct="1">
              <a:buFont typeface="Wingdings" pitchFamily="2" charset="2"/>
              <a:buNone/>
            </a:pPr>
            <a:r>
              <a:rPr lang="en-US" sz="2600" smtClean="0">
                <a:cs typeface="B Roya" pitchFamily="2" charset="-78"/>
              </a:rPr>
              <a:t>Languages &amp; machines</a:t>
            </a:r>
          </a:p>
          <a:p>
            <a:pPr algn="l" eaLnBrk="1" hangingPunct="1">
              <a:buFont typeface="Wingdings" pitchFamily="2" charset="2"/>
              <a:buNone/>
            </a:pPr>
            <a:r>
              <a:rPr lang="en-US" sz="2000" smtClean="0">
                <a:cs typeface="B Roya" pitchFamily="2" charset="-78"/>
              </a:rPr>
              <a:t>Written By: Thomas A.Sudkamp</a:t>
            </a:r>
          </a:p>
        </p:txBody>
      </p:sp>
    </p:spTree>
  </p:cSld>
  <p:clrMapOvr>
    <a:masterClrMapping/>
  </p:clrMapOvr>
  <p:transition spd="med">
    <p:wheel/>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26" name="Rectangle 22"/>
          <p:cNvSpPr>
            <a:spLocks noGrp="1" noChangeArrowheads="1"/>
          </p:cNvSpPr>
          <p:nvPr>
            <p:ph type="title"/>
          </p:nvPr>
        </p:nvSpPr>
        <p:spPr/>
        <p:txBody>
          <a:bodyPr/>
          <a:lstStyle/>
          <a:p>
            <a:pPr eaLnBrk="1" hangingPunct="1">
              <a:defRPr/>
            </a:pPr>
            <a:r>
              <a:rPr lang="fa-IR" smtClean="0">
                <a:cs typeface="B Roya" pitchFamily="2" charset="-78"/>
              </a:rPr>
              <a:t>2-2 مشخصات متناهی زبانها</a:t>
            </a:r>
            <a:endParaRPr lang="en-US" smtClean="0">
              <a:cs typeface="B Roya" pitchFamily="2" charset="-78"/>
            </a:endParaRPr>
          </a:p>
        </p:txBody>
      </p:sp>
      <p:grpSp>
        <p:nvGrpSpPr>
          <p:cNvPr id="45059" name="Group 30"/>
          <p:cNvGrpSpPr>
            <a:grpSpLocks/>
          </p:cNvGrpSpPr>
          <p:nvPr/>
        </p:nvGrpSpPr>
        <p:grpSpPr bwMode="auto">
          <a:xfrm>
            <a:off x="179388" y="1227138"/>
            <a:ext cx="8515350" cy="4794250"/>
            <a:chOff x="147" y="460"/>
            <a:chExt cx="5364" cy="3020"/>
          </a:xfrm>
        </p:grpSpPr>
        <p:sp>
          <p:nvSpPr>
            <p:cNvPr id="45060" name="Text Box 23"/>
            <p:cNvSpPr txBox="1">
              <a:spLocks noChangeArrowheads="1"/>
            </p:cNvSpPr>
            <p:nvPr/>
          </p:nvSpPr>
          <p:spPr bwMode="auto">
            <a:xfrm>
              <a:off x="249" y="460"/>
              <a:ext cx="5262" cy="302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مثال</a:t>
              </a:r>
              <a:r>
                <a:rPr lang="fa-IR"/>
                <a:t>:فرض کنید که </a:t>
              </a:r>
              <a:r>
                <a:rPr lang="en-US"/>
                <a:t>X={a,b,c} </a:t>
              </a:r>
              <a:r>
                <a:rPr lang="fa-IR"/>
                <a:t> و </a:t>
              </a:r>
              <a:r>
                <a:rPr lang="en-US"/>
                <a:t>Y= {abb,ba} </a:t>
              </a:r>
              <a:r>
                <a:rPr lang="fa-IR"/>
                <a:t> است. در اینصورت              </a:t>
              </a:r>
              <a:r>
                <a:rPr lang="en-US"/>
                <a:t>XY= aabb,babb,cabb,aba,bba.cba</a:t>
              </a:r>
            </a:p>
            <a:p>
              <a:pPr algn="l">
                <a:spcBef>
                  <a:spcPct val="50000"/>
                </a:spcBef>
              </a:pPr>
              <a:r>
                <a:rPr lang="en-US"/>
                <a:t>}</a:t>
              </a:r>
              <a:r>
                <a:rPr lang="he-IL"/>
                <a:t>גּ</a:t>
              </a:r>
              <a:r>
                <a:rPr lang="en-US"/>
                <a:t>{</a:t>
              </a:r>
              <a:r>
                <a:rPr lang="fa-IR"/>
                <a:t> </a:t>
              </a:r>
              <a:r>
                <a:rPr lang="en-US"/>
                <a:t>X =</a:t>
              </a:r>
            </a:p>
            <a:p>
              <a:pPr algn="l">
                <a:spcBef>
                  <a:spcPct val="50000"/>
                </a:spcBef>
              </a:pPr>
              <a:r>
                <a:rPr lang="en-US"/>
                <a:t>X =X= {a,b,c}</a:t>
              </a:r>
            </a:p>
            <a:p>
              <a:pPr algn="l">
                <a:spcBef>
                  <a:spcPct val="50000"/>
                </a:spcBef>
              </a:pPr>
              <a:r>
                <a:rPr lang="en-US"/>
                <a:t>X =XX= {aa,ab,ac,ba,bb,bc,ca,cb,cc}</a:t>
              </a:r>
            </a:p>
            <a:p>
              <a:pPr algn="l">
                <a:spcBef>
                  <a:spcPct val="50000"/>
                </a:spcBef>
              </a:pPr>
              <a:r>
                <a:rPr lang="en-US"/>
                <a:t>X  =X X= {aaa,aab,aac,aba,abb,abc,aca,acb,acc,</a:t>
              </a:r>
            </a:p>
            <a:p>
              <a:pPr>
                <a:spcBef>
                  <a:spcPct val="50000"/>
                </a:spcBef>
              </a:pPr>
              <a:r>
                <a:rPr lang="en-US"/>
                <a:t>baa,bab,bac,bba,bbb,bbc,bca,bcb,bcc </a:t>
              </a:r>
            </a:p>
            <a:p>
              <a:pPr>
                <a:spcBef>
                  <a:spcPct val="50000"/>
                </a:spcBef>
              </a:pPr>
              <a:r>
                <a:rPr lang="en-US"/>
                <a:t>caa,cab,cac,cba,cbb,cbc,cca,ccb,ccc} </a:t>
              </a:r>
            </a:p>
          </p:txBody>
        </p:sp>
        <p:sp>
          <p:nvSpPr>
            <p:cNvPr id="45061" name="Text Box 24"/>
            <p:cNvSpPr txBox="1">
              <a:spLocks noChangeArrowheads="1"/>
            </p:cNvSpPr>
            <p:nvPr/>
          </p:nvSpPr>
          <p:spPr bwMode="auto">
            <a:xfrm>
              <a:off x="385" y="1117"/>
              <a:ext cx="196" cy="231"/>
            </a:xfrm>
            <a:prstGeom prst="rect">
              <a:avLst/>
            </a:prstGeom>
            <a:noFill/>
            <a:ln w="9525" algn="ctr">
              <a:noFill/>
              <a:miter lim="800000"/>
              <a:headEnd/>
              <a:tailEnd/>
            </a:ln>
          </p:spPr>
          <p:txBody>
            <a:bodyPr wrap="none">
              <a:spAutoFit/>
            </a:bodyPr>
            <a:lstStyle/>
            <a:p>
              <a:r>
                <a:rPr lang="en-US" sz="1800"/>
                <a:t>0</a:t>
              </a:r>
            </a:p>
          </p:txBody>
        </p:sp>
        <p:sp>
          <p:nvSpPr>
            <p:cNvPr id="45062" name="Text Box 25"/>
            <p:cNvSpPr txBox="1">
              <a:spLocks noChangeArrowheads="1"/>
            </p:cNvSpPr>
            <p:nvPr/>
          </p:nvSpPr>
          <p:spPr bwMode="auto">
            <a:xfrm>
              <a:off x="420" y="1491"/>
              <a:ext cx="159" cy="231"/>
            </a:xfrm>
            <a:prstGeom prst="rect">
              <a:avLst/>
            </a:prstGeom>
            <a:noFill/>
            <a:ln w="9525" algn="ctr">
              <a:noFill/>
              <a:miter lim="800000"/>
              <a:headEnd/>
              <a:tailEnd/>
            </a:ln>
          </p:spPr>
          <p:txBody>
            <a:bodyPr>
              <a:spAutoFit/>
            </a:bodyPr>
            <a:lstStyle/>
            <a:p>
              <a:pPr>
                <a:spcBef>
                  <a:spcPct val="50000"/>
                </a:spcBef>
              </a:pPr>
              <a:r>
                <a:rPr lang="en-US" sz="1800"/>
                <a:t>1</a:t>
              </a:r>
            </a:p>
          </p:txBody>
        </p:sp>
        <p:sp>
          <p:nvSpPr>
            <p:cNvPr id="45063" name="Text Box 26"/>
            <p:cNvSpPr txBox="1">
              <a:spLocks noChangeArrowheads="1"/>
            </p:cNvSpPr>
            <p:nvPr/>
          </p:nvSpPr>
          <p:spPr bwMode="auto">
            <a:xfrm>
              <a:off x="295" y="1910"/>
              <a:ext cx="295" cy="231"/>
            </a:xfrm>
            <a:prstGeom prst="rect">
              <a:avLst/>
            </a:prstGeom>
            <a:noFill/>
            <a:ln w="9525" algn="ctr">
              <a:noFill/>
              <a:miter lim="800000"/>
              <a:headEnd/>
              <a:tailEnd/>
            </a:ln>
          </p:spPr>
          <p:txBody>
            <a:bodyPr>
              <a:spAutoFit/>
            </a:bodyPr>
            <a:lstStyle/>
            <a:p>
              <a:pPr>
                <a:spcBef>
                  <a:spcPct val="50000"/>
                </a:spcBef>
              </a:pPr>
              <a:r>
                <a:rPr lang="en-US" sz="1800"/>
                <a:t>2</a:t>
              </a:r>
            </a:p>
          </p:txBody>
        </p:sp>
        <p:sp>
          <p:nvSpPr>
            <p:cNvPr id="45064" name="Text Box 27"/>
            <p:cNvSpPr txBox="1">
              <a:spLocks noChangeArrowheads="1"/>
            </p:cNvSpPr>
            <p:nvPr/>
          </p:nvSpPr>
          <p:spPr bwMode="auto">
            <a:xfrm>
              <a:off x="749" y="2296"/>
              <a:ext cx="249" cy="231"/>
            </a:xfrm>
            <a:prstGeom prst="rect">
              <a:avLst/>
            </a:prstGeom>
            <a:noFill/>
            <a:ln w="9525" algn="ctr">
              <a:noFill/>
              <a:miter lim="800000"/>
              <a:headEnd/>
              <a:tailEnd/>
            </a:ln>
          </p:spPr>
          <p:txBody>
            <a:bodyPr>
              <a:spAutoFit/>
            </a:bodyPr>
            <a:lstStyle/>
            <a:p>
              <a:pPr>
                <a:spcBef>
                  <a:spcPct val="50000"/>
                </a:spcBef>
              </a:pPr>
              <a:r>
                <a:rPr lang="en-US" sz="1800"/>
                <a:t>2</a:t>
              </a:r>
            </a:p>
          </p:txBody>
        </p:sp>
        <p:sp>
          <p:nvSpPr>
            <p:cNvPr id="45065" name="Text Box 28"/>
            <p:cNvSpPr txBox="1">
              <a:spLocks noChangeArrowheads="1"/>
            </p:cNvSpPr>
            <p:nvPr/>
          </p:nvSpPr>
          <p:spPr bwMode="auto">
            <a:xfrm>
              <a:off x="147" y="2307"/>
              <a:ext cx="454" cy="231"/>
            </a:xfrm>
            <a:prstGeom prst="rect">
              <a:avLst/>
            </a:prstGeom>
            <a:noFill/>
            <a:ln w="9525" algn="ctr">
              <a:noFill/>
              <a:miter lim="800000"/>
              <a:headEnd/>
              <a:tailEnd/>
            </a:ln>
          </p:spPr>
          <p:txBody>
            <a:bodyPr>
              <a:spAutoFit/>
            </a:bodyPr>
            <a:lstStyle/>
            <a:p>
              <a:pPr>
                <a:spcBef>
                  <a:spcPct val="50000"/>
                </a:spcBef>
              </a:pPr>
              <a:r>
                <a:rPr lang="en-US" sz="1800"/>
                <a:t>3</a:t>
              </a:r>
            </a:p>
          </p:txBody>
        </p:sp>
      </p:grpSp>
    </p:spTree>
  </p:cSld>
  <p:clrMapOvr>
    <a:masterClrMapping/>
  </p:clrMapOvr>
  <p:transition spd="med">
    <p:whee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52" name="Rectangle 24"/>
          <p:cNvSpPr>
            <a:spLocks noGrp="1" noChangeArrowheads="1"/>
          </p:cNvSpPr>
          <p:nvPr>
            <p:ph type="title"/>
          </p:nvPr>
        </p:nvSpPr>
        <p:spPr/>
        <p:txBody>
          <a:bodyPr/>
          <a:lstStyle/>
          <a:p>
            <a:pPr eaLnBrk="1" hangingPunct="1">
              <a:defRPr/>
            </a:pPr>
            <a:r>
              <a:rPr lang="fa-IR" smtClean="0"/>
              <a:t>2-2 مشخصات متناهی زبانها</a:t>
            </a:r>
            <a:endParaRPr lang="en-US" smtClean="0"/>
          </a:p>
        </p:txBody>
      </p:sp>
      <p:sp>
        <p:nvSpPr>
          <p:cNvPr id="6149" name="Text Box 25"/>
          <p:cNvSpPr txBox="1">
            <a:spLocks noChangeArrowheads="1"/>
          </p:cNvSpPr>
          <p:nvPr/>
        </p:nvSpPr>
        <p:spPr bwMode="auto">
          <a:xfrm>
            <a:off x="611188" y="1549400"/>
            <a:ext cx="8064500" cy="519113"/>
          </a:xfrm>
          <a:prstGeom prst="rect">
            <a:avLst/>
          </a:prstGeom>
          <a:noFill/>
          <a:ln w="9525" algn="ctr">
            <a:noFill/>
            <a:miter lim="800000"/>
            <a:headEnd/>
            <a:tailEnd/>
          </a:ln>
        </p:spPr>
        <p:txBody>
          <a:bodyPr>
            <a:spAutoFit/>
          </a:bodyPr>
          <a:lstStyle/>
          <a:p>
            <a:pPr>
              <a:spcBef>
                <a:spcPct val="50000"/>
              </a:spcBef>
            </a:pPr>
            <a:r>
              <a:rPr lang="fa-IR">
                <a:cs typeface="Arial" charset="0"/>
              </a:rPr>
              <a:t>فرض کنید که </a:t>
            </a:r>
            <a:r>
              <a:rPr lang="en-US">
                <a:cs typeface="Arial" charset="0"/>
              </a:rPr>
              <a:t>X</a:t>
            </a:r>
            <a:r>
              <a:rPr lang="fa-IR">
                <a:cs typeface="Arial" charset="0"/>
              </a:rPr>
              <a:t> یک مجموعه باشد. در این صورت:</a:t>
            </a:r>
            <a:endParaRPr lang="en-US">
              <a:cs typeface="Arial" charset="0"/>
            </a:endParaRPr>
          </a:p>
        </p:txBody>
      </p:sp>
      <p:grpSp>
        <p:nvGrpSpPr>
          <p:cNvPr id="6150" name="Group 41"/>
          <p:cNvGrpSpPr>
            <a:grpSpLocks/>
          </p:cNvGrpSpPr>
          <p:nvPr/>
        </p:nvGrpSpPr>
        <p:grpSpPr bwMode="auto">
          <a:xfrm>
            <a:off x="468313" y="3570288"/>
            <a:ext cx="8135937" cy="1587500"/>
            <a:chOff x="295" y="1706"/>
            <a:chExt cx="5125" cy="1000"/>
          </a:xfrm>
        </p:grpSpPr>
        <p:sp>
          <p:nvSpPr>
            <p:cNvPr id="6155" name="Text Box 39"/>
            <p:cNvSpPr txBox="1">
              <a:spLocks noChangeArrowheads="1"/>
            </p:cNvSpPr>
            <p:nvPr/>
          </p:nvSpPr>
          <p:spPr bwMode="auto">
            <a:xfrm>
              <a:off x="295" y="1706"/>
              <a:ext cx="5080" cy="1000"/>
            </a:xfrm>
            <a:prstGeom prst="rect">
              <a:avLst/>
            </a:prstGeom>
            <a:noFill/>
            <a:ln w="9525" algn="ctr">
              <a:noFill/>
              <a:miter lim="800000"/>
              <a:headEnd/>
              <a:tailEnd/>
            </a:ln>
          </p:spPr>
          <p:txBody>
            <a:bodyPr>
              <a:spAutoFit/>
            </a:bodyPr>
            <a:lstStyle/>
            <a:p>
              <a:pPr>
                <a:spcBef>
                  <a:spcPct val="50000"/>
                </a:spcBef>
              </a:pPr>
              <a:r>
                <a:rPr lang="en-US">
                  <a:solidFill>
                    <a:schemeClr val="accent1"/>
                  </a:solidFill>
                  <a:cs typeface="Roya" pitchFamily="2" charset="-78"/>
                </a:rPr>
                <a:t>X*</a:t>
              </a:r>
              <a:r>
                <a:rPr lang="fa-IR">
                  <a:cs typeface="Roya" pitchFamily="2" charset="-78"/>
                </a:rPr>
                <a:t> شامل تمامی رشته هایی است که می توانند از عناصر </a:t>
              </a:r>
              <a:r>
                <a:rPr lang="en-US">
                  <a:cs typeface="Roya" pitchFamily="2" charset="-78"/>
                </a:rPr>
                <a:t>X</a:t>
              </a:r>
              <a:r>
                <a:rPr lang="fa-IR">
                  <a:cs typeface="Roya" pitchFamily="2" charset="-78"/>
                </a:rPr>
                <a:t> ساخته شوند. </a:t>
              </a:r>
            </a:p>
            <a:p>
              <a:pPr>
                <a:spcBef>
                  <a:spcPct val="50000"/>
                </a:spcBef>
              </a:pPr>
              <a:r>
                <a:rPr lang="en-US">
                  <a:solidFill>
                    <a:schemeClr val="accent1"/>
                  </a:solidFill>
                  <a:cs typeface="Roya" pitchFamily="2" charset="-78"/>
                </a:rPr>
                <a:t>X </a:t>
              </a:r>
              <a:r>
                <a:rPr lang="fa-IR">
                  <a:solidFill>
                    <a:schemeClr val="accent1"/>
                  </a:solidFill>
                  <a:cs typeface="Roya" pitchFamily="2" charset="-78"/>
                </a:rPr>
                <a:t> </a:t>
              </a:r>
              <a:r>
                <a:rPr lang="fa-IR">
                  <a:cs typeface="Roya" pitchFamily="2" charset="-78"/>
                </a:rPr>
                <a:t>مجموعه رشته های غیر تهی ایجاد شده از </a:t>
              </a:r>
              <a:r>
                <a:rPr lang="en-US">
                  <a:cs typeface="Roya" pitchFamily="2" charset="-78"/>
                </a:rPr>
                <a:t>X</a:t>
              </a:r>
              <a:r>
                <a:rPr lang="fa-IR">
                  <a:cs typeface="Roya" pitchFamily="2" charset="-78"/>
                </a:rPr>
                <a:t> است.</a:t>
              </a:r>
              <a:endParaRPr lang="en-US">
                <a:cs typeface="Roya" pitchFamily="2" charset="-78"/>
              </a:endParaRPr>
            </a:p>
          </p:txBody>
        </p:sp>
        <p:sp>
          <p:nvSpPr>
            <p:cNvPr id="6156" name="Text Box 40"/>
            <p:cNvSpPr txBox="1">
              <a:spLocks noChangeArrowheads="1"/>
            </p:cNvSpPr>
            <p:nvPr/>
          </p:nvSpPr>
          <p:spPr bwMode="auto">
            <a:xfrm>
              <a:off x="5193" y="2319"/>
              <a:ext cx="227" cy="250"/>
            </a:xfrm>
            <a:prstGeom prst="rect">
              <a:avLst/>
            </a:prstGeom>
            <a:noFill/>
            <a:ln w="9525" algn="ctr">
              <a:noFill/>
              <a:miter lim="800000"/>
              <a:headEnd/>
              <a:tailEnd/>
            </a:ln>
          </p:spPr>
          <p:txBody>
            <a:bodyPr>
              <a:spAutoFit/>
            </a:bodyPr>
            <a:lstStyle/>
            <a:p>
              <a:pPr>
                <a:spcBef>
                  <a:spcPct val="50000"/>
                </a:spcBef>
              </a:pPr>
              <a:r>
                <a:rPr lang="en-US" sz="2000">
                  <a:solidFill>
                    <a:schemeClr val="accent1"/>
                  </a:solidFill>
                  <a:cs typeface="Arial" charset="0"/>
                </a:rPr>
                <a:t>+</a:t>
              </a:r>
            </a:p>
          </p:txBody>
        </p:sp>
      </p:grpSp>
      <p:sp>
        <p:nvSpPr>
          <p:cNvPr id="6151" name="Rectangle 50"/>
          <p:cNvSpPr>
            <a:spLocks noChangeArrowheads="1"/>
          </p:cNvSpPr>
          <p:nvPr/>
        </p:nvSpPr>
        <p:spPr bwMode="auto">
          <a:xfrm>
            <a:off x="0" y="304323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6146" name="Object 49"/>
          <p:cNvGraphicFramePr>
            <a:graphicFrameLocks noChangeAspect="1"/>
          </p:cNvGraphicFramePr>
          <p:nvPr/>
        </p:nvGraphicFramePr>
        <p:xfrm>
          <a:off x="2268538" y="2205038"/>
          <a:ext cx="1584325" cy="965200"/>
        </p:xfrm>
        <a:graphic>
          <a:graphicData uri="http://schemas.openxmlformats.org/presentationml/2006/ole">
            <p:oleObj spid="_x0000_s6146" name="Equation" r:id="rId3" imgW="660113" imgH="406224" progId="Equation.3">
              <p:embed/>
            </p:oleObj>
          </a:graphicData>
        </a:graphic>
      </p:graphicFrame>
      <p:sp>
        <p:nvSpPr>
          <p:cNvPr id="6152" name="Rectangle 51"/>
          <p:cNvSpPr>
            <a:spLocks noChangeArrowheads="1"/>
          </p:cNvSpPr>
          <p:nvPr/>
        </p:nvSpPr>
        <p:spPr bwMode="auto">
          <a:xfrm>
            <a:off x="0" y="381476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6153" name="Rectangle 53"/>
          <p:cNvSpPr>
            <a:spLocks noChangeArrowheads="1"/>
          </p:cNvSpPr>
          <p:nvPr/>
        </p:nvSpPr>
        <p:spPr bwMode="auto">
          <a:xfrm>
            <a:off x="0" y="304323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6147" name="Object 52"/>
          <p:cNvGraphicFramePr>
            <a:graphicFrameLocks noChangeAspect="1"/>
          </p:cNvGraphicFramePr>
          <p:nvPr/>
        </p:nvGraphicFramePr>
        <p:xfrm>
          <a:off x="5795963" y="2173288"/>
          <a:ext cx="1555750" cy="947737"/>
        </p:xfrm>
        <a:graphic>
          <a:graphicData uri="http://schemas.openxmlformats.org/presentationml/2006/ole">
            <p:oleObj spid="_x0000_s6147" name="Equation" r:id="rId4" imgW="660113" imgH="406224" progId="Equation.3">
              <p:embed/>
            </p:oleObj>
          </a:graphicData>
        </a:graphic>
      </p:graphicFrame>
      <p:sp>
        <p:nvSpPr>
          <p:cNvPr id="6154" name="Rectangle 54"/>
          <p:cNvSpPr>
            <a:spLocks noChangeArrowheads="1"/>
          </p:cNvSpPr>
          <p:nvPr/>
        </p:nvSpPr>
        <p:spPr bwMode="auto">
          <a:xfrm>
            <a:off x="0" y="381476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68" name="Rectangle 16"/>
          <p:cNvSpPr>
            <a:spLocks noGrp="1" noChangeArrowheads="1"/>
          </p:cNvSpPr>
          <p:nvPr>
            <p:ph type="title"/>
          </p:nvPr>
        </p:nvSpPr>
        <p:spPr/>
        <p:txBody>
          <a:bodyPr/>
          <a:lstStyle/>
          <a:p>
            <a:pPr eaLnBrk="1" hangingPunct="1">
              <a:defRPr/>
            </a:pPr>
            <a:r>
              <a:rPr lang="fa-IR" smtClean="0"/>
              <a:t>2-2 مشخصات متناهی زبانها</a:t>
            </a:r>
            <a:endParaRPr lang="en-US" smtClean="0"/>
          </a:p>
        </p:txBody>
      </p:sp>
      <p:sp>
        <p:nvSpPr>
          <p:cNvPr id="46083" name="Text Box 17"/>
          <p:cNvSpPr txBox="1">
            <a:spLocks noChangeArrowheads="1"/>
          </p:cNvSpPr>
          <p:nvPr/>
        </p:nvSpPr>
        <p:spPr bwMode="auto">
          <a:xfrm>
            <a:off x="395288" y="1928813"/>
            <a:ext cx="8424862" cy="2868612"/>
          </a:xfrm>
          <a:prstGeom prst="rect">
            <a:avLst/>
          </a:prstGeom>
          <a:solidFill>
            <a:srgbClr val="CCFFCC"/>
          </a:solidFill>
          <a:ln w="9525" algn="ctr">
            <a:noFill/>
            <a:miter lim="800000"/>
            <a:headEnd/>
            <a:tailEnd/>
          </a:ln>
        </p:spPr>
        <p:txBody>
          <a:bodyPr>
            <a:spAutoFit/>
          </a:bodyPr>
          <a:lstStyle/>
          <a:p>
            <a:pPr algn="just">
              <a:spcBef>
                <a:spcPct val="50000"/>
              </a:spcBef>
            </a:pPr>
            <a:r>
              <a:rPr lang="fa-IR">
                <a:solidFill>
                  <a:schemeClr val="accent1"/>
                </a:solidFill>
              </a:rPr>
              <a:t>مثال:</a:t>
            </a:r>
          </a:p>
          <a:p>
            <a:pPr algn="just">
              <a:spcBef>
                <a:spcPct val="50000"/>
              </a:spcBef>
            </a:pPr>
            <a:r>
              <a:rPr lang="fa-IR"/>
              <a:t>زبان </a:t>
            </a:r>
            <a:r>
              <a:rPr lang="en-US"/>
              <a:t>L={a,b}*{bb}{a,b}* </a:t>
            </a:r>
            <a:r>
              <a:rPr lang="fa-IR"/>
              <a:t> شامل تمامی رشته های روی </a:t>
            </a:r>
            <a:r>
              <a:rPr lang="en-US"/>
              <a:t>{a,b }</a:t>
            </a:r>
            <a:r>
              <a:rPr lang="fa-IR"/>
              <a:t> است که دارای زیر رشته </a:t>
            </a:r>
            <a:r>
              <a:rPr lang="en-US"/>
              <a:t>bb</a:t>
            </a:r>
            <a:r>
              <a:rPr lang="fa-IR"/>
              <a:t> می باشد. الحاق مجموعه </a:t>
            </a:r>
            <a:r>
              <a:rPr lang="en-US"/>
              <a:t>{bb}</a:t>
            </a:r>
            <a:r>
              <a:rPr lang="fa-IR"/>
              <a:t> ما را وجود </a:t>
            </a:r>
            <a:r>
              <a:rPr lang="en-US"/>
              <a:t>bb</a:t>
            </a:r>
            <a:r>
              <a:rPr lang="fa-IR"/>
              <a:t> در هر رشته از </a:t>
            </a:r>
            <a:r>
              <a:rPr lang="en-US"/>
              <a:t>L</a:t>
            </a:r>
            <a:r>
              <a:rPr lang="fa-IR"/>
              <a:t> مطمئن می سازد. مجموعه های </a:t>
            </a:r>
            <a:r>
              <a:rPr lang="en-US"/>
              <a:t>{a,b} *</a:t>
            </a:r>
            <a:r>
              <a:rPr lang="fa-IR"/>
              <a:t> مشخص می کنند که هر تعدادی </a:t>
            </a:r>
            <a:r>
              <a:rPr lang="en-US"/>
              <a:t>a</a:t>
            </a:r>
            <a:r>
              <a:rPr lang="fa-IR"/>
              <a:t>و</a:t>
            </a:r>
            <a:r>
              <a:rPr lang="en-US"/>
              <a:t>b</a:t>
            </a:r>
            <a:r>
              <a:rPr lang="fa-IR"/>
              <a:t> با هر ترتیبی می تواند بعد یا قبل از </a:t>
            </a:r>
            <a:r>
              <a:rPr lang="en-US"/>
              <a:t>bb</a:t>
            </a:r>
            <a:r>
              <a:rPr lang="fa-IR"/>
              <a:t> قرار بگیرند.</a:t>
            </a:r>
            <a:endParaRPr lang="en-US"/>
          </a:p>
        </p:txBody>
      </p:sp>
    </p:spTree>
  </p:cSld>
  <p:clrMapOvr>
    <a:masterClrMapping/>
  </p:clrMapOvr>
  <p:transition spd="med">
    <p:whee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442" name="Rectangle 66"/>
          <p:cNvSpPr>
            <a:spLocks noGrp="1" noChangeArrowheads="1"/>
          </p:cNvSpPr>
          <p:nvPr>
            <p:ph type="title"/>
          </p:nvPr>
        </p:nvSpPr>
        <p:spPr/>
        <p:txBody>
          <a:bodyPr/>
          <a:lstStyle/>
          <a:p>
            <a:pPr eaLnBrk="1" hangingPunct="1">
              <a:defRPr/>
            </a:pPr>
            <a:r>
              <a:rPr lang="fa-IR" smtClean="0">
                <a:cs typeface="B Roya" pitchFamily="2" charset="-78"/>
              </a:rPr>
              <a:t>2-3 عبارات و مجموعه های با قاعده </a:t>
            </a:r>
            <a:endParaRPr lang="en-US" smtClean="0">
              <a:cs typeface="B Roya" pitchFamily="2" charset="-78"/>
            </a:endParaRPr>
          </a:p>
        </p:txBody>
      </p:sp>
      <p:sp>
        <p:nvSpPr>
          <p:cNvPr id="47107" name="Text Box 67"/>
          <p:cNvSpPr txBox="1">
            <a:spLocks noChangeArrowheads="1"/>
          </p:cNvSpPr>
          <p:nvPr/>
        </p:nvSpPr>
        <p:spPr bwMode="auto">
          <a:xfrm>
            <a:off x="1116013" y="2276475"/>
            <a:ext cx="7126287" cy="1800225"/>
          </a:xfrm>
          <a:prstGeom prst="rect">
            <a:avLst/>
          </a:prstGeom>
          <a:noFill/>
          <a:ln w="9525" algn="ctr">
            <a:noFill/>
            <a:miter lim="800000"/>
            <a:headEnd/>
            <a:tailEnd/>
          </a:ln>
        </p:spPr>
        <p:txBody>
          <a:bodyPr>
            <a:spAutoFit/>
          </a:bodyPr>
          <a:lstStyle/>
          <a:p>
            <a:pPr algn="just">
              <a:spcBef>
                <a:spcPct val="50000"/>
              </a:spcBef>
            </a:pPr>
            <a:r>
              <a:rPr lang="fa-IR">
                <a:solidFill>
                  <a:schemeClr val="accent1"/>
                </a:solidFill>
              </a:rPr>
              <a:t>مجموعه باقاعده</a:t>
            </a:r>
            <a:r>
              <a:rPr lang="fa-IR"/>
              <a:t>: مجموعه ای با قاعده است که بتواند با استفاده از عملیات اجتماع، الحاق و </a:t>
            </a:r>
            <a:r>
              <a:rPr lang="en-US"/>
              <a:t>kleen star</a:t>
            </a:r>
            <a:r>
              <a:rPr lang="fa-IR"/>
              <a:t> از مجموعه تهی، مجموعه شامل رشته تهی و اعضای مجموعه الفبا تولید شود.</a:t>
            </a:r>
            <a:endParaRPr lang="en-US"/>
          </a:p>
        </p:txBody>
      </p:sp>
    </p:spTree>
  </p:cSld>
  <p:clrMapOvr>
    <a:masterClrMapping/>
  </p:clrMapOvr>
  <p:transition spd="med">
    <p:whee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0" name="Rectangle 30"/>
          <p:cNvSpPr>
            <a:spLocks noGrp="1" noChangeArrowheads="1"/>
          </p:cNvSpPr>
          <p:nvPr>
            <p:ph type="title"/>
          </p:nvPr>
        </p:nvSpPr>
        <p:spPr>
          <a:xfrm>
            <a:off x="900113" y="290513"/>
            <a:ext cx="7772400" cy="630237"/>
          </a:xfrm>
        </p:spPr>
        <p:txBody>
          <a:bodyPr/>
          <a:lstStyle/>
          <a:p>
            <a:pPr eaLnBrk="1" hangingPunct="1">
              <a:defRPr/>
            </a:pPr>
            <a:r>
              <a:rPr lang="fa-IR" smtClean="0">
                <a:cs typeface="B Roya" pitchFamily="2" charset="-78"/>
              </a:rPr>
              <a:t>2-3 عبارات و مجموعه های با قاعده </a:t>
            </a:r>
            <a:endParaRPr lang="en-US" smtClean="0">
              <a:cs typeface="B Roya" pitchFamily="2" charset="-78"/>
            </a:endParaRPr>
          </a:p>
        </p:txBody>
      </p:sp>
      <p:sp>
        <p:nvSpPr>
          <p:cNvPr id="48131" name="Text Box 31"/>
          <p:cNvSpPr txBox="1">
            <a:spLocks noChangeArrowheads="1"/>
          </p:cNvSpPr>
          <p:nvPr/>
        </p:nvSpPr>
        <p:spPr bwMode="auto">
          <a:xfrm>
            <a:off x="539750" y="1371600"/>
            <a:ext cx="8280400" cy="4578350"/>
          </a:xfrm>
          <a:prstGeom prst="rect">
            <a:avLst/>
          </a:prstGeom>
          <a:noFill/>
          <a:ln w="9525" algn="ctr">
            <a:noFill/>
            <a:miter lim="800000"/>
            <a:headEnd/>
            <a:tailEnd/>
          </a:ln>
        </p:spPr>
        <p:txBody>
          <a:bodyPr>
            <a:spAutoFit/>
          </a:bodyPr>
          <a:lstStyle/>
          <a:p>
            <a:pPr algn="just">
              <a:spcBef>
                <a:spcPct val="50000"/>
              </a:spcBef>
            </a:pPr>
            <a:r>
              <a:rPr lang="fa-IR"/>
              <a:t>فرض کنید که</a:t>
            </a:r>
            <a:r>
              <a:rPr lang="en-US">
                <a:cs typeface="Arial" charset="0"/>
              </a:rPr>
              <a:t>∑</a:t>
            </a:r>
            <a:r>
              <a:rPr lang="fa-IR"/>
              <a:t> یک الفبا باشد. </a:t>
            </a:r>
            <a:r>
              <a:rPr lang="fa-IR">
                <a:solidFill>
                  <a:schemeClr val="accent1"/>
                </a:solidFill>
              </a:rPr>
              <a:t>مجموعه های باقاعده</a:t>
            </a:r>
            <a:r>
              <a:rPr lang="fa-IR"/>
              <a:t> روی</a:t>
            </a:r>
            <a:r>
              <a:rPr lang="en-US">
                <a:cs typeface="Arial" charset="0"/>
              </a:rPr>
              <a:t>∑</a:t>
            </a:r>
            <a:r>
              <a:rPr lang="fa-IR"/>
              <a:t> به صورت بازگشتی زیر تعریف می شوند:</a:t>
            </a:r>
          </a:p>
          <a:p>
            <a:pPr algn="just">
              <a:spcBef>
                <a:spcPct val="50000"/>
              </a:spcBef>
            </a:pPr>
            <a:r>
              <a:rPr lang="en-US"/>
              <a:t>(i</a:t>
            </a:r>
            <a:r>
              <a:rPr lang="fa-IR"/>
              <a:t> </a:t>
            </a:r>
            <a:r>
              <a:rPr lang="fa-IR">
                <a:solidFill>
                  <a:schemeClr val="accent1"/>
                </a:solidFill>
              </a:rPr>
              <a:t>پایه:</a:t>
            </a:r>
            <a:r>
              <a:rPr lang="fa-IR"/>
              <a:t> </a:t>
            </a:r>
            <a:r>
              <a:rPr lang="en-US"/>
              <a:t>Ø</a:t>
            </a:r>
            <a:r>
              <a:rPr lang="fa-IR"/>
              <a:t>،</a:t>
            </a:r>
            <a:r>
              <a:rPr lang="he-IL"/>
              <a:t> </a:t>
            </a:r>
            <a:r>
              <a:rPr lang="el-GR">
                <a:cs typeface="Arial" charset="0"/>
              </a:rPr>
              <a:t>λ</a:t>
            </a:r>
            <a:r>
              <a:rPr lang="fa-IR"/>
              <a:t>و</a:t>
            </a:r>
            <a:r>
              <a:rPr lang="en-US"/>
              <a:t> {a}</a:t>
            </a:r>
            <a:r>
              <a:rPr lang="fa-IR"/>
              <a:t>،به ازاء هر </a:t>
            </a:r>
            <a:r>
              <a:rPr lang="en-US"/>
              <a:t>a</a:t>
            </a:r>
            <a:r>
              <a:rPr lang="ru-RU">
                <a:cs typeface="Arial" charset="0"/>
              </a:rPr>
              <a:t>є∑</a:t>
            </a:r>
            <a:r>
              <a:rPr lang="fa-IR"/>
              <a:t>، مجموعه هایی باقاعده روی</a:t>
            </a:r>
            <a:r>
              <a:rPr lang="en-US">
                <a:cs typeface="Arial" charset="0"/>
              </a:rPr>
              <a:t>∑</a:t>
            </a:r>
            <a:r>
              <a:rPr lang="fa-IR"/>
              <a:t> هستند.</a:t>
            </a:r>
          </a:p>
          <a:p>
            <a:pPr algn="just">
              <a:spcBef>
                <a:spcPct val="50000"/>
              </a:spcBef>
            </a:pPr>
            <a:r>
              <a:rPr lang="en-US"/>
              <a:t>(ii</a:t>
            </a:r>
            <a:r>
              <a:rPr lang="fa-IR"/>
              <a:t> </a:t>
            </a:r>
            <a:r>
              <a:rPr lang="fa-IR">
                <a:solidFill>
                  <a:schemeClr val="accent1"/>
                </a:solidFill>
              </a:rPr>
              <a:t>گام بازگشت</a:t>
            </a:r>
            <a:r>
              <a:rPr lang="fa-IR"/>
              <a:t>: فرض کنید که </a:t>
            </a:r>
            <a:r>
              <a:rPr lang="en-US"/>
              <a:t>X</a:t>
            </a:r>
            <a:r>
              <a:rPr lang="fa-IR"/>
              <a:t>و</a:t>
            </a:r>
            <a:r>
              <a:rPr lang="en-US"/>
              <a:t> Y</a:t>
            </a:r>
            <a:r>
              <a:rPr lang="fa-IR"/>
              <a:t> مجموعه هایی باقاعده روی</a:t>
            </a:r>
            <a:r>
              <a:rPr lang="en-US">
                <a:cs typeface="Arial" charset="0"/>
              </a:rPr>
              <a:t>∑</a:t>
            </a:r>
            <a:r>
              <a:rPr lang="fa-IR"/>
              <a:t> باشند. مجموعه های</a:t>
            </a:r>
            <a:r>
              <a:rPr lang="en-US"/>
              <a:t>XY,X</a:t>
            </a:r>
            <a:r>
              <a:rPr lang="el-GR">
                <a:cs typeface="Arial" charset="0"/>
              </a:rPr>
              <a:t>υ</a:t>
            </a:r>
            <a:r>
              <a:rPr lang="en-US"/>
              <a:t>Y</a:t>
            </a:r>
            <a:r>
              <a:rPr lang="fa-IR"/>
              <a:t> و </a:t>
            </a:r>
            <a:r>
              <a:rPr lang="en-US"/>
              <a:t>X*</a:t>
            </a:r>
            <a:r>
              <a:rPr lang="fa-IR"/>
              <a:t> مجموعه هایی باقاعده روی</a:t>
            </a:r>
            <a:r>
              <a:rPr lang="en-US">
                <a:cs typeface="Arial" charset="0"/>
              </a:rPr>
              <a:t>∑</a:t>
            </a:r>
            <a:r>
              <a:rPr lang="fa-IR"/>
              <a:t> هستند. </a:t>
            </a:r>
          </a:p>
          <a:p>
            <a:pPr algn="just">
              <a:spcBef>
                <a:spcPct val="50000"/>
              </a:spcBef>
            </a:pPr>
            <a:r>
              <a:rPr lang="en-US"/>
              <a:t>(iii</a:t>
            </a:r>
            <a:r>
              <a:rPr lang="fa-IR"/>
              <a:t> </a:t>
            </a:r>
            <a:r>
              <a:rPr lang="fa-IR">
                <a:solidFill>
                  <a:schemeClr val="accent1"/>
                </a:solidFill>
              </a:rPr>
              <a:t>همبستگی</a:t>
            </a:r>
            <a:r>
              <a:rPr lang="fa-IR"/>
              <a:t>: </a:t>
            </a:r>
            <a:r>
              <a:rPr lang="en-US"/>
              <a:t>X</a:t>
            </a:r>
            <a:r>
              <a:rPr lang="fa-IR"/>
              <a:t> یک مجموعه باقاعده روی</a:t>
            </a:r>
            <a:r>
              <a:rPr lang="en-US">
                <a:cs typeface="Arial" charset="0"/>
              </a:rPr>
              <a:t>∑</a:t>
            </a:r>
            <a:r>
              <a:rPr lang="fa-IR"/>
              <a:t> است اگر آن بتواند با تکرار متناهی از مرحله گام بازگشت از عناصر پایه ای بدست آید.</a:t>
            </a:r>
            <a:endParaRPr lang="en-US"/>
          </a:p>
        </p:txBody>
      </p:sp>
    </p:spTree>
  </p:cSld>
  <p:clrMapOvr>
    <a:masterClrMapping/>
  </p:clrMapOvr>
  <p:transition spd="med">
    <p:wheel/>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725" name="Rectangle 37"/>
          <p:cNvSpPr>
            <a:spLocks noGrp="1" noChangeArrowheads="1"/>
          </p:cNvSpPr>
          <p:nvPr>
            <p:ph type="title"/>
          </p:nvPr>
        </p:nvSpPr>
        <p:spPr/>
        <p:txBody>
          <a:bodyPr/>
          <a:lstStyle/>
          <a:p>
            <a:pPr eaLnBrk="1" hangingPunct="1">
              <a:defRPr/>
            </a:pPr>
            <a:r>
              <a:rPr lang="fa-IR" smtClean="0">
                <a:cs typeface="B Roya" pitchFamily="2" charset="-78"/>
              </a:rPr>
              <a:t>2-3 عبارات و مجموعه های با قاعده </a:t>
            </a:r>
            <a:endParaRPr lang="en-US" smtClean="0">
              <a:cs typeface="B Roya" pitchFamily="2" charset="-78"/>
            </a:endParaRPr>
          </a:p>
        </p:txBody>
      </p:sp>
      <p:sp>
        <p:nvSpPr>
          <p:cNvPr id="49155" name="Text Box 38"/>
          <p:cNvSpPr txBox="1">
            <a:spLocks noChangeArrowheads="1"/>
          </p:cNvSpPr>
          <p:nvPr/>
        </p:nvSpPr>
        <p:spPr bwMode="auto">
          <a:xfrm>
            <a:off x="1187450" y="2133600"/>
            <a:ext cx="6840538" cy="2014538"/>
          </a:xfrm>
          <a:prstGeom prst="rect">
            <a:avLst/>
          </a:prstGeom>
          <a:solidFill>
            <a:schemeClr val="bg1"/>
          </a:solidFill>
          <a:ln w="9525" algn="ctr">
            <a:noFill/>
            <a:miter lim="800000"/>
            <a:headEnd/>
            <a:tailEnd/>
          </a:ln>
        </p:spPr>
        <p:txBody>
          <a:bodyPr>
            <a:spAutoFit/>
          </a:bodyPr>
          <a:lstStyle/>
          <a:p>
            <a:pPr algn="just">
              <a:spcBef>
                <a:spcPct val="50000"/>
              </a:spcBef>
            </a:pPr>
            <a:r>
              <a:rPr lang="fa-IR"/>
              <a:t>مثال:</a:t>
            </a:r>
          </a:p>
          <a:p>
            <a:pPr algn="just">
              <a:spcBef>
                <a:spcPct val="50000"/>
              </a:spcBef>
            </a:pPr>
            <a:r>
              <a:rPr lang="fa-IR"/>
              <a:t>مجموعه رشته هایی که با یک </a:t>
            </a:r>
            <a:r>
              <a:rPr lang="en-US"/>
              <a:t>a</a:t>
            </a:r>
            <a:r>
              <a:rPr lang="fa-IR"/>
              <a:t> شروع شده و شامل حداقل یک </a:t>
            </a:r>
            <a:r>
              <a:rPr lang="en-US"/>
              <a:t>b</a:t>
            </a:r>
            <a:r>
              <a:rPr lang="fa-IR"/>
              <a:t> هستند، مجموعه ای با قاعده روی </a:t>
            </a:r>
            <a:r>
              <a:rPr lang="en-US"/>
              <a:t>{a,b}</a:t>
            </a:r>
            <a:r>
              <a:rPr lang="fa-IR"/>
              <a:t> است.</a:t>
            </a:r>
            <a:endParaRPr lang="en-US"/>
          </a:p>
        </p:txBody>
      </p:sp>
    </p:spTree>
  </p:cSld>
  <p:clrMapOvr>
    <a:masterClrMapping/>
  </p:clrMapOvr>
  <p:transition spd="med">
    <p:wheel/>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24" name="Rectangle 12"/>
          <p:cNvSpPr>
            <a:spLocks noGrp="1" noChangeArrowheads="1"/>
          </p:cNvSpPr>
          <p:nvPr>
            <p:ph type="title"/>
          </p:nvPr>
        </p:nvSpPr>
        <p:spPr/>
        <p:txBody>
          <a:bodyPr/>
          <a:lstStyle/>
          <a:p>
            <a:pPr eaLnBrk="1" hangingPunct="1">
              <a:defRPr/>
            </a:pPr>
            <a:r>
              <a:rPr lang="fa-IR" smtClean="0">
                <a:cs typeface="B Roya" pitchFamily="2" charset="-78"/>
              </a:rPr>
              <a:t>2-3 عبارات و مجموعه های با قاعده </a:t>
            </a:r>
            <a:endParaRPr lang="en-US" smtClean="0">
              <a:cs typeface="B Roya" pitchFamily="2" charset="-78"/>
            </a:endParaRPr>
          </a:p>
        </p:txBody>
      </p:sp>
      <p:sp>
        <p:nvSpPr>
          <p:cNvPr id="50179" name="Text Box 13"/>
          <p:cNvSpPr txBox="1">
            <a:spLocks noChangeArrowheads="1"/>
          </p:cNvSpPr>
          <p:nvPr/>
        </p:nvSpPr>
        <p:spPr bwMode="auto">
          <a:xfrm>
            <a:off x="1979613" y="1268413"/>
            <a:ext cx="5111750" cy="519112"/>
          </a:xfrm>
          <a:prstGeom prst="rect">
            <a:avLst/>
          </a:prstGeom>
          <a:solidFill>
            <a:schemeClr val="bg1"/>
          </a:solidFill>
          <a:ln w="9525" algn="ctr">
            <a:noFill/>
            <a:miter lim="800000"/>
            <a:headEnd/>
            <a:tailEnd/>
          </a:ln>
        </p:spPr>
        <p:txBody>
          <a:bodyPr>
            <a:spAutoFit/>
          </a:bodyPr>
          <a:lstStyle/>
          <a:p>
            <a:pPr algn="ctr">
              <a:spcBef>
                <a:spcPct val="50000"/>
              </a:spcBef>
            </a:pPr>
            <a:r>
              <a:rPr lang="fa-IR">
                <a:solidFill>
                  <a:schemeClr val="accent1"/>
                </a:solidFill>
              </a:rPr>
              <a:t>عبارت با قاعده:</a:t>
            </a:r>
            <a:endParaRPr lang="en-US">
              <a:solidFill>
                <a:schemeClr val="accent1"/>
              </a:solidFill>
            </a:endParaRPr>
          </a:p>
        </p:txBody>
      </p:sp>
      <p:sp>
        <p:nvSpPr>
          <p:cNvPr id="50180" name="Text Box 14"/>
          <p:cNvSpPr txBox="1">
            <a:spLocks noChangeArrowheads="1"/>
          </p:cNvSpPr>
          <p:nvPr/>
        </p:nvSpPr>
        <p:spPr bwMode="auto">
          <a:xfrm>
            <a:off x="539750" y="1916113"/>
            <a:ext cx="8191500" cy="4151312"/>
          </a:xfrm>
          <a:prstGeom prst="rect">
            <a:avLst/>
          </a:prstGeom>
          <a:noFill/>
          <a:ln w="9525" algn="ctr">
            <a:noFill/>
            <a:miter lim="800000"/>
            <a:headEnd/>
            <a:tailEnd/>
          </a:ln>
        </p:spPr>
        <p:txBody>
          <a:bodyPr>
            <a:spAutoFit/>
          </a:bodyPr>
          <a:lstStyle/>
          <a:p>
            <a:pPr algn="just">
              <a:spcBef>
                <a:spcPct val="50000"/>
              </a:spcBef>
            </a:pPr>
            <a:r>
              <a:rPr lang="fa-IR"/>
              <a:t>فرض کنید که</a:t>
            </a:r>
            <a:r>
              <a:rPr lang="en-US">
                <a:cs typeface="Arial" charset="0"/>
              </a:rPr>
              <a:t>∑</a:t>
            </a:r>
            <a:r>
              <a:rPr lang="fa-IR"/>
              <a:t> یک الفبا است. عبارات باقاعده روی</a:t>
            </a:r>
            <a:r>
              <a:rPr lang="en-US">
                <a:cs typeface="Arial" charset="0"/>
              </a:rPr>
              <a:t>∑</a:t>
            </a:r>
            <a:r>
              <a:rPr lang="fa-IR"/>
              <a:t> به صورت بازگشتی زیر تعریف می شوند:</a:t>
            </a:r>
          </a:p>
          <a:p>
            <a:pPr algn="just">
              <a:spcBef>
                <a:spcPct val="50000"/>
              </a:spcBef>
            </a:pPr>
            <a:r>
              <a:rPr lang="en-US"/>
              <a:t>(i</a:t>
            </a:r>
            <a:r>
              <a:rPr lang="fa-IR"/>
              <a:t> </a:t>
            </a:r>
            <a:r>
              <a:rPr lang="fa-IR">
                <a:solidFill>
                  <a:schemeClr val="accent1"/>
                </a:solidFill>
              </a:rPr>
              <a:t>پایه</a:t>
            </a:r>
            <a:r>
              <a:rPr lang="fa-IR"/>
              <a:t>:</a:t>
            </a:r>
            <a:r>
              <a:rPr lang="en-US"/>
              <a:t>Ø</a:t>
            </a:r>
            <a:r>
              <a:rPr lang="fa-IR"/>
              <a:t>،</a:t>
            </a:r>
            <a:r>
              <a:rPr lang="he-IL"/>
              <a:t> </a:t>
            </a:r>
            <a:r>
              <a:rPr lang="fa-IR"/>
              <a:t> </a:t>
            </a:r>
            <a:r>
              <a:rPr lang="el-GR">
                <a:cs typeface="Arial" charset="0"/>
              </a:rPr>
              <a:t>λ</a:t>
            </a:r>
            <a:r>
              <a:rPr lang="fa-IR">
                <a:cs typeface="Arial" charset="0"/>
              </a:rPr>
              <a:t> </a:t>
            </a:r>
            <a:r>
              <a:rPr lang="fa-IR"/>
              <a:t>و</a:t>
            </a:r>
            <a:r>
              <a:rPr lang="en-US"/>
              <a:t> {a}</a:t>
            </a:r>
            <a:r>
              <a:rPr lang="fa-IR"/>
              <a:t>،به ازاء هر </a:t>
            </a:r>
            <a:r>
              <a:rPr lang="en-US"/>
              <a:t>a</a:t>
            </a:r>
            <a:r>
              <a:rPr lang="ru-RU" b="0">
                <a:cs typeface="Arial" charset="0"/>
              </a:rPr>
              <a:t>є</a:t>
            </a:r>
            <a:r>
              <a:rPr lang="ru-RU">
                <a:cs typeface="Arial" charset="0"/>
              </a:rPr>
              <a:t>∑</a:t>
            </a:r>
            <a:r>
              <a:rPr lang="fa-IR"/>
              <a:t>، عباراتی باقاعده روی</a:t>
            </a:r>
            <a:r>
              <a:rPr lang="en-US">
                <a:cs typeface="Arial" charset="0"/>
              </a:rPr>
              <a:t>∑</a:t>
            </a:r>
            <a:r>
              <a:rPr lang="fa-IR"/>
              <a:t> هستند.</a:t>
            </a:r>
          </a:p>
          <a:p>
            <a:pPr algn="just">
              <a:spcBef>
                <a:spcPct val="50000"/>
              </a:spcBef>
            </a:pPr>
            <a:r>
              <a:rPr lang="en-US"/>
              <a:t>(ii</a:t>
            </a:r>
            <a:r>
              <a:rPr lang="fa-IR"/>
              <a:t> </a:t>
            </a:r>
            <a:r>
              <a:rPr lang="fa-IR">
                <a:solidFill>
                  <a:schemeClr val="accent1"/>
                </a:solidFill>
              </a:rPr>
              <a:t>گام بازگشت</a:t>
            </a:r>
            <a:r>
              <a:rPr lang="fa-IR"/>
              <a:t>: فرض کنید که </a:t>
            </a:r>
            <a:r>
              <a:rPr lang="en-US"/>
              <a:t>u,v</a:t>
            </a:r>
            <a:r>
              <a:rPr lang="fa-IR"/>
              <a:t> عباراتی باقاعده روی</a:t>
            </a:r>
            <a:r>
              <a:rPr lang="en-US">
                <a:cs typeface="Arial" charset="0"/>
              </a:rPr>
              <a:t>∑</a:t>
            </a:r>
            <a:r>
              <a:rPr lang="fa-IR"/>
              <a:t> باشند.در این صورت عبارات </a:t>
            </a:r>
            <a:r>
              <a:rPr lang="en-US"/>
              <a:t>uv, u</a:t>
            </a:r>
            <a:r>
              <a:rPr lang="el-GR">
                <a:cs typeface="Arial" charset="0"/>
              </a:rPr>
              <a:t>υ</a:t>
            </a:r>
            <a:r>
              <a:rPr lang="en-US"/>
              <a:t>v</a:t>
            </a:r>
            <a:r>
              <a:rPr lang="fa-IR"/>
              <a:t>و </a:t>
            </a:r>
            <a:r>
              <a:rPr lang="en-US"/>
              <a:t>u*</a:t>
            </a:r>
            <a:r>
              <a:rPr lang="fa-IR"/>
              <a:t> نیز عباراتی باقاعده روی</a:t>
            </a:r>
            <a:r>
              <a:rPr lang="en-US">
                <a:cs typeface="Arial" charset="0"/>
              </a:rPr>
              <a:t>∑</a:t>
            </a:r>
            <a:r>
              <a:rPr lang="fa-IR"/>
              <a:t> هستند. </a:t>
            </a:r>
          </a:p>
          <a:p>
            <a:pPr algn="just">
              <a:spcBef>
                <a:spcPct val="50000"/>
              </a:spcBef>
            </a:pPr>
            <a:r>
              <a:rPr lang="en-US"/>
              <a:t>(iii</a:t>
            </a:r>
            <a:r>
              <a:rPr lang="fa-IR"/>
              <a:t> </a:t>
            </a:r>
            <a:r>
              <a:rPr lang="fa-IR">
                <a:solidFill>
                  <a:schemeClr val="accent1"/>
                </a:solidFill>
              </a:rPr>
              <a:t>همبستگی</a:t>
            </a:r>
            <a:r>
              <a:rPr lang="fa-IR"/>
              <a:t>: </a:t>
            </a:r>
            <a:r>
              <a:rPr lang="en-US"/>
              <a:t>u</a:t>
            </a:r>
            <a:r>
              <a:rPr lang="fa-IR"/>
              <a:t> یک عبارت باقاعده روی</a:t>
            </a:r>
            <a:r>
              <a:rPr lang="en-US">
                <a:cs typeface="Arial" charset="0"/>
              </a:rPr>
              <a:t>∑</a:t>
            </a:r>
            <a:r>
              <a:rPr lang="fa-IR"/>
              <a:t> است اگر آن بتواند با تکرار متناهی از مرحله گام بازگشت از عناصر پایه ای بدست آید.</a:t>
            </a:r>
            <a:endParaRPr lang="en-US"/>
          </a:p>
        </p:txBody>
      </p:sp>
    </p:spTree>
  </p:cSld>
  <p:clrMapOvr>
    <a:masterClrMapping/>
  </p:clrMapOvr>
  <p:transition spd="med">
    <p:wheel/>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4" name="Rectangle 8"/>
          <p:cNvSpPr>
            <a:spLocks noGrp="1" noChangeArrowheads="1"/>
          </p:cNvSpPr>
          <p:nvPr>
            <p:ph type="title"/>
          </p:nvPr>
        </p:nvSpPr>
        <p:spPr/>
        <p:txBody>
          <a:bodyPr/>
          <a:lstStyle/>
          <a:p>
            <a:pPr algn="just" eaLnBrk="1" hangingPunct="1">
              <a:defRPr/>
            </a:pPr>
            <a:r>
              <a:rPr lang="fa-IR" smtClean="0">
                <a:cs typeface="B Roya" pitchFamily="2" charset="-78"/>
              </a:rPr>
              <a:t>2-3 عبارات و مجموعه های با قاعده </a:t>
            </a:r>
            <a:endParaRPr lang="en-US" smtClean="0">
              <a:cs typeface="B Roya" pitchFamily="2" charset="-78"/>
            </a:endParaRPr>
          </a:p>
        </p:txBody>
      </p:sp>
      <p:sp>
        <p:nvSpPr>
          <p:cNvPr id="51203" name="Text Box 9"/>
          <p:cNvSpPr txBox="1">
            <a:spLocks noChangeArrowheads="1"/>
          </p:cNvSpPr>
          <p:nvPr/>
        </p:nvSpPr>
        <p:spPr bwMode="auto">
          <a:xfrm>
            <a:off x="827088" y="1052513"/>
            <a:ext cx="7921625" cy="2443162"/>
          </a:xfrm>
          <a:prstGeom prst="rect">
            <a:avLst/>
          </a:prstGeom>
          <a:noFill/>
          <a:ln w="9525" algn="ctr">
            <a:noFill/>
            <a:miter lim="800000"/>
            <a:headEnd/>
            <a:tailEnd/>
          </a:ln>
        </p:spPr>
        <p:txBody>
          <a:bodyPr>
            <a:spAutoFit/>
          </a:bodyPr>
          <a:lstStyle/>
          <a:p>
            <a:pPr algn="just">
              <a:spcBef>
                <a:spcPct val="50000"/>
              </a:spcBef>
            </a:pPr>
            <a:r>
              <a:rPr lang="fa-IR">
                <a:solidFill>
                  <a:schemeClr val="folHlink"/>
                </a:solidFill>
              </a:rPr>
              <a:t>مثالهایی از عبارات با قاعده:</a:t>
            </a:r>
          </a:p>
          <a:p>
            <a:pPr algn="just">
              <a:spcBef>
                <a:spcPct val="50000"/>
              </a:spcBef>
            </a:pPr>
            <a:r>
              <a:rPr lang="en-US"/>
              <a:t>(i</a:t>
            </a:r>
            <a:r>
              <a:rPr lang="fa-IR"/>
              <a:t> </a:t>
            </a:r>
            <a:r>
              <a:rPr lang="en-US"/>
              <a:t>a*ba*b(a</a:t>
            </a:r>
            <a:r>
              <a:rPr lang="el-GR">
                <a:cs typeface="Arial" charset="0"/>
              </a:rPr>
              <a:t>υ</a:t>
            </a:r>
            <a:r>
              <a:rPr lang="en-US"/>
              <a:t>b)*</a:t>
            </a:r>
            <a:endParaRPr lang="fa-IR"/>
          </a:p>
          <a:p>
            <a:pPr algn="just">
              <a:spcBef>
                <a:spcPct val="50000"/>
              </a:spcBef>
            </a:pPr>
            <a:r>
              <a:rPr lang="en-US"/>
              <a:t>(ii</a:t>
            </a:r>
            <a:r>
              <a:rPr lang="fa-IR"/>
              <a:t> </a:t>
            </a:r>
            <a:r>
              <a:rPr lang="en-US"/>
              <a:t>(a</a:t>
            </a:r>
            <a:r>
              <a:rPr lang="el-GR">
                <a:cs typeface="Arial" charset="0"/>
              </a:rPr>
              <a:t>υ</a:t>
            </a:r>
            <a:r>
              <a:rPr lang="en-US"/>
              <a:t>b)*ba*ba*</a:t>
            </a:r>
          </a:p>
          <a:p>
            <a:pPr algn="just">
              <a:spcBef>
                <a:spcPct val="50000"/>
              </a:spcBef>
            </a:pPr>
            <a:r>
              <a:rPr lang="en-US"/>
              <a:t>(iii</a:t>
            </a:r>
            <a:r>
              <a:rPr lang="fa-IR"/>
              <a:t> </a:t>
            </a:r>
            <a:r>
              <a:rPr lang="en-US"/>
              <a:t>(a</a:t>
            </a:r>
            <a:r>
              <a:rPr lang="el-GR">
                <a:cs typeface="Arial" charset="0"/>
              </a:rPr>
              <a:t>υ</a:t>
            </a:r>
            <a:r>
              <a:rPr lang="en-US"/>
              <a:t>b)*b(a</a:t>
            </a:r>
            <a:r>
              <a:rPr lang="el-GR">
                <a:cs typeface="Arial" charset="0"/>
              </a:rPr>
              <a:t>υ</a:t>
            </a:r>
            <a:r>
              <a:rPr lang="en-US"/>
              <a:t>b)*b(a</a:t>
            </a:r>
            <a:r>
              <a:rPr lang="el-GR">
                <a:cs typeface="Arial" charset="0"/>
              </a:rPr>
              <a:t>υ</a:t>
            </a:r>
            <a:r>
              <a:rPr lang="en-US"/>
              <a:t>b)*</a:t>
            </a:r>
          </a:p>
        </p:txBody>
      </p:sp>
      <p:grpSp>
        <p:nvGrpSpPr>
          <p:cNvPr id="51204" name="Group 13"/>
          <p:cNvGrpSpPr>
            <a:grpSpLocks/>
          </p:cNvGrpSpPr>
          <p:nvPr/>
        </p:nvGrpSpPr>
        <p:grpSpPr bwMode="auto">
          <a:xfrm>
            <a:off x="541338" y="4005263"/>
            <a:ext cx="7991475" cy="1800225"/>
            <a:chOff x="385" y="2523"/>
            <a:chExt cx="5034" cy="1134"/>
          </a:xfrm>
        </p:grpSpPr>
        <p:sp>
          <p:nvSpPr>
            <p:cNvPr id="51205" name="Text Box 10"/>
            <p:cNvSpPr txBox="1">
              <a:spLocks noChangeArrowheads="1"/>
            </p:cNvSpPr>
            <p:nvPr/>
          </p:nvSpPr>
          <p:spPr bwMode="auto">
            <a:xfrm>
              <a:off x="385" y="2523"/>
              <a:ext cx="5034" cy="1134"/>
            </a:xfrm>
            <a:prstGeom prst="rect">
              <a:avLst/>
            </a:prstGeom>
            <a:noFill/>
            <a:ln w="9525" algn="ctr">
              <a:noFill/>
              <a:miter lim="800000"/>
              <a:headEnd/>
              <a:tailEnd/>
            </a:ln>
          </p:spPr>
          <p:txBody>
            <a:bodyPr>
              <a:spAutoFit/>
            </a:bodyPr>
            <a:lstStyle/>
            <a:p>
              <a:pPr algn="just">
                <a:spcBef>
                  <a:spcPct val="50000"/>
                </a:spcBef>
              </a:pPr>
              <a:r>
                <a:rPr lang="fa-IR"/>
                <a:t>یک عبارت با قاعده برای مجموعه رشته هایی که شامل زیر رشته </a:t>
              </a:r>
              <a:r>
                <a:rPr lang="en-US"/>
                <a:t>aa</a:t>
              </a:r>
              <a:r>
                <a:rPr lang="fa-IR"/>
                <a:t> نمی باشند،عبارت با قاعده </a:t>
              </a:r>
              <a:r>
                <a:rPr lang="en-US"/>
                <a:t>a*(ab )*</a:t>
              </a:r>
              <a:r>
                <a:rPr lang="el-GR">
                  <a:cs typeface="Arial" charset="0"/>
                </a:rPr>
                <a:t>υ</a:t>
              </a:r>
              <a:r>
                <a:rPr lang="en-US"/>
                <a:t>b*(ab )*a</a:t>
              </a:r>
              <a:r>
                <a:rPr lang="fa-IR"/>
                <a:t> ،ممکن است شامل هیچ پیشوندی از </a:t>
              </a:r>
              <a:r>
                <a:rPr lang="en-US"/>
                <a:t>b</a:t>
              </a:r>
              <a:r>
                <a:rPr lang="fa-IR"/>
                <a:t>ها نباشد. تمامی </a:t>
              </a:r>
              <a:r>
                <a:rPr lang="en-US"/>
                <a:t>a</a:t>
              </a:r>
              <a:r>
                <a:rPr lang="fa-IR"/>
                <a:t>ها بایستی حداقل به یک </a:t>
              </a:r>
              <a:r>
                <a:rPr lang="en-US"/>
                <a:t>b</a:t>
              </a:r>
              <a:r>
                <a:rPr lang="fa-IR"/>
                <a:t> ختم شده و یا عنصر پایانی رشته باشند. </a:t>
              </a:r>
              <a:endParaRPr lang="en-US"/>
            </a:p>
          </p:txBody>
        </p:sp>
        <p:sp>
          <p:nvSpPr>
            <p:cNvPr id="51206" name="Text Box 11"/>
            <p:cNvSpPr txBox="1">
              <a:spLocks noChangeArrowheads="1"/>
            </p:cNvSpPr>
            <p:nvPr/>
          </p:nvSpPr>
          <p:spPr bwMode="auto">
            <a:xfrm>
              <a:off x="2722" y="2773"/>
              <a:ext cx="181" cy="250"/>
            </a:xfrm>
            <a:prstGeom prst="rect">
              <a:avLst/>
            </a:prstGeom>
            <a:noFill/>
            <a:ln w="9525" algn="ctr">
              <a:noFill/>
              <a:miter lim="800000"/>
              <a:headEnd/>
              <a:tailEnd/>
            </a:ln>
          </p:spPr>
          <p:txBody>
            <a:bodyPr>
              <a:spAutoFit/>
            </a:bodyPr>
            <a:lstStyle/>
            <a:p>
              <a:pPr algn="just">
                <a:spcBef>
                  <a:spcPct val="50000"/>
                </a:spcBef>
              </a:pPr>
              <a:r>
                <a:rPr lang="fa-IR" sz="2000"/>
                <a:t>+</a:t>
              </a:r>
              <a:endParaRPr lang="en-US" sz="2000"/>
            </a:p>
          </p:txBody>
        </p:sp>
        <p:sp>
          <p:nvSpPr>
            <p:cNvPr id="51207" name="Text Box 12"/>
            <p:cNvSpPr txBox="1">
              <a:spLocks noChangeArrowheads="1"/>
            </p:cNvSpPr>
            <p:nvPr/>
          </p:nvSpPr>
          <p:spPr bwMode="auto">
            <a:xfrm>
              <a:off x="1804" y="2769"/>
              <a:ext cx="181" cy="250"/>
            </a:xfrm>
            <a:prstGeom prst="rect">
              <a:avLst/>
            </a:prstGeom>
            <a:noFill/>
            <a:ln w="9525" algn="ctr">
              <a:noFill/>
              <a:miter lim="800000"/>
              <a:headEnd/>
              <a:tailEnd/>
            </a:ln>
          </p:spPr>
          <p:txBody>
            <a:bodyPr>
              <a:spAutoFit/>
            </a:bodyPr>
            <a:lstStyle/>
            <a:p>
              <a:pPr algn="just">
                <a:spcBef>
                  <a:spcPct val="50000"/>
                </a:spcBef>
              </a:pPr>
              <a:r>
                <a:rPr lang="fa-IR" sz="2000"/>
                <a:t>+</a:t>
              </a:r>
              <a:endParaRPr lang="en-US" sz="2000"/>
            </a:p>
          </p:txBody>
        </p:sp>
      </p:grpSp>
    </p:spTree>
  </p:cSld>
  <p:clrMapOvr>
    <a:masterClrMapping/>
  </p:clrMapOvr>
  <p:transition spd="med">
    <p:wheel/>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ChangeArrowheads="1"/>
          </p:cNvSpPr>
          <p:nvPr/>
        </p:nvSpPr>
        <p:spPr bwMode="auto">
          <a:xfrm>
            <a:off x="2339975" y="188913"/>
            <a:ext cx="6335713" cy="792162"/>
          </a:xfrm>
          <a:prstGeom prst="rect">
            <a:avLst/>
          </a:prstGeom>
          <a:noFill/>
          <a:ln w="9525">
            <a:noFill/>
            <a:miter lim="800000"/>
            <a:headEnd/>
            <a:tailEnd/>
          </a:ln>
          <a:effectLst/>
        </p:spPr>
        <p:txBody>
          <a:bodyPr anchor="ctr"/>
          <a:lstStyle/>
          <a:p>
            <a:pPr algn="ctr">
              <a:defRPr/>
            </a:pPr>
            <a:r>
              <a:rPr lang="fa-IR" sz="3600">
                <a:solidFill>
                  <a:schemeClr val="tx2"/>
                </a:solidFill>
                <a:effectLst>
                  <a:outerShdw blurRad="38100" dist="38100" dir="2700000" algn="tl">
                    <a:srgbClr val="C0C0C0"/>
                  </a:outerShdw>
                </a:effectLst>
                <a:latin typeface="Times New Roman" pitchFamily="18" charset="0"/>
              </a:rPr>
              <a:t>فصل سوم: گرامرهای مستقل از متن</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397315"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گرامرها و زبان های مستقل از متن</a:t>
            </a:r>
          </a:p>
          <a:p>
            <a:pPr lvl="1">
              <a:spcBef>
                <a:spcPct val="20000"/>
              </a:spcBef>
              <a:buClr>
                <a:schemeClr val="accent1"/>
              </a:buClr>
              <a:buSzPct val="75000"/>
              <a:buFont typeface="Wingdings" pitchFamily="2" charset="2"/>
              <a:buChar char="n"/>
            </a:pPr>
            <a:r>
              <a:rPr lang="fa-IR"/>
              <a:t> اشتقاق و درخت آن</a:t>
            </a:r>
          </a:p>
          <a:p>
            <a:pPr lvl="1">
              <a:spcBef>
                <a:spcPct val="20000"/>
              </a:spcBef>
              <a:buClr>
                <a:schemeClr val="accent1"/>
              </a:buClr>
              <a:buSzPct val="75000"/>
              <a:buFont typeface="Wingdings" pitchFamily="2" charset="2"/>
              <a:buChar char="n"/>
            </a:pPr>
            <a:r>
              <a:rPr lang="fa-IR"/>
              <a:t> گرامرهای قاعده</a:t>
            </a:r>
          </a:p>
          <a:p>
            <a:pPr lvl="1">
              <a:spcBef>
                <a:spcPct val="20000"/>
              </a:spcBef>
              <a:buClr>
                <a:schemeClr val="accent1"/>
              </a:buClr>
              <a:buSzPct val="75000"/>
              <a:buFont typeface="Wingdings" pitchFamily="2" charset="2"/>
              <a:buNone/>
            </a:pP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97314"/>
                                        </p:tgtEl>
                                        <p:attrNameLst>
                                          <p:attrName>style.visibility</p:attrName>
                                        </p:attrNameLst>
                                      </p:cBhvr>
                                      <p:to>
                                        <p:strVal val="visible"/>
                                      </p:to>
                                    </p:set>
                                    <p:animEffect transition="in" filter="blinds(horizontal)">
                                      <p:cBhvr>
                                        <p:cTn id="7" dur="500"/>
                                        <p:tgtEl>
                                          <p:spTgt spid="397314"/>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397315"/>
                                        </p:tgtEl>
                                        <p:attrNameLst>
                                          <p:attrName>style.visibility</p:attrName>
                                        </p:attrNameLst>
                                      </p:cBhvr>
                                      <p:to>
                                        <p:strVal val="visible"/>
                                      </p:to>
                                    </p:set>
                                    <p:animEffect transition="in" filter="wheel(4)">
                                      <p:cBhvr>
                                        <p:cTn id="11" dur="2000"/>
                                        <p:tgtEl>
                                          <p:spTgt spid="397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7314" grpId="0"/>
      <p:bldP spid="39731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7"/>
          <p:cNvSpPr txBox="1">
            <a:spLocks noChangeArrowheads="1"/>
          </p:cNvSpPr>
          <p:nvPr/>
        </p:nvSpPr>
        <p:spPr bwMode="auto">
          <a:xfrm>
            <a:off x="395288" y="1403350"/>
            <a:ext cx="8281987" cy="946150"/>
          </a:xfrm>
          <a:prstGeom prst="rect">
            <a:avLst/>
          </a:prstGeom>
          <a:solidFill>
            <a:schemeClr val="accent1"/>
          </a:solidFill>
          <a:ln w="9525" algn="ctr">
            <a:noFill/>
            <a:miter lim="800000"/>
            <a:headEnd/>
            <a:tailEnd/>
          </a:ln>
        </p:spPr>
        <p:txBody>
          <a:bodyPr>
            <a:spAutoFit/>
          </a:bodyPr>
          <a:lstStyle/>
          <a:p>
            <a:pPr algn="just">
              <a:spcBef>
                <a:spcPct val="50000"/>
              </a:spcBef>
            </a:pPr>
            <a:r>
              <a:rPr lang="fa-IR">
                <a:solidFill>
                  <a:schemeClr val="bg1"/>
                </a:solidFill>
              </a:rPr>
              <a:t>جمله:</a:t>
            </a:r>
            <a:r>
              <a:rPr lang="fa-IR"/>
              <a:t> به یک رشته درست از لحاظ نحوی، یک جمله </a:t>
            </a:r>
            <a:r>
              <a:rPr lang="en-US"/>
              <a:t>(sentence)</a:t>
            </a:r>
            <a:r>
              <a:rPr lang="fa-IR"/>
              <a:t> از زبان اطلاق می کنیم.</a:t>
            </a:r>
            <a:endParaRPr lang="en-US"/>
          </a:p>
        </p:txBody>
      </p:sp>
      <p:sp>
        <p:nvSpPr>
          <p:cNvPr id="53251" name="Text Box 8"/>
          <p:cNvSpPr txBox="1">
            <a:spLocks noChangeArrowheads="1"/>
          </p:cNvSpPr>
          <p:nvPr/>
        </p:nvSpPr>
        <p:spPr bwMode="auto">
          <a:xfrm>
            <a:off x="1331913" y="2981325"/>
            <a:ext cx="6048375" cy="519113"/>
          </a:xfrm>
          <a:prstGeom prst="rect">
            <a:avLst/>
          </a:prstGeom>
          <a:solidFill>
            <a:schemeClr val="bg1"/>
          </a:solidFill>
          <a:ln w="9525" algn="ctr">
            <a:noFill/>
            <a:miter lim="800000"/>
            <a:headEnd/>
            <a:tailEnd/>
          </a:ln>
        </p:spPr>
        <p:txBody>
          <a:bodyPr>
            <a:spAutoFit/>
          </a:bodyPr>
          <a:lstStyle/>
          <a:p>
            <a:pPr algn="just">
              <a:spcBef>
                <a:spcPct val="50000"/>
              </a:spcBef>
            </a:pPr>
            <a:r>
              <a:rPr lang="fa-IR"/>
              <a:t>عناصر الفبا به </a:t>
            </a:r>
            <a:r>
              <a:rPr lang="fa-IR">
                <a:solidFill>
                  <a:schemeClr val="accent1"/>
                </a:solidFill>
              </a:rPr>
              <a:t>عناصر پایانی</a:t>
            </a:r>
            <a:r>
              <a:rPr lang="fa-IR"/>
              <a:t> زبان موسومند.</a:t>
            </a:r>
            <a:endParaRPr lang="en-US"/>
          </a:p>
        </p:txBody>
      </p:sp>
      <p:sp>
        <p:nvSpPr>
          <p:cNvPr id="53252" name="Text Box 9"/>
          <p:cNvSpPr txBox="1">
            <a:spLocks noChangeArrowheads="1"/>
          </p:cNvSpPr>
          <p:nvPr/>
        </p:nvSpPr>
        <p:spPr bwMode="auto">
          <a:xfrm>
            <a:off x="395288" y="4283075"/>
            <a:ext cx="8353425" cy="946150"/>
          </a:xfrm>
          <a:prstGeom prst="rect">
            <a:avLst/>
          </a:prstGeom>
          <a:solidFill>
            <a:schemeClr val="accent1"/>
          </a:solidFill>
          <a:ln w="9525" algn="ctr">
            <a:noFill/>
            <a:miter lim="800000"/>
            <a:headEnd/>
            <a:tailEnd/>
          </a:ln>
        </p:spPr>
        <p:txBody>
          <a:bodyPr>
            <a:spAutoFit/>
          </a:bodyPr>
          <a:lstStyle/>
          <a:p>
            <a:pPr algn="just">
              <a:spcBef>
                <a:spcPct val="50000"/>
              </a:spcBef>
            </a:pPr>
            <a:r>
              <a:rPr lang="fa-IR"/>
              <a:t>عناصر اضافی مورد استفاده در فرآیند تولید جملات جهت اجرای محدودیتهای نحوی زبان به متغیرها یا </a:t>
            </a:r>
            <a:r>
              <a:rPr lang="fa-IR">
                <a:solidFill>
                  <a:schemeClr val="bg1"/>
                </a:solidFill>
              </a:rPr>
              <a:t>عناصر غیر پایانی</a:t>
            </a:r>
            <a:r>
              <a:rPr lang="fa-IR"/>
              <a:t> موسومند.</a:t>
            </a:r>
            <a:endParaRPr lang="en-US"/>
          </a:p>
        </p:txBody>
      </p:sp>
      <p:sp>
        <p:nvSpPr>
          <p:cNvPr id="179210" name="Rectangle 10"/>
          <p:cNvSpPr>
            <a:spLocks noChangeArrowheads="1"/>
          </p:cNvSpPr>
          <p:nvPr/>
        </p:nvSpPr>
        <p:spPr bwMode="auto">
          <a:xfrm>
            <a:off x="971550" y="277813"/>
            <a:ext cx="7772400" cy="630237"/>
          </a:xfrm>
          <a:prstGeom prst="rect">
            <a:avLst/>
          </a:prstGeom>
          <a:noFill/>
          <a:ln w="9525">
            <a:noFill/>
            <a:miter lim="800000"/>
            <a:headEnd/>
            <a:tailEnd/>
          </a:ln>
          <a:effectLst/>
        </p:spPr>
        <p:txBody>
          <a:bodyPr anchor="ctr"/>
          <a:lstStyle/>
          <a:p>
            <a:pPr>
              <a:defRPr/>
            </a:pPr>
            <a:r>
              <a:rPr lang="fa-IR" sz="3600">
                <a:solidFill>
                  <a:schemeClr val="tx2"/>
                </a:solidFill>
                <a:effectLst>
                  <a:outerShdw blurRad="38100" dist="38100" dir="2700000" algn="tl">
                    <a:srgbClr val="C0C0C0"/>
                  </a:outerShdw>
                </a:effectLst>
                <a:latin typeface="Times New Roman" pitchFamily="18" charset="0"/>
              </a:rPr>
              <a:t>3-1 گرامرها و زبانهای مستقل از متن</a:t>
            </a:r>
            <a:endParaRPr lang="en-US" sz="3600">
              <a:solidFill>
                <a:schemeClr val="tx2"/>
              </a:solidFill>
              <a:effectLst>
                <a:outerShdw blurRad="38100" dist="38100" dir="2700000" algn="tl">
                  <a:srgbClr val="C0C0C0"/>
                </a:outerShdw>
              </a:effectLst>
              <a:latin typeface="Times New Roman" pitchFamily="18" charset="0"/>
            </a:endParaRPr>
          </a:p>
        </p:txBody>
      </p:sp>
    </p:spTree>
  </p:cSld>
  <p:clrMapOvr>
    <a:masterClrMapping/>
  </p:clrMapOvr>
  <p:transition spd="med">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Rectangle 2"/>
          <p:cNvSpPr>
            <a:spLocks noGrp="1" noChangeArrowheads="1"/>
          </p:cNvSpPr>
          <p:nvPr>
            <p:ph type="title"/>
          </p:nvPr>
        </p:nvSpPr>
        <p:spPr/>
        <p:txBody>
          <a:bodyPr/>
          <a:lstStyle/>
          <a:p>
            <a:pPr eaLnBrk="1" hangingPunct="1">
              <a:defRPr/>
            </a:pPr>
            <a:r>
              <a:rPr lang="fa-IR" sz="3200" smtClean="0">
                <a:cs typeface="B Roya" pitchFamily="2" charset="-78"/>
              </a:rPr>
              <a:t>جايگاه درس در رشته کامپيوتر</a:t>
            </a:r>
            <a:endParaRPr lang="en-US" sz="3200" smtClean="0">
              <a:cs typeface="B Roya" pitchFamily="2" charset="-78"/>
            </a:endParaRPr>
          </a:p>
        </p:txBody>
      </p:sp>
      <p:sp>
        <p:nvSpPr>
          <p:cNvPr id="23555" name="Rectangle 3"/>
          <p:cNvSpPr>
            <a:spLocks noGrp="1" noChangeArrowheads="1"/>
          </p:cNvSpPr>
          <p:nvPr>
            <p:ph type="body" idx="1"/>
          </p:nvPr>
        </p:nvSpPr>
        <p:spPr>
          <a:xfrm>
            <a:off x="395288" y="1600200"/>
            <a:ext cx="8218487" cy="3700463"/>
          </a:xfrm>
        </p:spPr>
        <p:txBody>
          <a:bodyPr/>
          <a:lstStyle/>
          <a:p>
            <a:pPr eaLnBrk="1" hangingPunct="1">
              <a:lnSpc>
                <a:spcPct val="90000"/>
              </a:lnSpc>
            </a:pPr>
            <a:r>
              <a:rPr lang="fa-IR" sz="2400" smtClean="0">
                <a:cs typeface="B Roya" pitchFamily="2" charset="-78"/>
              </a:rPr>
              <a:t>ضرورت اين درس:</a:t>
            </a:r>
          </a:p>
          <a:p>
            <a:pPr lvl="1" eaLnBrk="1" hangingPunct="1">
              <a:lnSpc>
                <a:spcPct val="90000"/>
              </a:lnSpc>
            </a:pPr>
            <a:r>
              <a:rPr lang="fa-IR" sz="2400" b="0" smtClean="0">
                <a:cs typeface="B Roya" pitchFamily="2" charset="-78"/>
              </a:rPr>
              <a:t>ضرورت نياز به زبانهای سطح بالا</a:t>
            </a:r>
          </a:p>
          <a:p>
            <a:pPr lvl="1" eaLnBrk="1" hangingPunct="1">
              <a:lnSpc>
                <a:spcPct val="90000"/>
              </a:lnSpc>
            </a:pPr>
            <a:r>
              <a:rPr lang="fa-IR" sz="2400" b="0" smtClean="0">
                <a:cs typeface="B Roya" pitchFamily="2" charset="-78"/>
              </a:rPr>
              <a:t>ضرورت ترجمه برنامه های نوشته شده با زبان سطح بالا به برنامه به زبان ماشين</a:t>
            </a:r>
          </a:p>
          <a:p>
            <a:pPr lvl="1" eaLnBrk="1" hangingPunct="1">
              <a:lnSpc>
                <a:spcPct val="90000"/>
              </a:lnSpc>
            </a:pPr>
            <a:r>
              <a:rPr lang="fa-IR" sz="2400" b="0" smtClean="0">
                <a:cs typeface="B Roya" pitchFamily="2" charset="-78"/>
              </a:rPr>
              <a:t>تنوع زبانهای برنامه نويسی سطح بالا</a:t>
            </a:r>
            <a:endParaRPr lang="en-US" sz="2400" b="0" smtClean="0">
              <a:cs typeface="B Roya" pitchFamily="2" charset="-78"/>
            </a:endParaRPr>
          </a:p>
          <a:p>
            <a:pPr eaLnBrk="1" hangingPunct="1">
              <a:lnSpc>
                <a:spcPct val="90000"/>
              </a:lnSpc>
            </a:pPr>
            <a:r>
              <a:rPr lang="fa-IR" sz="2400" smtClean="0">
                <a:cs typeface="B Roya" pitchFamily="2" charset="-78"/>
              </a:rPr>
              <a:t>دروس پيش نياز:</a:t>
            </a:r>
            <a:endParaRPr lang="fa-IR" sz="2400" b="0" smtClean="0">
              <a:cs typeface="B Roya" pitchFamily="2" charset="-78"/>
            </a:endParaRPr>
          </a:p>
          <a:p>
            <a:pPr eaLnBrk="1" hangingPunct="1">
              <a:lnSpc>
                <a:spcPct val="90000"/>
              </a:lnSpc>
            </a:pPr>
            <a:r>
              <a:rPr lang="fa-IR" sz="2400" smtClean="0">
                <a:cs typeface="B Roya" pitchFamily="2" charset="-78"/>
              </a:rPr>
              <a:t>نوع درس:</a:t>
            </a:r>
            <a:endParaRPr lang="fa-IR" sz="2400" b="0" smtClean="0">
              <a:cs typeface="B Roya" pitchFamily="2" charset="-78"/>
            </a:endParaRPr>
          </a:p>
          <a:p>
            <a:pPr eaLnBrk="1" hangingPunct="1">
              <a:lnSpc>
                <a:spcPct val="90000"/>
              </a:lnSpc>
            </a:pPr>
            <a:r>
              <a:rPr lang="fa-IR" sz="2400" smtClean="0">
                <a:cs typeface="B Roya" pitchFamily="2" charset="-78"/>
              </a:rPr>
              <a:t>تعدادکل ساعات تدريس:</a:t>
            </a:r>
            <a:endParaRPr lang="fa-IR" sz="2400" b="0" smtClean="0">
              <a:cs typeface="B Roya" pitchFamily="2" charset="-78"/>
            </a:endParaRPr>
          </a:p>
          <a:p>
            <a:pPr eaLnBrk="1" hangingPunct="1">
              <a:lnSpc>
                <a:spcPct val="90000"/>
              </a:lnSpc>
            </a:pPr>
            <a:r>
              <a:rPr lang="fa-IR" sz="2400" smtClean="0">
                <a:cs typeface="B Roya" pitchFamily="2" charset="-78"/>
              </a:rPr>
              <a:t>تعداد جلسات تدريس:</a:t>
            </a:r>
            <a:endParaRPr lang="en-US" sz="2400" b="0" smtClean="0">
              <a:cs typeface="B Roya" pitchFamily="2" charset="-78"/>
            </a:endParaRPr>
          </a:p>
        </p:txBody>
      </p:sp>
    </p:spTree>
  </p:cSld>
  <p:clrMapOvr>
    <a:masterClrMapping/>
  </p:clrMapOvr>
  <p:transition spd="med">
    <p:wheel/>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defRPr/>
            </a:pPr>
            <a:r>
              <a:rPr lang="fa-IR" smtClean="0">
                <a:cs typeface="B Roya" pitchFamily="2" charset="-78"/>
              </a:rPr>
              <a:t>3-1 گرامرها و زبانهای مستقل از متن</a:t>
            </a:r>
            <a:endParaRPr lang="en-US" smtClean="0">
              <a:cs typeface="B Roya" pitchFamily="2" charset="-78"/>
            </a:endParaRPr>
          </a:p>
        </p:txBody>
      </p:sp>
      <p:sp>
        <p:nvSpPr>
          <p:cNvPr id="54275" name="Text Box 29"/>
          <p:cNvSpPr txBox="1">
            <a:spLocks noChangeArrowheads="1"/>
          </p:cNvSpPr>
          <p:nvPr/>
        </p:nvSpPr>
        <p:spPr bwMode="auto">
          <a:xfrm>
            <a:off x="468313" y="1557338"/>
            <a:ext cx="8135937" cy="3724275"/>
          </a:xfrm>
          <a:prstGeom prst="rect">
            <a:avLst/>
          </a:prstGeom>
          <a:noFill/>
          <a:ln w="9525" algn="ctr">
            <a:noFill/>
            <a:miter lim="800000"/>
            <a:headEnd/>
            <a:tailEnd/>
          </a:ln>
        </p:spPr>
        <p:txBody>
          <a:bodyPr>
            <a:spAutoFit/>
          </a:bodyPr>
          <a:lstStyle/>
          <a:p>
            <a:pPr algn="just">
              <a:spcBef>
                <a:spcPct val="50000"/>
              </a:spcBef>
            </a:pPr>
            <a:r>
              <a:rPr lang="fa-IR">
                <a:solidFill>
                  <a:schemeClr val="accent1"/>
                </a:solidFill>
              </a:rPr>
              <a:t>گرامر مستقل از متن:</a:t>
            </a:r>
          </a:p>
          <a:p>
            <a:pPr algn="just">
              <a:spcBef>
                <a:spcPct val="50000"/>
              </a:spcBef>
            </a:pPr>
            <a:r>
              <a:rPr lang="fa-IR"/>
              <a:t>یک گرامر مستقل از متن، یک چهارتایی </a:t>
            </a:r>
            <a:r>
              <a:rPr lang="en-US"/>
              <a:t>(V,</a:t>
            </a:r>
            <a:r>
              <a:rPr lang="en-US">
                <a:cs typeface="Arial" charset="0"/>
              </a:rPr>
              <a:t>∑</a:t>
            </a:r>
            <a:r>
              <a:rPr lang="en-US"/>
              <a:t>,P,S)</a:t>
            </a:r>
            <a:r>
              <a:rPr lang="fa-IR"/>
              <a:t> است که درآن </a:t>
            </a:r>
            <a:r>
              <a:rPr lang="en-US"/>
              <a:t>V</a:t>
            </a:r>
            <a:r>
              <a:rPr lang="fa-IR"/>
              <a:t>یک مجموعه متناهی از متغیرها،</a:t>
            </a:r>
            <a:r>
              <a:rPr lang="en-US">
                <a:cs typeface="Arial" charset="0"/>
              </a:rPr>
              <a:t>∑</a:t>
            </a:r>
            <a:r>
              <a:rPr lang="fa-IR"/>
              <a:t>(الفبا)یک مجموعه متناهی از عناصر پایانی،</a:t>
            </a:r>
            <a:r>
              <a:rPr lang="en-US"/>
              <a:t>P</a:t>
            </a:r>
            <a:r>
              <a:rPr lang="fa-IR"/>
              <a:t> یک مجموعه متناهی از قوانین و </a:t>
            </a:r>
            <a:r>
              <a:rPr lang="en-US"/>
              <a:t>S</a:t>
            </a:r>
            <a:r>
              <a:rPr lang="fa-IR"/>
              <a:t> یک عنصر مشخص از </a:t>
            </a:r>
            <a:r>
              <a:rPr lang="en-US"/>
              <a:t>V</a:t>
            </a:r>
            <a:r>
              <a:rPr lang="fa-IR"/>
              <a:t> به نام عنصر ابتدایی است.</a:t>
            </a:r>
          </a:p>
          <a:p>
            <a:pPr algn="just">
              <a:spcBef>
                <a:spcPct val="50000"/>
              </a:spcBef>
            </a:pPr>
            <a:endParaRPr lang="fa-IR"/>
          </a:p>
          <a:p>
            <a:pPr algn="just">
              <a:spcBef>
                <a:spcPct val="50000"/>
              </a:spcBef>
            </a:pPr>
            <a:r>
              <a:rPr lang="fa-IR">
                <a:solidFill>
                  <a:schemeClr val="folHlink"/>
                </a:solidFill>
              </a:rPr>
              <a:t>فرض می شود که </a:t>
            </a:r>
            <a:r>
              <a:rPr lang="en-US">
                <a:solidFill>
                  <a:schemeClr val="folHlink"/>
                </a:solidFill>
              </a:rPr>
              <a:t>V</a:t>
            </a:r>
            <a:r>
              <a:rPr lang="fa-IR">
                <a:solidFill>
                  <a:schemeClr val="folHlink"/>
                </a:solidFill>
              </a:rPr>
              <a:t>و</a:t>
            </a:r>
            <a:r>
              <a:rPr lang="en-US">
                <a:solidFill>
                  <a:schemeClr val="folHlink"/>
                </a:solidFill>
                <a:cs typeface="Arial" charset="0"/>
              </a:rPr>
              <a:t>∑</a:t>
            </a:r>
            <a:r>
              <a:rPr lang="fa-IR">
                <a:solidFill>
                  <a:schemeClr val="folHlink"/>
                </a:solidFill>
              </a:rPr>
              <a:t>مجموعه هایی غیر الحاقی هستند.</a:t>
            </a:r>
            <a:endParaRPr lang="en-US">
              <a:solidFill>
                <a:schemeClr val="folHlink"/>
              </a:solidFill>
            </a:endParaRPr>
          </a:p>
        </p:txBody>
      </p:sp>
    </p:spTree>
  </p:cSld>
  <p:clrMapOvr>
    <a:masterClrMapping/>
  </p:clrMapOvr>
  <p:transition spd="med">
    <p:wheel/>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35" name="Rectangle 27"/>
          <p:cNvSpPr>
            <a:spLocks noGrp="1" noChangeArrowheads="1"/>
          </p:cNvSpPr>
          <p:nvPr>
            <p:ph type="title"/>
          </p:nvPr>
        </p:nvSpPr>
        <p:spPr/>
        <p:txBody>
          <a:bodyPr/>
          <a:lstStyle/>
          <a:p>
            <a:pPr algn="just" eaLnBrk="1" hangingPunct="1">
              <a:defRPr/>
            </a:pPr>
            <a:r>
              <a:rPr lang="fa-IR" smtClean="0">
                <a:cs typeface="B Roya" pitchFamily="2" charset="-78"/>
              </a:rPr>
              <a:t>3-1 گرامرها و زبانهای مستقل از متن</a:t>
            </a:r>
            <a:endParaRPr lang="en-US" smtClean="0">
              <a:cs typeface="B Roya" pitchFamily="2" charset="-78"/>
            </a:endParaRPr>
          </a:p>
        </p:txBody>
      </p:sp>
      <p:sp>
        <p:nvSpPr>
          <p:cNvPr id="7172" name="Text Box 28"/>
          <p:cNvSpPr txBox="1">
            <a:spLocks noChangeArrowheads="1"/>
          </p:cNvSpPr>
          <p:nvPr/>
        </p:nvSpPr>
        <p:spPr bwMode="auto">
          <a:xfrm>
            <a:off x="684213" y="2060575"/>
            <a:ext cx="7847012" cy="2014538"/>
          </a:xfrm>
          <a:prstGeom prst="rect">
            <a:avLst/>
          </a:prstGeom>
          <a:solidFill>
            <a:schemeClr val="bg1"/>
          </a:solidFill>
          <a:ln w="9525" algn="ctr">
            <a:noFill/>
            <a:miter lim="800000"/>
            <a:headEnd/>
            <a:tailEnd/>
          </a:ln>
        </p:spPr>
        <p:txBody>
          <a:bodyPr>
            <a:spAutoFit/>
          </a:bodyPr>
          <a:lstStyle/>
          <a:p>
            <a:pPr algn="just">
              <a:spcBef>
                <a:spcPct val="50000"/>
              </a:spcBef>
            </a:pPr>
            <a:r>
              <a:rPr lang="fa-IR">
                <a:solidFill>
                  <a:schemeClr val="accent1"/>
                </a:solidFill>
              </a:rPr>
              <a:t>قانون:</a:t>
            </a:r>
          </a:p>
          <a:p>
            <a:pPr>
              <a:spcBef>
                <a:spcPct val="50000"/>
              </a:spcBef>
            </a:pPr>
            <a:r>
              <a:rPr lang="fa-IR">
                <a:solidFill>
                  <a:schemeClr val="folHlink"/>
                </a:solidFill>
              </a:rPr>
              <a:t>یک قانون که به آن یک تولید نیز می گویند، عضوی از مجموعه</a:t>
            </a:r>
            <a:r>
              <a:rPr lang="en-US">
                <a:solidFill>
                  <a:schemeClr val="folHlink"/>
                </a:solidFill>
              </a:rPr>
              <a:t> V×(V</a:t>
            </a:r>
            <a:r>
              <a:rPr lang="el-GR">
                <a:solidFill>
                  <a:schemeClr val="folHlink"/>
                </a:solidFill>
                <a:cs typeface="Arial" charset="0"/>
              </a:rPr>
              <a:t>υ∑</a:t>
            </a:r>
            <a:r>
              <a:rPr lang="en-US">
                <a:solidFill>
                  <a:schemeClr val="folHlink"/>
                </a:solidFill>
              </a:rPr>
              <a:t>)*</a:t>
            </a:r>
            <a:r>
              <a:rPr lang="fa-IR">
                <a:solidFill>
                  <a:schemeClr val="folHlink"/>
                </a:solidFill>
              </a:rPr>
              <a:t>است. قانون </a:t>
            </a:r>
            <a:r>
              <a:rPr lang="en-US">
                <a:solidFill>
                  <a:schemeClr val="folHlink"/>
                </a:solidFill>
              </a:rPr>
              <a:t>[A,w]</a:t>
            </a:r>
            <a:r>
              <a:rPr lang="fa-IR">
                <a:solidFill>
                  <a:schemeClr val="folHlink"/>
                </a:solidFill>
              </a:rPr>
              <a:t> معمولاً به صورت                                                   نوشته می شود.</a:t>
            </a:r>
            <a:endParaRPr lang="en-US">
              <a:solidFill>
                <a:schemeClr val="folHlink"/>
              </a:solidFill>
            </a:endParaRPr>
          </a:p>
        </p:txBody>
      </p:sp>
      <p:sp>
        <p:nvSpPr>
          <p:cNvPr id="7173" name="Rectangle 32"/>
          <p:cNvSpPr>
            <a:spLocks noChangeArrowheads="1"/>
          </p:cNvSpPr>
          <p:nvPr/>
        </p:nvSpPr>
        <p:spPr bwMode="auto">
          <a:xfrm>
            <a:off x="0" y="324326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7170" name="Object 31"/>
          <p:cNvGraphicFramePr>
            <a:graphicFrameLocks noChangeAspect="1"/>
          </p:cNvGraphicFramePr>
          <p:nvPr/>
        </p:nvGraphicFramePr>
        <p:xfrm>
          <a:off x="1187450" y="3213100"/>
          <a:ext cx="1495425" cy="371475"/>
        </p:xfrm>
        <a:graphic>
          <a:graphicData uri="http://schemas.openxmlformats.org/presentationml/2006/ole">
            <p:oleObj spid="_x0000_s7170" name="Equation" r:id="rId3" imgW="494870" imgH="177646" progId="Equation.3">
              <p:embed/>
            </p:oleObj>
          </a:graphicData>
        </a:graphic>
      </p:graphicFrame>
      <p:sp>
        <p:nvSpPr>
          <p:cNvPr id="7174" name="Rectangle 33"/>
          <p:cNvSpPr>
            <a:spLocks noChangeArrowheads="1"/>
          </p:cNvSpPr>
          <p:nvPr/>
        </p:nvSpPr>
        <p:spPr bwMode="auto">
          <a:xfrm>
            <a:off x="0" y="361473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92" name="Rectangle 8"/>
          <p:cNvSpPr>
            <a:spLocks noGrp="1" noChangeArrowheads="1"/>
          </p:cNvSpPr>
          <p:nvPr>
            <p:ph type="title"/>
          </p:nvPr>
        </p:nvSpPr>
        <p:spPr/>
        <p:txBody>
          <a:bodyPr/>
          <a:lstStyle/>
          <a:p>
            <a:pPr eaLnBrk="1" hangingPunct="1">
              <a:defRPr/>
            </a:pPr>
            <a:r>
              <a:rPr lang="fa-IR" smtClean="0">
                <a:cs typeface="B Roya" pitchFamily="2" charset="-78"/>
              </a:rPr>
              <a:t>3-1 گرامرها و زبانهای مستقل از متن</a:t>
            </a:r>
            <a:endParaRPr lang="en-US" smtClean="0">
              <a:cs typeface="B Roya" pitchFamily="2" charset="-78"/>
            </a:endParaRPr>
          </a:p>
        </p:txBody>
      </p:sp>
      <p:sp>
        <p:nvSpPr>
          <p:cNvPr id="8196" name="Text Box 9"/>
          <p:cNvSpPr txBox="1">
            <a:spLocks noChangeArrowheads="1"/>
          </p:cNvSpPr>
          <p:nvPr/>
        </p:nvSpPr>
        <p:spPr bwMode="auto">
          <a:xfrm>
            <a:off x="323850" y="1341438"/>
            <a:ext cx="8351838" cy="1587500"/>
          </a:xfrm>
          <a:prstGeom prst="rect">
            <a:avLst/>
          </a:prstGeom>
          <a:noFill/>
          <a:ln w="9525" algn="ctr">
            <a:noFill/>
            <a:miter lim="800000"/>
            <a:headEnd/>
            <a:tailEnd/>
          </a:ln>
        </p:spPr>
        <p:txBody>
          <a:bodyPr>
            <a:spAutoFit/>
          </a:bodyPr>
          <a:lstStyle/>
          <a:p>
            <a:pPr>
              <a:spcBef>
                <a:spcPct val="50000"/>
              </a:spcBef>
            </a:pPr>
            <a:r>
              <a:rPr lang="fa-IR">
                <a:solidFill>
                  <a:schemeClr val="accent2"/>
                </a:solidFill>
              </a:rPr>
              <a:t>نکته:</a:t>
            </a:r>
          </a:p>
          <a:p>
            <a:pPr>
              <a:spcBef>
                <a:spcPct val="50000"/>
              </a:spcBef>
            </a:pPr>
            <a:r>
              <a:rPr lang="fa-IR">
                <a:solidFill>
                  <a:schemeClr val="accent1"/>
                </a:solidFill>
              </a:rPr>
              <a:t>از آنجائیکه رشته تهی در</a:t>
            </a:r>
            <a:r>
              <a:rPr lang="en-US">
                <a:solidFill>
                  <a:schemeClr val="accent1"/>
                </a:solidFill>
              </a:rPr>
              <a:t>(</a:t>
            </a:r>
            <a:r>
              <a:rPr lang="en-US" b="0">
                <a:solidFill>
                  <a:schemeClr val="accent1"/>
                </a:solidFill>
              </a:rPr>
              <a:t>V</a:t>
            </a:r>
            <a:r>
              <a:rPr lang="el-GR" b="0">
                <a:solidFill>
                  <a:schemeClr val="accent1"/>
                </a:solidFill>
                <a:cs typeface="Arial" charset="0"/>
              </a:rPr>
              <a:t>υ∑</a:t>
            </a:r>
            <a:r>
              <a:rPr lang="en-US">
                <a:solidFill>
                  <a:schemeClr val="accent1"/>
                </a:solidFill>
              </a:rPr>
              <a:t>)*</a:t>
            </a:r>
            <a:r>
              <a:rPr lang="fa-IR">
                <a:solidFill>
                  <a:schemeClr val="accent1"/>
                </a:solidFill>
              </a:rPr>
              <a:t> وجود دارد، لذا </a:t>
            </a:r>
            <a:r>
              <a:rPr lang="el-GR">
                <a:solidFill>
                  <a:schemeClr val="accent1"/>
                </a:solidFill>
                <a:cs typeface="Arial" charset="0"/>
              </a:rPr>
              <a:t>λ</a:t>
            </a:r>
            <a:r>
              <a:rPr lang="fa-IR" b="0">
                <a:solidFill>
                  <a:schemeClr val="accent1"/>
                </a:solidFill>
              </a:rPr>
              <a:t> </a:t>
            </a:r>
            <a:r>
              <a:rPr lang="fa-IR">
                <a:solidFill>
                  <a:schemeClr val="accent1"/>
                </a:solidFill>
              </a:rPr>
              <a:t> نیز ممکن است در سمت راست یک قانون قرار گیرد.</a:t>
            </a:r>
            <a:endParaRPr lang="en-US">
              <a:solidFill>
                <a:schemeClr val="accent1"/>
              </a:solidFill>
            </a:endParaRPr>
          </a:p>
        </p:txBody>
      </p:sp>
      <p:sp>
        <p:nvSpPr>
          <p:cNvPr id="8197" name="Rectangle 14"/>
          <p:cNvSpPr>
            <a:spLocks noChangeArrowheads="1"/>
          </p:cNvSpPr>
          <p:nvPr/>
        </p:nvSpPr>
        <p:spPr bwMode="auto">
          <a:xfrm>
            <a:off x="0" y="324326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pSp>
        <p:nvGrpSpPr>
          <p:cNvPr id="8198" name="Group 17"/>
          <p:cNvGrpSpPr>
            <a:grpSpLocks/>
          </p:cNvGrpSpPr>
          <p:nvPr/>
        </p:nvGrpSpPr>
        <p:grpSpPr bwMode="auto">
          <a:xfrm>
            <a:off x="250825" y="3636963"/>
            <a:ext cx="8353425" cy="1160462"/>
            <a:chOff x="158" y="2291"/>
            <a:chExt cx="5262" cy="731"/>
          </a:xfrm>
        </p:grpSpPr>
        <p:sp>
          <p:nvSpPr>
            <p:cNvPr id="8200" name="Text Box 10"/>
            <p:cNvSpPr txBox="1">
              <a:spLocks noChangeArrowheads="1"/>
            </p:cNvSpPr>
            <p:nvPr/>
          </p:nvSpPr>
          <p:spPr bwMode="auto">
            <a:xfrm>
              <a:off x="158" y="2291"/>
              <a:ext cx="5262" cy="731"/>
            </a:xfrm>
            <a:prstGeom prst="rect">
              <a:avLst/>
            </a:prstGeom>
            <a:noFill/>
            <a:ln w="9525" algn="ctr">
              <a:noFill/>
              <a:miter lim="800000"/>
              <a:headEnd/>
              <a:tailEnd/>
            </a:ln>
          </p:spPr>
          <p:txBody>
            <a:bodyPr>
              <a:spAutoFit/>
            </a:bodyPr>
            <a:lstStyle/>
            <a:p>
              <a:pPr>
                <a:spcBef>
                  <a:spcPct val="50000"/>
                </a:spcBef>
              </a:pPr>
              <a:r>
                <a:rPr lang="fa-IR">
                  <a:solidFill>
                    <a:schemeClr val="hlink"/>
                  </a:solidFill>
                </a:rPr>
                <a:t>نکته</a:t>
              </a:r>
              <a:r>
                <a:rPr lang="fa-IR"/>
                <a:t>:</a:t>
              </a:r>
            </a:p>
            <a:p>
              <a:pPr>
                <a:spcBef>
                  <a:spcPct val="50000"/>
                </a:spcBef>
              </a:pPr>
              <a:r>
                <a:rPr lang="fa-IR">
                  <a:solidFill>
                    <a:schemeClr val="accent1"/>
                  </a:solidFill>
                </a:rPr>
                <a:t>قانونی به شکل               به قانون تهی یا قانون لامبدا موسوم است</a:t>
              </a:r>
              <a:r>
                <a:rPr lang="fa-IR"/>
                <a:t>.</a:t>
              </a:r>
              <a:endParaRPr lang="en-US"/>
            </a:p>
          </p:txBody>
        </p:sp>
        <p:graphicFrame>
          <p:nvGraphicFramePr>
            <p:cNvPr id="8194" name="Object 13"/>
            <p:cNvGraphicFramePr>
              <a:graphicFrameLocks noChangeAspect="1"/>
            </p:cNvGraphicFramePr>
            <p:nvPr/>
          </p:nvGraphicFramePr>
          <p:xfrm>
            <a:off x="3507" y="2720"/>
            <a:ext cx="870" cy="234"/>
          </p:xfrm>
          <a:graphic>
            <a:graphicData uri="http://schemas.openxmlformats.org/presentationml/2006/ole">
              <p:oleObj spid="_x0000_s8194" name="Equation" r:id="rId3" imgW="457200" imgH="177480" progId="Equation.3">
                <p:embed/>
              </p:oleObj>
            </a:graphicData>
          </a:graphic>
        </p:graphicFrame>
      </p:grpSp>
      <p:sp>
        <p:nvSpPr>
          <p:cNvPr id="8199" name="Rectangle 15"/>
          <p:cNvSpPr>
            <a:spLocks noChangeArrowheads="1"/>
          </p:cNvSpPr>
          <p:nvPr/>
        </p:nvSpPr>
        <p:spPr bwMode="auto">
          <a:xfrm>
            <a:off x="0" y="361473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42" name="Rectangle 10"/>
          <p:cNvSpPr>
            <a:spLocks noGrp="1" noChangeArrowheads="1"/>
          </p:cNvSpPr>
          <p:nvPr>
            <p:ph type="title"/>
          </p:nvPr>
        </p:nvSpPr>
        <p:spPr/>
        <p:txBody>
          <a:bodyPr/>
          <a:lstStyle/>
          <a:p>
            <a:pPr eaLnBrk="1" hangingPunct="1">
              <a:defRPr/>
            </a:pPr>
            <a:r>
              <a:rPr lang="fa-IR" smtClean="0">
                <a:cs typeface="B Roya" pitchFamily="2" charset="-78"/>
              </a:rPr>
              <a:t>3-1 گرامرها و زبانهای مستقل از متن</a:t>
            </a:r>
            <a:endParaRPr lang="en-US" smtClean="0">
              <a:cs typeface="B Roya" pitchFamily="2" charset="-78"/>
            </a:endParaRPr>
          </a:p>
        </p:txBody>
      </p:sp>
      <p:sp>
        <p:nvSpPr>
          <p:cNvPr id="9220" name="Text Box 11"/>
          <p:cNvSpPr txBox="1">
            <a:spLocks noChangeArrowheads="1"/>
          </p:cNvSpPr>
          <p:nvPr/>
        </p:nvSpPr>
        <p:spPr bwMode="auto">
          <a:xfrm>
            <a:off x="323850" y="1835150"/>
            <a:ext cx="8424863"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مرحله اصلی در فرایند تولید</a:t>
            </a:r>
            <a:r>
              <a:rPr lang="fa-IR"/>
              <a:t>، تبدیل یک رشته با استفاده از یک قانون است.</a:t>
            </a:r>
            <a:endParaRPr lang="en-US"/>
          </a:p>
        </p:txBody>
      </p:sp>
      <p:sp>
        <p:nvSpPr>
          <p:cNvPr id="9221" name="Text Box 12"/>
          <p:cNvSpPr txBox="1">
            <a:spLocks noChangeArrowheads="1"/>
          </p:cNvSpPr>
          <p:nvPr/>
        </p:nvSpPr>
        <p:spPr bwMode="auto">
          <a:xfrm>
            <a:off x="250825" y="3429000"/>
            <a:ext cx="8497888"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مثال:</a:t>
            </a:r>
            <a:r>
              <a:rPr lang="fa-IR"/>
              <a:t>بکارگیری قانون </a:t>
            </a:r>
            <a:r>
              <a:rPr lang="en-US"/>
              <a:t>A     w</a:t>
            </a:r>
            <a:r>
              <a:rPr lang="fa-IR"/>
              <a:t> برای متغیر </a:t>
            </a:r>
            <a:r>
              <a:rPr lang="en-US"/>
              <a:t>A</a:t>
            </a:r>
            <a:r>
              <a:rPr lang="fa-IR"/>
              <a:t>در </a:t>
            </a:r>
            <a:r>
              <a:rPr lang="en-US"/>
              <a:t>uAv</a:t>
            </a:r>
            <a:r>
              <a:rPr lang="fa-IR"/>
              <a:t> رشته </a:t>
            </a:r>
            <a:r>
              <a:rPr lang="en-US"/>
              <a:t>uwv</a:t>
            </a:r>
            <a:r>
              <a:rPr lang="fa-IR"/>
              <a:t>را تولید می کندکه آن را به صورت </a:t>
            </a:r>
            <a:r>
              <a:rPr lang="en-US"/>
              <a:t>                       </a:t>
            </a:r>
            <a:r>
              <a:rPr lang="fa-IR"/>
              <a:t> نشان می دهیم.</a:t>
            </a:r>
            <a:endParaRPr lang="en-US"/>
          </a:p>
        </p:txBody>
      </p:sp>
      <p:sp>
        <p:nvSpPr>
          <p:cNvPr id="9222" name="Line 13"/>
          <p:cNvSpPr>
            <a:spLocks noChangeShapeType="1"/>
          </p:cNvSpPr>
          <p:nvPr/>
        </p:nvSpPr>
        <p:spPr bwMode="auto">
          <a:xfrm>
            <a:off x="5364163" y="3725863"/>
            <a:ext cx="431800" cy="0"/>
          </a:xfrm>
          <a:prstGeom prst="line">
            <a:avLst/>
          </a:prstGeom>
          <a:noFill/>
          <a:ln w="28575">
            <a:solidFill>
              <a:schemeClr val="tx1"/>
            </a:solidFill>
            <a:round/>
            <a:headEnd/>
            <a:tailEnd type="triangle" w="med" len="med"/>
          </a:ln>
        </p:spPr>
        <p:txBody>
          <a:bodyPr/>
          <a:lstStyle/>
          <a:p>
            <a:endParaRPr lang="en-US"/>
          </a:p>
        </p:txBody>
      </p:sp>
      <p:sp>
        <p:nvSpPr>
          <p:cNvPr id="9223" name="Rectangle 17"/>
          <p:cNvSpPr>
            <a:spLocks noChangeArrowheads="1"/>
          </p:cNvSpPr>
          <p:nvPr/>
        </p:nvSpPr>
        <p:spPr bwMode="auto">
          <a:xfrm>
            <a:off x="0" y="324326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9218" name="Object 16"/>
          <p:cNvGraphicFramePr>
            <a:graphicFrameLocks noChangeAspect="1"/>
          </p:cNvGraphicFramePr>
          <p:nvPr/>
        </p:nvGraphicFramePr>
        <p:xfrm>
          <a:off x="2555875" y="3921125"/>
          <a:ext cx="2506663" cy="419100"/>
        </p:xfrm>
        <a:graphic>
          <a:graphicData uri="http://schemas.openxmlformats.org/presentationml/2006/ole">
            <p:oleObj spid="_x0000_s9218" name="Equation" r:id="rId3" imgW="736280" imgH="177723" progId="Equation.3">
              <p:embed/>
            </p:oleObj>
          </a:graphicData>
        </a:graphic>
      </p:graphicFrame>
      <p:sp>
        <p:nvSpPr>
          <p:cNvPr id="9224" name="Rectangle 18"/>
          <p:cNvSpPr>
            <a:spLocks noChangeArrowheads="1"/>
          </p:cNvSpPr>
          <p:nvPr/>
        </p:nvSpPr>
        <p:spPr bwMode="auto">
          <a:xfrm>
            <a:off x="0" y="361473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97" name="Rectangle 41"/>
          <p:cNvSpPr>
            <a:spLocks noGrp="1" noChangeArrowheads="1"/>
          </p:cNvSpPr>
          <p:nvPr>
            <p:ph type="title"/>
          </p:nvPr>
        </p:nvSpPr>
        <p:spPr/>
        <p:txBody>
          <a:bodyPr/>
          <a:lstStyle/>
          <a:p>
            <a:pPr eaLnBrk="1" hangingPunct="1">
              <a:defRPr/>
            </a:pPr>
            <a:r>
              <a:rPr lang="fa-IR" smtClean="0">
                <a:cs typeface="B Roya" pitchFamily="2" charset="-78"/>
              </a:rPr>
              <a:t>3-1 گرامرها و زبانهای مستقل از متن</a:t>
            </a:r>
            <a:endParaRPr lang="en-US" smtClean="0">
              <a:cs typeface="B Roya" pitchFamily="2" charset="-78"/>
            </a:endParaRPr>
          </a:p>
        </p:txBody>
      </p:sp>
      <p:sp>
        <p:nvSpPr>
          <p:cNvPr id="10244" name="Rectangle 46"/>
          <p:cNvSpPr>
            <a:spLocks noChangeArrowheads="1"/>
          </p:cNvSpPr>
          <p:nvPr/>
        </p:nvSpPr>
        <p:spPr bwMode="auto">
          <a:xfrm>
            <a:off x="0" y="321468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pSp>
        <p:nvGrpSpPr>
          <p:cNvPr id="10245" name="Group 48"/>
          <p:cNvGrpSpPr>
            <a:grpSpLocks/>
          </p:cNvGrpSpPr>
          <p:nvPr/>
        </p:nvGrpSpPr>
        <p:grpSpPr bwMode="auto">
          <a:xfrm>
            <a:off x="468313" y="1854200"/>
            <a:ext cx="8135937" cy="2870200"/>
            <a:chOff x="295" y="1168"/>
            <a:chExt cx="5125" cy="1808"/>
          </a:xfrm>
        </p:grpSpPr>
        <p:sp>
          <p:nvSpPr>
            <p:cNvPr id="10247" name="Text Box 42"/>
            <p:cNvSpPr txBox="1">
              <a:spLocks noChangeArrowheads="1"/>
            </p:cNvSpPr>
            <p:nvPr/>
          </p:nvSpPr>
          <p:spPr bwMode="auto">
            <a:xfrm>
              <a:off x="295" y="1168"/>
              <a:ext cx="5125" cy="1808"/>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یک رشته </a:t>
              </a:r>
              <a:r>
                <a:rPr lang="en-US">
                  <a:solidFill>
                    <a:schemeClr val="accent1"/>
                  </a:solidFill>
                </a:rPr>
                <a:t>w</a:t>
              </a:r>
              <a:r>
                <a:rPr lang="fa-IR">
                  <a:solidFill>
                    <a:schemeClr val="accent1"/>
                  </a:solidFill>
                </a:rPr>
                <a:t> از </a:t>
              </a:r>
              <a:r>
                <a:rPr lang="en-US">
                  <a:solidFill>
                    <a:schemeClr val="accent1"/>
                  </a:solidFill>
                </a:rPr>
                <a:t>v</a:t>
              </a:r>
              <a:r>
                <a:rPr lang="fa-IR">
                  <a:solidFill>
                    <a:schemeClr val="accent1"/>
                  </a:solidFill>
                </a:rPr>
                <a:t> قابل اشتقاق است</a:t>
              </a:r>
              <a:r>
                <a:rPr lang="fa-IR"/>
                <a:t> اگر یک دنباله متناهی از قوانین که </a:t>
              </a:r>
              <a:r>
                <a:rPr lang="en-US"/>
                <a:t>v</a:t>
              </a:r>
              <a:r>
                <a:rPr lang="fa-IR"/>
                <a:t> را به </a:t>
              </a:r>
              <a:r>
                <a:rPr lang="en-US"/>
                <a:t>w</a:t>
              </a:r>
              <a:r>
                <a:rPr lang="fa-IR"/>
                <a:t> تبدیل می کنند وجود داشته باشد.</a:t>
              </a:r>
            </a:p>
            <a:p>
              <a:pPr>
                <a:spcBef>
                  <a:spcPct val="50000"/>
                </a:spcBef>
              </a:pPr>
              <a:endParaRPr lang="fa-IR"/>
            </a:p>
            <a:p>
              <a:pPr>
                <a:spcBef>
                  <a:spcPct val="50000"/>
                </a:spcBef>
              </a:pPr>
              <a:endParaRPr lang="fa-IR"/>
            </a:p>
            <a:p>
              <a:pPr>
                <a:spcBef>
                  <a:spcPct val="50000"/>
                </a:spcBef>
              </a:pPr>
              <a:r>
                <a:rPr lang="fa-IR"/>
                <a:t>قابلیت اشتقاق </a:t>
              </a:r>
              <a:r>
                <a:rPr lang="en-US"/>
                <a:t>w</a:t>
              </a:r>
              <a:r>
                <a:rPr lang="fa-IR"/>
                <a:t> از</a:t>
              </a:r>
              <a:r>
                <a:rPr lang="en-US"/>
                <a:t>v </a:t>
              </a:r>
              <a:r>
                <a:rPr lang="fa-IR"/>
                <a:t> را به صورت                  نشان می دهیم.</a:t>
              </a:r>
              <a:endParaRPr lang="en-US"/>
            </a:p>
          </p:txBody>
        </p:sp>
        <p:graphicFrame>
          <p:nvGraphicFramePr>
            <p:cNvPr id="10242" name="Object 45"/>
            <p:cNvGraphicFramePr>
              <a:graphicFrameLocks noChangeAspect="1"/>
            </p:cNvGraphicFramePr>
            <p:nvPr/>
          </p:nvGraphicFramePr>
          <p:xfrm>
            <a:off x="2064" y="2659"/>
            <a:ext cx="635" cy="270"/>
          </p:xfrm>
          <a:graphic>
            <a:graphicData uri="http://schemas.openxmlformats.org/presentationml/2006/ole">
              <p:oleObj spid="_x0000_s10242" name="Equation" r:id="rId3" imgW="596641" imgH="203112" progId="Equation.3">
                <p:embed/>
              </p:oleObj>
            </a:graphicData>
          </a:graphic>
        </p:graphicFrame>
      </p:grpSp>
      <p:sp>
        <p:nvSpPr>
          <p:cNvPr id="10246" name="Rectangle 47"/>
          <p:cNvSpPr>
            <a:spLocks noChangeArrowheads="1"/>
          </p:cNvSpPr>
          <p:nvPr/>
        </p:nvSpPr>
        <p:spPr bwMode="auto">
          <a:xfrm>
            <a:off x="0" y="364331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60" name="Rectangle 12"/>
          <p:cNvSpPr>
            <a:spLocks noGrp="1" noChangeArrowheads="1"/>
          </p:cNvSpPr>
          <p:nvPr>
            <p:ph type="title"/>
          </p:nvPr>
        </p:nvSpPr>
        <p:spPr/>
        <p:txBody>
          <a:bodyPr/>
          <a:lstStyle/>
          <a:p>
            <a:pPr eaLnBrk="1" hangingPunct="1">
              <a:defRPr/>
            </a:pPr>
            <a:r>
              <a:rPr lang="fa-IR" smtClean="0">
                <a:cs typeface="B Roya" pitchFamily="2" charset="-78"/>
              </a:rPr>
              <a:t>3-1 گرامرها و زبانهای مستقل از متن</a:t>
            </a:r>
            <a:endParaRPr lang="en-US" smtClean="0">
              <a:cs typeface="B Roya" pitchFamily="2" charset="-78"/>
            </a:endParaRPr>
          </a:p>
        </p:txBody>
      </p:sp>
      <p:grpSp>
        <p:nvGrpSpPr>
          <p:cNvPr id="55299" name="Group 15"/>
          <p:cNvGrpSpPr>
            <a:grpSpLocks/>
          </p:cNvGrpSpPr>
          <p:nvPr/>
        </p:nvGrpSpPr>
        <p:grpSpPr bwMode="auto">
          <a:xfrm>
            <a:off x="539750" y="1125538"/>
            <a:ext cx="8208963" cy="4792662"/>
            <a:chOff x="340" y="709"/>
            <a:chExt cx="5171" cy="3019"/>
          </a:xfrm>
        </p:grpSpPr>
        <p:sp>
          <p:nvSpPr>
            <p:cNvPr id="55300" name="Text Box 13"/>
            <p:cNvSpPr txBox="1">
              <a:spLocks noChangeArrowheads="1"/>
            </p:cNvSpPr>
            <p:nvPr/>
          </p:nvSpPr>
          <p:spPr bwMode="auto">
            <a:xfrm>
              <a:off x="340" y="709"/>
              <a:ext cx="5171" cy="3019"/>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مجموعه رشته های قابل اشتقاق از </a:t>
              </a:r>
              <a:r>
                <a:rPr lang="en-US">
                  <a:solidFill>
                    <a:schemeClr val="accent1"/>
                  </a:solidFill>
                </a:rPr>
                <a:t>v</a:t>
              </a:r>
              <a:r>
                <a:rPr lang="fa-IR">
                  <a:solidFill>
                    <a:schemeClr val="accent1"/>
                  </a:solidFill>
                </a:rPr>
                <a:t>:</a:t>
              </a:r>
            </a:p>
            <a:p>
              <a:pPr>
                <a:spcBef>
                  <a:spcPct val="50000"/>
                </a:spcBef>
              </a:pPr>
              <a:r>
                <a:rPr lang="fa-IR"/>
                <a:t>فرض کنید که </a:t>
              </a:r>
              <a:r>
                <a:rPr lang="en-US"/>
                <a:t>G=(V,</a:t>
              </a:r>
              <a:r>
                <a:rPr lang="en-US">
                  <a:cs typeface="Arial" charset="0"/>
                </a:rPr>
                <a:t>∑</a:t>
              </a:r>
              <a:r>
                <a:rPr lang="en-US"/>
                <a:t>,P,S)</a:t>
              </a:r>
              <a:r>
                <a:rPr lang="fa-IR"/>
                <a:t> یک گرامر مستقل از متن و               </a:t>
              </a:r>
              <a:r>
                <a:rPr lang="en-US"/>
                <a:t>V </a:t>
              </a:r>
              <a:r>
                <a:rPr lang="ru-RU">
                  <a:cs typeface="Arial" charset="0"/>
                </a:rPr>
                <a:t>є</a:t>
              </a:r>
              <a:r>
                <a:rPr lang="en-US"/>
                <a:t>(V</a:t>
              </a:r>
              <a:r>
                <a:rPr lang="el-GR">
                  <a:cs typeface="Arial" charset="0"/>
                </a:rPr>
                <a:t>υ∑</a:t>
              </a:r>
              <a:r>
                <a:rPr lang="en-US"/>
                <a:t>)*</a:t>
              </a:r>
              <a:r>
                <a:rPr lang="fa-IR"/>
                <a:t> باشد. مجموعه رشته های قابل اشتقاق از </a:t>
              </a:r>
              <a:r>
                <a:rPr lang="en-US"/>
                <a:t>v</a:t>
              </a:r>
              <a:r>
                <a:rPr lang="fa-IR"/>
                <a:t> به صورت بازگشتی زیر تعریف می شود:</a:t>
              </a:r>
            </a:p>
            <a:p>
              <a:pPr>
                <a:spcBef>
                  <a:spcPct val="50000"/>
                </a:spcBef>
              </a:pPr>
              <a:r>
                <a:rPr lang="en-US"/>
                <a:t>(i</a:t>
              </a:r>
              <a:r>
                <a:rPr lang="fa-IR"/>
                <a:t> </a:t>
              </a:r>
              <a:r>
                <a:rPr lang="fa-IR">
                  <a:solidFill>
                    <a:schemeClr val="accent1"/>
                  </a:solidFill>
                </a:rPr>
                <a:t>پایه</a:t>
              </a:r>
              <a:r>
                <a:rPr lang="fa-IR"/>
                <a:t>:</a:t>
              </a:r>
              <a:r>
                <a:rPr lang="en-US"/>
                <a:t>v</a:t>
              </a:r>
              <a:r>
                <a:rPr lang="fa-IR"/>
                <a:t> از </a:t>
              </a:r>
              <a:r>
                <a:rPr lang="en-US"/>
                <a:t>v</a:t>
              </a:r>
              <a:r>
                <a:rPr lang="fa-IR"/>
                <a:t> قابل اشتقاق است.</a:t>
              </a:r>
            </a:p>
            <a:p>
              <a:pPr>
                <a:spcBef>
                  <a:spcPct val="50000"/>
                </a:spcBef>
              </a:pPr>
              <a:r>
                <a:rPr lang="en-US"/>
                <a:t>(ii</a:t>
              </a:r>
              <a:r>
                <a:rPr lang="fa-IR"/>
                <a:t> </a:t>
              </a:r>
              <a:r>
                <a:rPr lang="fa-IR">
                  <a:solidFill>
                    <a:schemeClr val="accent1"/>
                  </a:solidFill>
                </a:rPr>
                <a:t>گام بازگشت</a:t>
              </a:r>
              <a:r>
                <a:rPr lang="fa-IR"/>
                <a:t>: اگر </a:t>
              </a:r>
              <a:r>
                <a:rPr lang="en-US"/>
                <a:t>u=xAy</a:t>
              </a:r>
              <a:r>
                <a:rPr lang="fa-IR"/>
                <a:t> از </a:t>
              </a:r>
              <a:r>
                <a:rPr lang="en-US"/>
                <a:t>v</a:t>
              </a:r>
              <a:r>
                <a:rPr lang="fa-IR"/>
                <a:t> قابل اشتقاق بوده و </a:t>
              </a:r>
              <a:r>
                <a:rPr lang="en-US"/>
                <a:t>A     w</a:t>
              </a:r>
              <a:r>
                <a:rPr lang="ru-RU">
                  <a:cs typeface="Arial" charset="0"/>
                </a:rPr>
                <a:t>є</a:t>
              </a:r>
              <a:r>
                <a:rPr lang="en-US"/>
                <a:t>P</a:t>
              </a:r>
              <a:r>
                <a:rPr lang="fa-IR"/>
                <a:t> باشد، آنگاه </a:t>
              </a:r>
              <a:r>
                <a:rPr lang="en-US"/>
                <a:t>xwy</a:t>
              </a:r>
              <a:r>
                <a:rPr lang="fa-IR"/>
                <a:t> از </a:t>
              </a:r>
              <a:r>
                <a:rPr lang="en-US"/>
                <a:t>v</a:t>
              </a:r>
              <a:r>
                <a:rPr lang="fa-IR"/>
                <a:t> قابل اشتقاق خواهد بود.</a:t>
              </a:r>
            </a:p>
            <a:p>
              <a:pPr>
                <a:spcBef>
                  <a:spcPct val="50000"/>
                </a:spcBef>
              </a:pPr>
              <a:r>
                <a:rPr lang="en-US"/>
                <a:t>(iii</a:t>
              </a:r>
              <a:r>
                <a:rPr lang="fa-IR"/>
                <a:t> </a:t>
              </a:r>
              <a:r>
                <a:rPr lang="fa-IR">
                  <a:solidFill>
                    <a:schemeClr val="accent1"/>
                  </a:solidFill>
                </a:rPr>
                <a:t>همبستگی</a:t>
              </a:r>
              <a:r>
                <a:rPr lang="fa-IR"/>
                <a:t>: تمامی رشته های ایجاد شده از </a:t>
              </a:r>
              <a:r>
                <a:rPr lang="en-US"/>
                <a:t>v</a:t>
              </a:r>
              <a:r>
                <a:rPr lang="fa-IR"/>
                <a:t> با بکارگیری تعداد متناهی گام بازگشت از </a:t>
              </a:r>
              <a:r>
                <a:rPr lang="en-US"/>
                <a:t>v</a:t>
              </a:r>
              <a:r>
                <a:rPr lang="fa-IR"/>
                <a:t> قابل اشتقاقند.</a:t>
              </a:r>
              <a:endParaRPr lang="en-US"/>
            </a:p>
          </p:txBody>
        </p:sp>
        <p:sp>
          <p:nvSpPr>
            <p:cNvPr id="55301" name="Line 14"/>
            <p:cNvSpPr>
              <a:spLocks noChangeShapeType="1"/>
            </p:cNvSpPr>
            <p:nvPr/>
          </p:nvSpPr>
          <p:spPr bwMode="auto">
            <a:xfrm>
              <a:off x="590" y="2659"/>
              <a:ext cx="272" cy="0"/>
            </a:xfrm>
            <a:prstGeom prst="line">
              <a:avLst/>
            </a:prstGeom>
            <a:noFill/>
            <a:ln w="28575">
              <a:solidFill>
                <a:schemeClr val="tx1"/>
              </a:solidFill>
              <a:round/>
              <a:headEnd/>
              <a:tailEnd type="triangle" w="med" len="med"/>
            </a:ln>
          </p:spPr>
          <p:txBody>
            <a:bodyPr/>
            <a:lstStyle/>
            <a:p>
              <a:endParaRPr lang="en-US"/>
            </a:p>
          </p:txBody>
        </p:sp>
      </p:grpSp>
    </p:spTree>
  </p:cSld>
  <p:clrMapOvr>
    <a:masterClrMapping/>
  </p:clrMapOvr>
  <p:transition spd="med">
    <p:wheel/>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80" name="Rectangle 8"/>
          <p:cNvSpPr>
            <a:spLocks noGrp="1" noChangeArrowheads="1"/>
          </p:cNvSpPr>
          <p:nvPr>
            <p:ph type="title"/>
          </p:nvPr>
        </p:nvSpPr>
        <p:spPr/>
        <p:txBody>
          <a:bodyPr/>
          <a:lstStyle/>
          <a:p>
            <a:pPr eaLnBrk="1" hangingPunct="1">
              <a:defRPr/>
            </a:pPr>
            <a:r>
              <a:rPr lang="fa-IR" smtClean="0">
                <a:cs typeface="B Roya" pitchFamily="2" charset="-78"/>
              </a:rPr>
              <a:t>3-1 گرامرها و زبانهای مستقل از متن</a:t>
            </a:r>
            <a:endParaRPr lang="en-US" smtClean="0">
              <a:cs typeface="B Roya" pitchFamily="2" charset="-78"/>
            </a:endParaRPr>
          </a:p>
        </p:txBody>
      </p:sp>
      <p:sp>
        <p:nvSpPr>
          <p:cNvPr id="56323" name="Text Box 9"/>
          <p:cNvSpPr txBox="1">
            <a:spLocks noChangeArrowheads="1"/>
          </p:cNvSpPr>
          <p:nvPr/>
        </p:nvSpPr>
        <p:spPr bwMode="auto">
          <a:xfrm>
            <a:off x="684213" y="2276475"/>
            <a:ext cx="7705725" cy="1587500"/>
          </a:xfrm>
          <a:prstGeom prst="rect">
            <a:avLst/>
          </a:prstGeom>
          <a:noFill/>
          <a:ln w="9525" algn="ctr">
            <a:noFill/>
            <a:miter lim="800000"/>
            <a:headEnd/>
            <a:tailEnd/>
          </a:ln>
        </p:spPr>
        <p:txBody>
          <a:bodyPr>
            <a:spAutoFit/>
          </a:bodyPr>
          <a:lstStyle/>
          <a:p>
            <a:pPr algn="just">
              <a:spcBef>
                <a:spcPct val="50000"/>
              </a:spcBef>
            </a:pPr>
            <a:r>
              <a:rPr lang="fa-IR">
                <a:solidFill>
                  <a:schemeClr val="accent2"/>
                </a:solidFill>
              </a:rPr>
              <a:t>نکته:</a:t>
            </a:r>
          </a:p>
          <a:p>
            <a:pPr algn="just">
              <a:spcBef>
                <a:spcPct val="50000"/>
              </a:spcBef>
            </a:pPr>
            <a:r>
              <a:rPr lang="fa-IR">
                <a:solidFill>
                  <a:schemeClr val="accent1"/>
                </a:solidFill>
              </a:rPr>
              <a:t>یک گرامر شامل یک الفبا یک روش تولید رشته ها است. این رشته ها ممکن است شامل متغیرها و عناصر پایانی باشند.</a:t>
            </a:r>
            <a:endParaRPr lang="en-US">
              <a:solidFill>
                <a:schemeClr val="accent1"/>
              </a:solidFill>
            </a:endParaRPr>
          </a:p>
        </p:txBody>
      </p:sp>
    </p:spTree>
  </p:cSld>
  <p:clrMapOvr>
    <a:masterClrMapping/>
  </p:clrMapOvr>
  <p:transition spd="med">
    <p:wheel/>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12" name="Rectangle 16"/>
          <p:cNvSpPr>
            <a:spLocks noGrp="1" noChangeArrowheads="1"/>
          </p:cNvSpPr>
          <p:nvPr>
            <p:ph type="title"/>
          </p:nvPr>
        </p:nvSpPr>
        <p:spPr/>
        <p:txBody>
          <a:bodyPr/>
          <a:lstStyle/>
          <a:p>
            <a:pPr eaLnBrk="1" hangingPunct="1">
              <a:defRPr/>
            </a:pPr>
            <a:endParaRPr lang="fa-IR" smtClean="0">
              <a:cs typeface="B Roya" pitchFamily="2" charset="-78"/>
            </a:endParaRPr>
          </a:p>
        </p:txBody>
      </p:sp>
      <p:sp>
        <p:nvSpPr>
          <p:cNvPr id="106513" name="Rectangle 17"/>
          <p:cNvSpPr>
            <a:spLocks noChangeArrowheads="1"/>
          </p:cNvSpPr>
          <p:nvPr/>
        </p:nvSpPr>
        <p:spPr bwMode="auto">
          <a:xfrm>
            <a:off x="900113" y="260350"/>
            <a:ext cx="7772400" cy="630238"/>
          </a:xfrm>
          <a:prstGeom prst="rect">
            <a:avLst/>
          </a:prstGeom>
          <a:noFill/>
          <a:ln w="9525">
            <a:noFill/>
            <a:miter lim="800000"/>
            <a:headEnd/>
            <a:tailEnd/>
          </a:ln>
          <a:effectLst/>
        </p:spPr>
        <p:txBody>
          <a:bodyPr anchor="ctr"/>
          <a:lstStyle/>
          <a:p>
            <a:pPr>
              <a:defRPr/>
            </a:pPr>
            <a:r>
              <a:rPr lang="fa-IR" sz="3600">
                <a:solidFill>
                  <a:schemeClr val="tx2"/>
                </a:solidFill>
                <a:effectLst>
                  <a:outerShdw blurRad="38100" dist="38100" dir="2700000" algn="tl">
                    <a:srgbClr val="C0C0C0"/>
                  </a:outerShdw>
                </a:effectLst>
                <a:latin typeface="Times New Roman" pitchFamily="18" charset="0"/>
              </a:rPr>
              <a:t>3-1 گرامرها و زبانهای مستقل از متن</a:t>
            </a:r>
            <a:endParaRPr lang="en-US" sz="3600">
              <a:solidFill>
                <a:schemeClr val="tx2"/>
              </a:solidFill>
              <a:effectLst>
                <a:outerShdw blurRad="38100" dist="38100" dir="2700000" algn="tl">
                  <a:srgbClr val="C0C0C0"/>
                </a:outerShdw>
              </a:effectLst>
              <a:latin typeface="Times New Roman" pitchFamily="18" charset="0"/>
            </a:endParaRPr>
          </a:p>
        </p:txBody>
      </p:sp>
      <p:grpSp>
        <p:nvGrpSpPr>
          <p:cNvPr id="11269" name="Group 26"/>
          <p:cNvGrpSpPr>
            <a:grpSpLocks/>
          </p:cNvGrpSpPr>
          <p:nvPr/>
        </p:nvGrpSpPr>
        <p:grpSpPr bwMode="auto">
          <a:xfrm>
            <a:off x="0" y="1576388"/>
            <a:ext cx="9144000" cy="4021137"/>
            <a:chOff x="0" y="993"/>
            <a:chExt cx="5760" cy="2533"/>
          </a:xfrm>
        </p:grpSpPr>
        <p:sp>
          <p:nvSpPr>
            <p:cNvPr id="11270" name="Text Box 19"/>
            <p:cNvSpPr txBox="1">
              <a:spLocks noChangeArrowheads="1"/>
            </p:cNvSpPr>
            <p:nvPr/>
          </p:nvSpPr>
          <p:spPr bwMode="auto">
            <a:xfrm>
              <a:off x="158" y="993"/>
              <a:ext cx="5261" cy="2077"/>
            </a:xfrm>
            <a:prstGeom prst="rect">
              <a:avLst/>
            </a:prstGeom>
            <a:noFill/>
            <a:ln w="9525" algn="ctr">
              <a:noFill/>
              <a:miter lim="800000"/>
              <a:headEnd/>
              <a:tailEnd/>
            </a:ln>
          </p:spPr>
          <p:txBody>
            <a:bodyPr>
              <a:spAutoFit/>
            </a:bodyPr>
            <a:lstStyle/>
            <a:p>
              <a:pPr>
                <a:spcBef>
                  <a:spcPct val="50000"/>
                </a:spcBef>
              </a:pPr>
              <a:r>
                <a:rPr lang="fa-IR"/>
                <a:t>فرض کنید که </a:t>
              </a:r>
              <a:r>
                <a:rPr lang="en-US"/>
                <a:t>G=(V,</a:t>
              </a:r>
              <a:r>
                <a:rPr lang="en-US">
                  <a:cs typeface="Arial" charset="0"/>
                </a:rPr>
                <a:t>∑</a:t>
              </a:r>
              <a:r>
                <a:rPr lang="en-US"/>
                <a:t>,P,S)</a:t>
              </a:r>
              <a:r>
                <a:rPr lang="fa-IR"/>
                <a:t> یک گرامر مستقل از متن باشد.</a:t>
              </a:r>
            </a:p>
            <a:p>
              <a:pPr>
                <a:spcBef>
                  <a:spcPct val="50000"/>
                </a:spcBef>
              </a:pPr>
              <a:r>
                <a:rPr lang="fa-IR">
                  <a:solidFill>
                    <a:schemeClr val="accent1"/>
                  </a:solidFill>
                </a:rPr>
                <a:t>فرم جمله ای</a:t>
              </a:r>
              <a:r>
                <a:rPr lang="fa-IR"/>
                <a:t>:یک رشته </a:t>
              </a:r>
              <a:r>
                <a:rPr lang="en-US"/>
                <a:t>w </a:t>
              </a:r>
              <a:r>
                <a:rPr lang="ru-RU">
                  <a:cs typeface="Arial" charset="0"/>
                </a:rPr>
                <a:t>є</a:t>
              </a:r>
              <a:r>
                <a:rPr lang="en-US"/>
                <a:t>(V</a:t>
              </a:r>
              <a:r>
                <a:rPr lang="el-GR">
                  <a:cs typeface="Arial" charset="0"/>
                </a:rPr>
                <a:t>υ∑</a:t>
              </a:r>
              <a:r>
                <a:rPr lang="en-US"/>
                <a:t>)*</a:t>
              </a:r>
              <a:r>
                <a:rPr lang="fa-IR"/>
                <a:t> یک فرم جمله ای از </a:t>
              </a:r>
              <a:r>
                <a:rPr lang="en-US"/>
                <a:t>G</a:t>
              </a:r>
              <a:r>
                <a:rPr lang="fa-IR"/>
                <a:t> است اگر یک اشتقاق </a:t>
              </a:r>
              <a:r>
                <a:rPr lang="en-US"/>
                <a:t>S  *  w</a:t>
              </a:r>
              <a:r>
                <a:rPr lang="fa-IR"/>
                <a:t> وجود داشته باشد.</a:t>
              </a:r>
            </a:p>
            <a:p>
              <a:pPr>
                <a:spcBef>
                  <a:spcPct val="50000"/>
                </a:spcBef>
              </a:pPr>
              <a:r>
                <a:rPr lang="fa-IR">
                  <a:solidFill>
                    <a:schemeClr val="accent1"/>
                  </a:solidFill>
                </a:rPr>
                <a:t>جمله</a:t>
              </a:r>
              <a:r>
                <a:rPr lang="fa-IR"/>
                <a:t>:یک رشته </a:t>
              </a:r>
              <a:r>
                <a:rPr lang="en-US"/>
                <a:t>w</a:t>
              </a:r>
              <a:r>
                <a:rPr lang="ru-RU">
                  <a:cs typeface="Arial" charset="0"/>
                </a:rPr>
                <a:t>є∑</a:t>
              </a:r>
              <a:r>
                <a:rPr lang="en-US"/>
                <a:t>*</a:t>
              </a:r>
              <a:r>
                <a:rPr lang="fa-IR"/>
                <a:t> یک جمله از </a:t>
              </a:r>
              <a:r>
                <a:rPr lang="en-US"/>
                <a:t>G</a:t>
              </a:r>
              <a:r>
                <a:rPr lang="fa-IR"/>
                <a:t> است اگر یک اشتقاق</a:t>
              </a:r>
              <a:r>
                <a:rPr lang="en-US"/>
                <a:t>*  w</a:t>
              </a:r>
              <a:r>
                <a:rPr lang="fa-IR"/>
                <a:t> </a:t>
              </a:r>
              <a:r>
                <a:rPr lang="en-US"/>
                <a:t>S</a:t>
              </a:r>
              <a:r>
                <a:rPr lang="fa-IR"/>
                <a:t> در</a:t>
              </a:r>
              <a:r>
                <a:rPr lang="en-US"/>
                <a:t>G</a:t>
              </a:r>
              <a:r>
                <a:rPr lang="fa-IR"/>
                <a:t> وجود داشته باشد.</a:t>
              </a:r>
            </a:p>
            <a:p>
              <a:pPr>
                <a:spcBef>
                  <a:spcPct val="50000"/>
                </a:spcBef>
              </a:pPr>
              <a:r>
                <a:rPr lang="fa-IR">
                  <a:solidFill>
                    <a:schemeClr val="accent1"/>
                  </a:solidFill>
                </a:rPr>
                <a:t>زبان </a:t>
              </a:r>
              <a:r>
                <a:rPr lang="en-US">
                  <a:solidFill>
                    <a:schemeClr val="accent1"/>
                  </a:solidFill>
                </a:rPr>
                <a:t>G</a:t>
              </a:r>
              <a:r>
                <a:rPr lang="fa-IR"/>
                <a:t>: که آنرا با </a:t>
              </a:r>
              <a:r>
                <a:rPr lang="en-US"/>
                <a:t>L(G)</a:t>
              </a:r>
              <a:r>
                <a:rPr lang="fa-IR"/>
                <a:t>نشان می دهند،مجموعه</a:t>
              </a:r>
              <a:r>
                <a:rPr lang="en-US"/>
                <a:t> </a:t>
              </a:r>
              <a:r>
                <a:rPr lang="fa-IR"/>
                <a:t>زیراست.</a:t>
              </a:r>
              <a:endParaRPr lang="en-US"/>
            </a:p>
          </p:txBody>
        </p:sp>
        <p:sp>
          <p:nvSpPr>
            <p:cNvPr id="11271" name="AutoShape 20"/>
            <p:cNvSpPr>
              <a:spLocks noChangeArrowheads="1"/>
            </p:cNvSpPr>
            <p:nvPr/>
          </p:nvSpPr>
          <p:spPr bwMode="auto">
            <a:xfrm>
              <a:off x="464" y="2242"/>
              <a:ext cx="216" cy="56"/>
            </a:xfrm>
            <a:prstGeom prst="notchedRightArrow">
              <a:avLst>
                <a:gd name="adj1" fmla="val 50000"/>
                <a:gd name="adj2" fmla="val 96429"/>
              </a:avLst>
            </a:prstGeom>
            <a:noFill/>
            <a:ln w="28575" algn="ctr">
              <a:solidFill>
                <a:schemeClr val="tx1"/>
              </a:solidFill>
              <a:miter lim="800000"/>
              <a:headEnd/>
              <a:tailEnd/>
            </a:ln>
          </p:spPr>
          <p:txBody>
            <a:bodyPr wrap="none" anchor="ctr"/>
            <a:lstStyle/>
            <a:p>
              <a:endParaRPr lang="fa-IR"/>
            </a:p>
          </p:txBody>
        </p:sp>
        <p:sp>
          <p:nvSpPr>
            <p:cNvPr id="11272" name="AutoShape 21"/>
            <p:cNvSpPr>
              <a:spLocks noChangeArrowheads="1"/>
            </p:cNvSpPr>
            <p:nvPr/>
          </p:nvSpPr>
          <p:spPr bwMode="auto">
            <a:xfrm>
              <a:off x="1201" y="2922"/>
              <a:ext cx="272" cy="45"/>
            </a:xfrm>
            <a:prstGeom prst="notchedRightArrow">
              <a:avLst>
                <a:gd name="adj1" fmla="val 50000"/>
                <a:gd name="adj2" fmla="val 151111"/>
              </a:avLst>
            </a:prstGeom>
            <a:noFill/>
            <a:ln w="28575" algn="ctr">
              <a:solidFill>
                <a:schemeClr val="tx1"/>
              </a:solidFill>
              <a:miter lim="800000"/>
              <a:headEnd/>
              <a:tailEnd/>
            </a:ln>
          </p:spPr>
          <p:txBody>
            <a:bodyPr wrap="none" anchor="ctr"/>
            <a:lstStyle/>
            <a:p>
              <a:endParaRPr lang="fa-IR"/>
            </a:p>
          </p:txBody>
        </p:sp>
        <p:sp>
          <p:nvSpPr>
            <p:cNvPr id="11273" name="AutoShape 22"/>
            <p:cNvSpPr>
              <a:spLocks noChangeArrowheads="1"/>
            </p:cNvSpPr>
            <p:nvPr/>
          </p:nvSpPr>
          <p:spPr bwMode="auto">
            <a:xfrm>
              <a:off x="3696" y="1845"/>
              <a:ext cx="317" cy="56"/>
            </a:xfrm>
            <a:prstGeom prst="notchedRightArrow">
              <a:avLst>
                <a:gd name="adj1" fmla="val 50000"/>
                <a:gd name="adj2" fmla="val 141518"/>
              </a:avLst>
            </a:prstGeom>
            <a:noFill/>
            <a:ln w="28575" algn="ctr">
              <a:solidFill>
                <a:schemeClr val="tx1"/>
              </a:solidFill>
              <a:miter lim="800000"/>
              <a:headEnd/>
              <a:tailEnd/>
            </a:ln>
          </p:spPr>
          <p:txBody>
            <a:bodyPr wrap="none" anchor="ctr"/>
            <a:lstStyle/>
            <a:p>
              <a:endParaRPr lang="fa-IR"/>
            </a:p>
          </p:txBody>
        </p:sp>
        <p:sp>
          <p:nvSpPr>
            <p:cNvPr id="11274" name="Rectangle 24"/>
            <p:cNvSpPr>
              <a:spLocks noChangeArrowheads="1"/>
            </p:cNvSpPr>
            <p:nvPr/>
          </p:nvSpPr>
          <p:spPr bwMode="auto">
            <a:xfrm>
              <a:off x="0" y="1908"/>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1266" name="Object 23"/>
            <p:cNvGraphicFramePr>
              <a:graphicFrameLocks noChangeAspect="1"/>
            </p:cNvGraphicFramePr>
            <p:nvPr/>
          </p:nvGraphicFramePr>
          <p:xfrm>
            <a:off x="839" y="3022"/>
            <a:ext cx="3390" cy="504"/>
          </p:xfrm>
          <a:graphic>
            <a:graphicData uri="http://schemas.openxmlformats.org/presentationml/2006/ole">
              <p:oleObj spid="_x0000_s11266" name="Equation" r:id="rId3" imgW="1193800" imgH="254000" progId="Equation.3">
                <p:embed/>
              </p:oleObj>
            </a:graphicData>
          </a:graphic>
        </p:graphicFrame>
        <p:sp>
          <p:nvSpPr>
            <p:cNvPr id="11275" name="Rectangle 25"/>
            <p:cNvSpPr>
              <a:spLocks noChangeArrowheads="1"/>
            </p:cNvSpPr>
            <p:nvPr/>
          </p:nvSpPr>
          <p:spPr bwMode="auto">
            <a:xfrm>
              <a:off x="0" y="2412"/>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pSp>
    </p:spTree>
  </p:cSld>
  <p:clrMapOvr>
    <a:masterClrMapping/>
  </p:clrMapOvr>
  <p:transition spd="med">
    <p:wheel/>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663" name="Rectangle 143"/>
          <p:cNvSpPr>
            <a:spLocks noGrp="1" noChangeArrowheads="1"/>
          </p:cNvSpPr>
          <p:nvPr>
            <p:ph type="title"/>
          </p:nvPr>
        </p:nvSpPr>
        <p:spPr/>
        <p:txBody>
          <a:bodyPr/>
          <a:lstStyle/>
          <a:p>
            <a:pPr eaLnBrk="1" hangingPunct="1">
              <a:defRPr/>
            </a:pPr>
            <a:endParaRPr lang="fa-IR" smtClean="0">
              <a:cs typeface="B Roya" pitchFamily="2" charset="-78"/>
            </a:endParaRPr>
          </a:p>
        </p:txBody>
      </p:sp>
      <p:sp>
        <p:nvSpPr>
          <p:cNvPr id="107664" name="Rectangle 144"/>
          <p:cNvSpPr>
            <a:spLocks noChangeArrowheads="1"/>
          </p:cNvSpPr>
          <p:nvPr/>
        </p:nvSpPr>
        <p:spPr bwMode="auto">
          <a:xfrm>
            <a:off x="900113" y="260350"/>
            <a:ext cx="7772400" cy="630238"/>
          </a:xfrm>
          <a:prstGeom prst="rect">
            <a:avLst/>
          </a:prstGeom>
          <a:noFill/>
          <a:ln w="9525">
            <a:noFill/>
            <a:miter lim="800000"/>
            <a:headEnd/>
            <a:tailEnd/>
          </a:ln>
          <a:effectLst/>
        </p:spPr>
        <p:txBody>
          <a:bodyPr anchor="ctr"/>
          <a:lstStyle/>
          <a:p>
            <a:pPr>
              <a:defRPr/>
            </a:pPr>
            <a:r>
              <a:rPr lang="fa-IR" sz="3600">
                <a:solidFill>
                  <a:schemeClr val="tx2"/>
                </a:solidFill>
                <a:effectLst>
                  <a:outerShdw blurRad="38100" dist="38100" dir="2700000" algn="tl">
                    <a:srgbClr val="C0C0C0"/>
                  </a:outerShdw>
                </a:effectLst>
                <a:latin typeface="Times New Roman" pitchFamily="18" charset="0"/>
              </a:rPr>
              <a:t>3-1 گرامرها و زبانهای مستقل از متن</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57348" name="Text Box 150"/>
          <p:cNvSpPr txBox="1">
            <a:spLocks noChangeArrowheads="1"/>
          </p:cNvSpPr>
          <p:nvPr/>
        </p:nvSpPr>
        <p:spPr bwMode="auto">
          <a:xfrm>
            <a:off x="323850" y="1789113"/>
            <a:ext cx="8424863" cy="35115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فرم جمله ای ها</a:t>
            </a:r>
            <a:r>
              <a:rPr lang="fa-IR"/>
              <a:t>، رشته هایی قابل اشتقاق ازعنصرابتدایی گرامرهستند .</a:t>
            </a:r>
          </a:p>
          <a:p>
            <a:pPr>
              <a:spcBef>
                <a:spcPct val="50000"/>
              </a:spcBef>
            </a:pPr>
            <a:endParaRPr lang="fa-IR"/>
          </a:p>
          <a:p>
            <a:pPr>
              <a:spcBef>
                <a:spcPct val="50000"/>
              </a:spcBef>
            </a:pPr>
            <a:r>
              <a:rPr lang="fa-IR">
                <a:solidFill>
                  <a:schemeClr val="accent1"/>
                </a:solidFill>
              </a:rPr>
              <a:t>جملات فرم</a:t>
            </a:r>
            <a:r>
              <a:rPr lang="fa-IR"/>
              <a:t> جمله ایهایی هستند که تنها شامل عناصر پایانی می باشند.</a:t>
            </a:r>
          </a:p>
          <a:p>
            <a:pPr>
              <a:spcBef>
                <a:spcPct val="50000"/>
              </a:spcBef>
            </a:pPr>
            <a:endParaRPr lang="fa-IR"/>
          </a:p>
          <a:p>
            <a:pPr>
              <a:spcBef>
                <a:spcPct val="50000"/>
              </a:spcBef>
            </a:pPr>
            <a:r>
              <a:rPr lang="fa-IR"/>
              <a:t>به مجموعه ای از رشته ها روی یک مجموعه الفبا(</a:t>
            </a:r>
            <a:r>
              <a:rPr lang="en-US">
                <a:cs typeface="Arial" charset="0"/>
              </a:rPr>
              <a:t>∑</a:t>
            </a:r>
            <a:r>
              <a:rPr lang="fa-IR"/>
              <a:t>) </a:t>
            </a:r>
            <a:r>
              <a:rPr lang="fa-IR">
                <a:solidFill>
                  <a:schemeClr val="accent1"/>
                </a:solidFill>
              </a:rPr>
              <a:t>زبان مستقل از متن</a:t>
            </a:r>
            <a:r>
              <a:rPr lang="fa-IR"/>
              <a:t> گفته می شود. </a:t>
            </a:r>
            <a:endParaRPr lang="en-US"/>
          </a:p>
        </p:txBody>
      </p:sp>
    </p:spTree>
  </p:cSld>
  <p:clrMapOvr>
    <a:masterClrMapping/>
  </p:clrMapOvr>
  <p:transition spd="med">
    <p:wheel/>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54" name="Rectangle 10"/>
          <p:cNvSpPr>
            <a:spLocks noGrp="1" noChangeArrowheads="1"/>
          </p:cNvSpPr>
          <p:nvPr>
            <p:ph type="title"/>
          </p:nvPr>
        </p:nvSpPr>
        <p:spPr/>
        <p:txBody>
          <a:bodyPr/>
          <a:lstStyle/>
          <a:p>
            <a:pPr eaLnBrk="1" hangingPunct="1">
              <a:defRPr/>
            </a:pPr>
            <a:r>
              <a:rPr lang="fa-IR" sz="3200" smtClean="0">
                <a:cs typeface="B Roya" pitchFamily="2" charset="-78"/>
              </a:rPr>
              <a:t>3-1 گرامرها و زبانهای مستقل از متن</a:t>
            </a:r>
            <a:endParaRPr lang="en-US" sz="3200" smtClean="0">
              <a:cs typeface="B Roya" pitchFamily="2" charset="-78"/>
            </a:endParaRPr>
          </a:p>
        </p:txBody>
      </p:sp>
      <p:grpSp>
        <p:nvGrpSpPr>
          <p:cNvPr id="12293" name="Group 24"/>
          <p:cNvGrpSpPr>
            <a:grpSpLocks/>
          </p:cNvGrpSpPr>
          <p:nvPr/>
        </p:nvGrpSpPr>
        <p:grpSpPr bwMode="auto">
          <a:xfrm>
            <a:off x="468313" y="1844675"/>
            <a:ext cx="8675687" cy="2443163"/>
            <a:chOff x="0" y="1162"/>
            <a:chExt cx="5760" cy="1539"/>
          </a:xfrm>
        </p:grpSpPr>
        <p:sp>
          <p:nvSpPr>
            <p:cNvPr id="12294" name="Text Box 11"/>
            <p:cNvSpPr txBox="1">
              <a:spLocks noChangeArrowheads="1"/>
            </p:cNvSpPr>
            <p:nvPr/>
          </p:nvSpPr>
          <p:spPr bwMode="auto">
            <a:xfrm>
              <a:off x="0" y="1162"/>
              <a:ext cx="5307" cy="1539"/>
            </a:xfrm>
            <a:prstGeom prst="rect">
              <a:avLst/>
            </a:prstGeom>
            <a:solidFill>
              <a:schemeClr val="bg1"/>
            </a:solidFill>
            <a:ln w="9525" algn="ctr">
              <a:noFill/>
              <a:miter lim="800000"/>
              <a:headEnd/>
              <a:tailEnd/>
            </a:ln>
          </p:spPr>
          <p:txBody>
            <a:bodyPr>
              <a:spAutoFit/>
            </a:bodyPr>
            <a:lstStyle/>
            <a:p>
              <a:pPr>
                <a:spcBef>
                  <a:spcPct val="50000"/>
                </a:spcBef>
              </a:pPr>
              <a:r>
                <a:rPr lang="fa-IR"/>
                <a:t>یک قانون </a:t>
              </a:r>
              <a:r>
                <a:rPr lang="en-US"/>
                <a:t>A</a:t>
              </a:r>
              <a:r>
                <a:rPr lang="fa-IR"/>
                <a:t> به شکل                   را </a:t>
              </a:r>
              <a:r>
                <a:rPr lang="fa-IR">
                  <a:solidFill>
                    <a:schemeClr val="accent1"/>
                  </a:solidFill>
                </a:rPr>
                <a:t>بازگشت مستقیم</a:t>
              </a:r>
              <a:r>
                <a:rPr lang="fa-IR"/>
                <a:t> می نامیم.</a:t>
              </a:r>
            </a:p>
            <a:p>
              <a:pPr>
                <a:spcBef>
                  <a:spcPct val="50000"/>
                </a:spcBef>
              </a:pPr>
              <a:endParaRPr lang="fa-IR"/>
            </a:p>
            <a:p>
              <a:pPr>
                <a:spcBef>
                  <a:spcPct val="50000"/>
                </a:spcBef>
              </a:pPr>
              <a:r>
                <a:rPr lang="fa-IR"/>
                <a:t>به یک اشتقاق </a:t>
              </a:r>
              <a:r>
                <a:rPr lang="en-US"/>
                <a:t>                 </a:t>
              </a:r>
              <a:r>
                <a:rPr lang="fa-IR"/>
                <a:t>            که  </a:t>
              </a:r>
              <a:r>
                <a:rPr lang="en-US"/>
                <a:t>A</a:t>
              </a:r>
              <a:r>
                <a:rPr lang="fa-IR"/>
                <a:t> در </a:t>
              </a:r>
              <a:r>
                <a:rPr lang="en-US"/>
                <a:t>w</a:t>
              </a:r>
              <a:r>
                <a:rPr lang="fa-IR"/>
                <a:t> نیست،</a:t>
              </a:r>
            </a:p>
            <a:p>
              <a:pPr>
                <a:spcBef>
                  <a:spcPct val="50000"/>
                </a:spcBef>
              </a:pPr>
              <a:r>
                <a:rPr lang="fa-IR">
                  <a:solidFill>
                    <a:schemeClr val="accent1"/>
                  </a:solidFill>
                </a:rPr>
                <a:t>بازگشت غیر مستقیم</a:t>
              </a:r>
              <a:r>
                <a:rPr lang="fa-IR"/>
                <a:t> می گوییم.</a:t>
              </a:r>
              <a:endParaRPr lang="en-US"/>
            </a:p>
          </p:txBody>
        </p:sp>
        <p:sp>
          <p:nvSpPr>
            <p:cNvPr id="12295" name="Rectangle 19"/>
            <p:cNvSpPr>
              <a:spLocks noChangeArrowheads="1"/>
            </p:cNvSpPr>
            <p:nvPr/>
          </p:nvSpPr>
          <p:spPr bwMode="auto">
            <a:xfrm>
              <a:off x="0" y="2043"/>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2290" name="Object 18"/>
            <p:cNvGraphicFramePr>
              <a:graphicFrameLocks noChangeAspect="1"/>
            </p:cNvGraphicFramePr>
            <p:nvPr/>
          </p:nvGraphicFramePr>
          <p:xfrm>
            <a:off x="2562" y="1207"/>
            <a:ext cx="1134" cy="234"/>
          </p:xfrm>
          <a:graphic>
            <a:graphicData uri="http://schemas.openxmlformats.org/presentationml/2006/ole">
              <p:oleObj spid="_x0000_s12290" name="Equation" r:id="rId3" imgW="596641" imgH="177723" progId="Equation.3">
                <p:embed/>
              </p:oleObj>
            </a:graphicData>
          </a:graphic>
        </p:graphicFrame>
        <p:sp>
          <p:nvSpPr>
            <p:cNvPr id="12296" name="Rectangle 20"/>
            <p:cNvSpPr>
              <a:spLocks noChangeArrowheads="1"/>
            </p:cNvSpPr>
            <p:nvPr/>
          </p:nvSpPr>
          <p:spPr bwMode="auto">
            <a:xfrm>
              <a:off x="0" y="2277"/>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2297" name="Rectangle 22"/>
            <p:cNvSpPr>
              <a:spLocks noChangeArrowheads="1"/>
            </p:cNvSpPr>
            <p:nvPr/>
          </p:nvSpPr>
          <p:spPr bwMode="auto">
            <a:xfrm>
              <a:off x="0" y="2025"/>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2291" name="Object 21"/>
            <p:cNvGraphicFramePr>
              <a:graphicFrameLocks noChangeAspect="1"/>
            </p:cNvGraphicFramePr>
            <p:nvPr/>
          </p:nvGraphicFramePr>
          <p:xfrm>
            <a:off x="2381" y="1979"/>
            <a:ext cx="1734" cy="270"/>
          </p:xfrm>
          <a:graphic>
            <a:graphicData uri="http://schemas.openxmlformats.org/presentationml/2006/ole">
              <p:oleObj spid="_x0000_s12291" name="Equation" r:id="rId4" imgW="1129810" imgH="203112" progId="Equation.3">
                <p:embed/>
              </p:oleObj>
            </a:graphicData>
          </a:graphic>
        </p:graphicFrame>
        <p:sp>
          <p:nvSpPr>
            <p:cNvPr id="12298" name="Rectangle 23"/>
            <p:cNvSpPr>
              <a:spLocks noChangeArrowheads="1"/>
            </p:cNvSpPr>
            <p:nvPr/>
          </p:nvSpPr>
          <p:spPr bwMode="auto">
            <a:xfrm>
              <a:off x="0" y="2295"/>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pSp>
    </p:spTree>
  </p:cSld>
  <p:clrMapOvr>
    <a:masterClrMapping/>
  </p:clrMapOvr>
  <p:transition spd="med">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ChangeArrowheads="1"/>
          </p:cNvSpPr>
          <p:nvPr/>
        </p:nvSpPr>
        <p:spPr bwMode="auto">
          <a:xfrm>
            <a:off x="3563938" y="188913"/>
            <a:ext cx="5111750" cy="792162"/>
          </a:xfrm>
          <a:prstGeom prst="rect">
            <a:avLst/>
          </a:prstGeom>
          <a:noFill/>
          <a:ln w="9525">
            <a:noFill/>
            <a:miter lim="800000"/>
            <a:headEnd/>
            <a:tailEnd/>
          </a:ln>
          <a:effectLst/>
        </p:spPr>
        <p:txBody>
          <a:bodyPr anchor="ctr"/>
          <a:lstStyle/>
          <a:p>
            <a:pPr algn="ctr">
              <a:defRPr/>
            </a:pPr>
            <a:r>
              <a:rPr lang="fa-IR" sz="3600">
                <a:solidFill>
                  <a:schemeClr val="tx2"/>
                </a:solidFill>
                <a:effectLst>
                  <a:outerShdw blurRad="38100" dist="38100" dir="2700000" algn="tl">
                    <a:srgbClr val="C0C0C0"/>
                  </a:outerShdw>
                </a:effectLst>
                <a:latin typeface="Times New Roman" pitchFamily="18" charset="0"/>
              </a:rPr>
              <a:t>فصل اول: ریاضیات مقدماتی</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142339"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مفاهیم نمادگذاری و مفهوم تابع</a:t>
            </a:r>
          </a:p>
          <a:p>
            <a:pPr lvl="1">
              <a:spcBef>
                <a:spcPct val="20000"/>
              </a:spcBef>
              <a:buClr>
                <a:schemeClr val="accent1"/>
              </a:buClr>
              <a:buSzPct val="75000"/>
              <a:buFont typeface="Wingdings" pitchFamily="2" charset="2"/>
              <a:buChar char="n"/>
            </a:pPr>
            <a:r>
              <a:rPr lang="fa-IR"/>
              <a:t> نظریه مجموعه ها</a:t>
            </a:r>
          </a:p>
          <a:p>
            <a:pPr lvl="1">
              <a:spcBef>
                <a:spcPct val="20000"/>
              </a:spcBef>
              <a:buClr>
                <a:schemeClr val="accent1"/>
              </a:buClr>
              <a:buSzPct val="75000"/>
              <a:buFont typeface="Wingdings" pitchFamily="2" charset="2"/>
              <a:buChar char="n"/>
            </a:pPr>
            <a:r>
              <a:rPr lang="fa-IR"/>
              <a:t> مفهوم استقراء ریاضی</a:t>
            </a:r>
          </a:p>
          <a:p>
            <a:pPr lvl="1">
              <a:spcBef>
                <a:spcPct val="20000"/>
              </a:spcBef>
              <a:buClr>
                <a:schemeClr val="accent1"/>
              </a:buClr>
              <a:buSzPct val="75000"/>
              <a:buFont typeface="Wingdings" pitchFamily="2" charset="2"/>
              <a:buChar char="n"/>
            </a:pPr>
            <a:r>
              <a:rPr lang="fa-IR"/>
              <a:t> گراف و انواع آن</a:t>
            </a: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42338"/>
                                        </p:tgtEl>
                                        <p:attrNameLst>
                                          <p:attrName>style.visibility</p:attrName>
                                        </p:attrNameLst>
                                      </p:cBhvr>
                                      <p:to>
                                        <p:strVal val="visible"/>
                                      </p:to>
                                    </p:set>
                                    <p:animEffect transition="in" filter="blinds(horizontal)">
                                      <p:cBhvr>
                                        <p:cTn id="7" dur="500"/>
                                        <p:tgtEl>
                                          <p:spTgt spid="142338"/>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142339"/>
                                        </p:tgtEl>
                                        <p:attrNameLst>
                                          <p:attrName>style.visibility</p:attrName>
                                        </p:attrNameLst>
                                      </p:cBhvr>
                                      <p:to>
                                        <p:strVal val="visible"/>
                                      </p:to>
                                    </p:set>
                                    <p:animEffect transition="in" filter="wheel(4)">
                                      <p:cBhvr>
                                        <p:cTn id="11" dur="2000"/>
                                        <p:tgtEl>
                                          <p:spTgt spid="142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p:bldP spid="14233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20" name="Rectangle 16"/>
          <p:cNvSpPr>
            <a:spLocks noGrp="1" noChangeArrowheads="1"/>
          </p:cNvSpPr>
          <p:nvPr>
            <p:ph type="title"/>
          </p:nvPr>
        </p:nvSpPr>
        <p:spPr/>
        <p:txBody>
          <a:bodyPr/>
          <a:lstStyle/>
          <a:p>
            <a:pPr eaLnBrk="1" hangingPunct="1">
              <a:defRPr/>
            </a:pPr>
            <a:r>
              <a:rPr lang="fa-IR" sz="3200" smtClean="0">
                <a:cs typeface="B Roya" pitchFamily="2" charset="-78"/>
              </a:rPr>
              <a:t>3-1 گرامرها و زبانهای مستقل از متن</a:t>
            </a:r>
            <a:endParaRPr lang="en-US" sz="3200" smtClean="0">
              <a:cs typeface="B Roya" pitchFamily="2" charset="-78"/>
            </a:endParaRPr>
          </a:p>
        </p:txBody>
      </p:sp>
      <p:sp>
        <p:nvSpPr>
          <p:cNvPr id="58371" name="Text Box 17"/>
          <p:cNvSpPr txBox="1">
            <a:spLocks noChangeArrowheads="1"/>
          </p:cNvSpPr>
          <p:nvPr/>
        </p:nvSpPr>
        <p:spPr bwMode="auto">
          <a:xfrm>
            <a:off x="684213" y="1268413"/>
            <a:ext cx="7920037" cy="415290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مثال</a:t>
            </a:r>
            <a:r>
              <a:rPr lang="fa-IR"/>
              <a:t>: گرامر </a:t>
            </a:r>
            <a:r>
              <a:rPr lang="en-US"/>
              <a:t>G</a:t>
            </a:r>
            <a:r>
              <a:rPr lang="fa-IR"/>
              <a:t> که یک زبان شامل رشته هایی با تعداد مثبت و زوجی از </a:t>
            </a:r>
            <a:r>
              <a:rPr lang="en-US"/>
              <a:t>a</a:t>
            </a:r>
            <a:r>
              <a:rPr lang="fa-IR"/>
              <a:t>ها را تولید می کند.</a:t>
            </a:r>
          </a:p>
          <a:p>
            <a:pPr algn="l">
              <a:spcBef>
                <a:spcPct val="50000"/>
              </a:spcBef>
            </a:pPr>
            <a:r>
              <a:rPr lang="en-US"/>
              <a:t>G=(V,</a:t>
            </a:r>
            <a:r>
              <a:rPr lang="en-US">
                <a:cs typeface="Arial" charset="0"/>
              </a:rPr>
              <a:t>∑</a:t>
            </a:r>
            <a:r>
              <a:rPr lang="en-US"/>
              <a:t>,P,S)</a:t>
            </a:r>
          </a:p>
          <a:p>
            <a:pPr algn="l">
              <a:spcBef>
                <a:spcPct val="50000"/>
              </a:spcBef>
            </a:pPr>
            <a:r>
              <a:rPr lang="en-US"/>
              <a:t>V={S,A}</a:t>
            </a:r>
          </a:p>
          <a:p>
            <a:pPr algn="l">
              <a:spcBef>
                <a:spcPct val="50000"/>
              </a:spcBef>
            </a:pPr>
            <a:r>
              <a:rPr lang="en-US">
                <a:cs typeface="Arial" charset="0"/>
              </a:rPr>
              <a:t>∑</a:t>
            </a:r>
            <a:r>
              <a:rPr lang="en-US"/>
              <a:t> ={a,b}</a:t>
            </a:r>
          </a:p>
          <a:p>
            <a:pPr algn="l">
              <a:spcBef>
                <a:spcPct val="50000"/>
              </a:spcBef>
            </a:pPr>
            <a:r>
              <a:rPr lang="en-US"/>
              <a:t>P: S     A A</a:t>
            </a:r>
          </a:p>
          <a:p>
            <a:pPr>
              <a:spcBef>
                <a:spcPct val="50000"/>
              </a:spcBef>
            </a:pPr>
            <a:r>
              <a:rPr lang="en-US"/>
              <a:t>A     AAA l bA l Ab l a                                     </a:t>
            </a:r>
          </a:p>
        </p:txBody>
      </p:sp>
      <p:sp>
        <p:nvSpPr>
          <p:cNvPr id="58372" name="Line 18"/>
          <p:cNvSpPr>
            <a:spLocks noChangeShapeType="1"/>
          </p:cNvSpPr>
          <p:nvPr/>
        </p:nvSpPr>
        <p:spPr bwMode="auto">
          <a:xfrm>
            <a:off x="1511300" y="4529138"/>
            <a:ext cx="504825" cy="0"/>
          </a:xfrm>
          <a:prstGeom prst="line">
            <a:avLst/>
          </a:prstGeom>
          <a:noFill/>
          <a:ln w="28575">
            <a:solidFill>
              <a:schemeClr val="tx1"/>
            </a:solidFill>
            <a:round/>
            <a:headEnd/>
            <a:tailEnd type="triangle" w="med" len="med"/>
          </a:ln>
        </p:spPr>
        <p:txBody>
          <a:bodyPr/>
          <a:lstStyle/>
          <a:p>
            <a:endParaRPr lang="en-US"/>
          </a:p>
        </p:txBody>
      </p:sp>
      <p:sp>
        <p:nvSpPr>
          <p:cNvPr id="58373" name="Line 19"/>
          <p:cNvSpPr>
            <a:spLocks noChangeShapeType="1"/>
          </p:cNvSpPr>
          <p:nvPr/>
        </p:nvSpPr>
        <p:spPr bwMode="auto">
          <a:xfrm>
            <a:off x="1549400" y="5210175"/>
            <a:ext cx="504825" cy="0"/>
          </a:xfrm>
          <a:prstGeom prst="line">
            <a:avLst/>
          </a:prstGeom>
          <a:noFill/>
          <a:ln w="28575">
            <a:solidFill>
              <a:schemeClr val="tx1"/>
            </a:solidFill>
            <a:round/>
            <a:headEnd/>
            <a:tailEnd type="triangle" w="med" len="med"/>
          </a:ln>
        </p:spPr>
        <p:txBody>
          <a:bodyPr/>
          <a:lstStyle/>
          <a:p>
            <a:endParaRPr lang="en-US"/>
          </a:p>
        </p:txBody>
      </p:sp>
    </p:spTree>
  </p:cSld>
  <p:clrMapOvr>
    <a:masterClrMapping/>
  </p:clrMapOvr>
  <p:transition spd="med">
    <p:wheel/>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43" name="Rectangle 15"/>
          <p:cNvSpPr>
            <a:spLocks noGrp="1" noChangeArrowheads="1"/>
          </p:cNvSpPr>
          <p:nvPr>
            <p:ph type="title"/>
          </p:nvPr>
        </p:nvSpPr>
        <p:spPr/>
        <p:txBody>
          <a:bodyPr/>
          <a:lstStyle/>
          <a:p>
            <a:pPr eaLnBrk="1" hangingPunct="1">
              <a:defRPr/>
            </a:pPr>
            <a:r>
              <a:rPr lang="fa-IR" sz="3200" smtClean="0">
                <a:cs typeface="B Roya" pitchFamily="2" charset="-78"/>
              </a:rPr>
              <a:t>3-1 گرامرها و زبانهای مستقل از متن</a:t>
            </a:r>
            <a:endParaRPr lang="en-US" sz="3200" smtClean="0">
              <a:cs typeface="B Roya" pitchFamily="2" charset="-78"/>
            </a:endParaRPr>
          </a:p>
        </p:txBody>
      </p:sp>
      <p:sp>
        <p:nvSpPr>
          <p:cNvPr id="59395" name="Text Box 16"/>
          <p:cNvSpPr txBox="1">
            <a:spLocks noChangeArrowheads="1"/>
          </p:cNvSpPr>
          <p:nvPr/>
        </p:nvSpPr>
        <p:spPr bwMode="auto">
          <a:xfrm>
            <a:off x="395288" y="1435100"/>
            <a:ext cx="8280400" cy="3938588"/>
          </a:xfrm>
          <a:prstGeom prst="rect">
            <a:avLst/>
          </a:prstGeom>
          <a:solidFill>
            <a:schemeClr val="bg1"/>
          </a:solidFill>
          <a:ln w="9525" algn="ctr">
            <a:noFill/>
            <a:miter lim="800000"/>
            <a:headEnd/>
            <a:tailEnd/>
          </a:ln>
        </p:spPr>
        <p:txBody>
          <a:bodyPr>
            <a:spAutoFit/>
          </a:bodyPr>
          <a:lstStyle/>
          <a:p>
            <a:pPr algn="ctr">
              <a:spcBef>
                <a:spcPct val="50000"/>
              </a:spcBef>
            </a:pPr>
            <a:r>
              <a:rPr lang="fa-IR">
                <a:solidFill>
                  <a:schemeClr val="accent1"/>
                </a:solidFill>
              </a:rPr>
              <a:t>اشتقاق راست و چپ:</a:t>
            </a:r>
          </a:p>
          <a:p>
            <a:pPr>
              <a:spcBef>
                <a:spcPct val="50000"/>
              </a:spcBef>
            </a:pPr>
            <a:endParaRPr lang="fa-IR">
              <a:solidFill>
                <a:schemeClr val="accent1"/>
              </a:solidFill>
            </a:endParaRPr>
          </a:p>
          <a:p>
            <a:pPr>
              <a:spcBef>
                <a:spcPct val="50000"/>
              </a:spcBef>
            </a:pPr>
            <a:r>
              <a:rPr lang="fa-IR">
                <a:solidFill>
                  <a:schemeClr val="accent1"/>
                </a:solidFill>
              </a:rPr>
              <a:t>اشتقاق چپ</a:t>
            </a:r>
            <a:r>
              <a:rPr lang="fa-IR"/>
              <a:t>:هر قانونی که به اشتقاق اولین متغیر سمت چپ رشته می پردازد.</a:t>
            </a:r>
          </a:p>
          <a:p>
            <a:pPr>
              <a:spcBef>
                <a:spcPct val="50000"/>
              </a:spcBef>
            </a:pPr>
            <a:endParaRPr lang="fa-IR"/>
          </a:p>
          <a:p>
            <a:pPr>
              <a:spcBef>
                <a:spcPct val="50000"/>
              </a:spcBef>
            </a:pPr>
            <a:r>
              <a:rPr lang="fa-IR">
                <a:solidFill>
                  <a:schemeClr val="accent1"/>
                </a:solidFill>
              </a:rPr>
              <a:t>اشتقاق راست</a:t>
            </a:r>
            <a:r>
              <a:rPr lang="fa-IR"/>
              <a:t>: به قوانینی که راست ترین متغیر موجود در هر رشته را تبدیل می کنند.</a:t>
            </a:r>
            <a:endParaRPr lang="en-US"/>
          </a:p>
        </p:txBody>
      </p:sp>
    </p:spTree>
  </p:cSld>
  <p:clrMapOvr>
    <a:masterClrMapping/>
  </p:clrMapOvr>
  <p:transition spd="med">
    <p:wheel/>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74" name="Rectangle 22"/>
          <p:cNvSpPr>
            <a:spLocks noGrp="1" noChangeArrowheads="1"/>
          </p:cNvSpPr>
          <p:nvPr>
            <p:ph type="title"/>
          </p:nvPr>
        </p:nvSpPr>
        <p:spPr/>
        <p:txBody>
          <a:bodyPr/>
          <a:lstStyle/>
          <a:p>
            <a:pPr eaLnBrk="1" hangingPunct="1">
              <a:defRPr/>
            </a:pPr>
            <a:r>
              <a:rPr lang="fa-IR" sz="3200" smtClean="0">
                <a:cs typeface="B Roya" pitchFamily="2" charset="-78"/>
              </a:rPr>
              <a:t>3-1 گرامرها و زبانهای مستقل از متن</a:t>
            </a:r>
            <a:endParaRPr lang="en-US" sz="3200" smtClean="0">
              <a:cs typeface="B Roya" pitchFamily="2" charset="-78"/>
            </a:endParaRPr>
          </a:p>
        </p:txBody>
      </p:sp>
      <p:grpSp>
        <p:nvGrpSpPr>
          <p:cNvPr id="60419" name="Group 26"/>
          <p:cNvGrpSpPr>
            <a:grpSpLocks/>
          </p:cNvGrpSpPr>
          <p:nvPr/>
        </p:nvGrpSpPr>
        <p:grpSpPr bwMode="auto">
          <a:xfrm>
            <a:off x="250825" y="1704975"/>
            <a:ext cx="8569325" cy="2228850"/>
            <a:chOff x="158" y="1071"/>
            <a:chExt cx="5398" cy="1404"/>
          </a:xfrm>
        </p:grpSpPr>
        <p:sp>
          <p:nvSpPr>
            <p:cNvPr id="60420" name="Text Box 23"/>
            <p:cNvSpPr txBox="1">
              <a:spLocks noChangeArrowheads="1"/>
            </p:cNvSpPr>
            <p:nvPr/>
          </p:nvSpPr>
          <p:spPr bwMode="auto">
            <a:xfrm>
              <a:off x="158" y="1071"/>
              <a:ext cx="5398" cy="1404"/>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درخت اشتقاق:</a:t>
              </a:r>
            </a:p>
            <a:p>
              <a:pPr>
                <a:spcBef>
                  <a:spcPct val="50000"/>
                </a:spcBef>
              </a:pPr>
              <a:r>
                <a:rPr lang="fa-IR"/>
                <a:t>فرض کنید که </a:t>
              </a:r>
              <a:r>
                <a:rPr lang="en-US"/>
                <a:t>G=(V,</a:t>
              </a:r>
              <a:r>
                <a:rPr lang="en-US">
                  <a:cs typeface="Arial" charset="0"/>
                </a:rPr>
                <a:t>∑</a:t>
              </a:r>
              <a:r>
                <a:rPr lang="en-US"/>
                <a:t>,P,S)</a:t>
              </a:r>
              <a:r>
                <a:rPr lang="fa-IR"/>
                <a:t>یک گرامر مستقل از متن بوده و</a:t>
              </a:r>
              <a:r>
                <a:rPr lang="en-US"/>
                <a:t>S * w</a:t>
              </a:r>
              <a:endParaRPr lang="fa-IR"/>
            </a:p>
            <a:p>
              <a:pPr>
                <a:spcBef>
                  <a:spcPct val="50000"/>
                </a:spcBef>
              </a:pPr>
              <a:r>
                <a:rPr lang="fa-IR"/>
                <a:t>یک اشتقاق باشد.درخت اشتقاق </a:t>
              </a:r>
              <a:r>
                <a:rPr lang="en-US"/>
                <a:t>S  *  w</a:t>
              </a:r>
              <a:r>
                <a:rPr lang="fa-IR"/>
                <a:t> یک درخت مرتب شده است که به صورت زیر ساخته می شود:</a:t>
              </a:r>
            </a:p>
          </p:txBody>
        </p:sp>
        <p:sp>
          <p:nvSpPr>
            <p:cNvPr id="60421" name="AutoShape 24"/>
            <p:cNvSpPr>
              <a:spLocks noChangeArrowheads="1"/>
            </p:cNvSpPr>
            <p:nvPr/>
          </p:nvSpPr>
          <p:spPr bwMode="auto">
            <a:xfrm>
              <a:off x="476" y="1661"/>
              <a:ext cx="227" cy="45"/>
            </a:xfrm>
            <a:prstGeom prst="notchedRightArrow">
              <a:avLst>
                <a:gd name="adj1" fmla="val 50000"/>
                <a:gd name="adj2" fmla="val 126111"/>
              </a:avLst>
            </a:prstGeom>
            <a:noFill/>
            <a:ln w="28575" algn="ctr">
              <a:solidFill>
                <a:schemeClr val="tx1"/>
              </a:solidFill>
              <a:miter lim="800000"/>
              <a:headEnd/>
              <a:tailEnd/>
            </a:ln>
          </p:spPr>
          <p:txBody>
            <a:bodyPr wrap="none" lIns="90000" tIns="46800" rIns="90000" bIns="46800" anchor="ctr"/>
            <a:lstStyle/>
            <a:p>
              <a:endParaRPr lang="fa-IR"/>
            </a:p>
          </p:txBody>
        </p:sp>
        <p:sp>
          <p:nvSpPr>
            <p:cNvPr id="60422" name="AutoShape 25"/>
            <p:cNvSpPr>
              <a:spLocks noChangeArrowheads="1"/>
            </p:cNvSpPr>
            <p:nvPr/>
          </p:nvSpPr>
          <p:spPr bwMode="auto">
            <a:xfrm>
              <a:off x="2653" y="2069"/>
              <a:ext cx="318" cy="46"/>
            </a:xfrm>
            <a:prstGeom prst="notchedRightArrow">
              <a:avLst>
                <a:gd name="adj1" fmla="val 50000"/>
                <a:gd name="adj2" fmla="val 172826"/>
              </a:avLst>
            </a:prstGeom>
            <a:noFill/>
            <a:ln w="28575" algn="ctr">
              <a:solidFill>
                <a:schemeClr val="tx1"/>
              </a:solidFill>
              <a:miter lim="800000"/>
              <a:headEnd/>
              <a:tailEnd/>
            </a:ln>
          </p:spPr>
          <p:txBody>
            <a:bodyPr wrap="none" lIns="90000" tIns="46800" rIns="90000" bIns="46800" anchor="ctr"/>
            <a:lstStyle/>
            <a:p>
              <a:endParaRPr lang="fa-IR"/>
            </a:p>
          </p:txBody>
        </p:sp>
      </p:grpSp>
    </p:spTree>
  </p:cSld>
  <p:clrMapOvr>
    <a:masterClrMapping/>
  </p:clrMapOvr>
  <p:transition spd="med">
    <p:wheel/>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001" name="Rectangle 25"/>
          <p:cNvSpPr>
            <a:spLocks noGrp="1" noChangeArrowheads="1"/>
          </p:cNvSpPr>
          <p:nvPr>
            <p:ph type="title"/>
          </p:nvPr>
        </p:nvSpPr>
        <p:spPr/>
        <p:txBody>
          <a:bodyPr/>
          <a:lstStyle/>
          <a:p>
            <a:pPr eaLnBrk="1" hangingPunct="1">
              <a:defRPr/>
            </a:pPr>
            <a:endParaRPr lang="fa-IR" smtClean="0">
              <a:cs typeface="B Roya" pitchFamily="2" charset="-78"/>
            </a:endParaRPr>
          </a:p>
        </p:txBody>
      </p:sp>
      <p:sp>
        <p:nvSpPr>
          <p:cNvPr id="127002" name="Rectangle 26"/>
          <p:cNvSpPr>
            <a:spLocks noChangeArrowheads="1"/>
          </p:cNvSpPr>
          <p:nvPr/>
        </p:nvSpPr>
        <p:spPr bwMode="auto">
          <a:xfrm>
            <a:off x="898525" y="258763"/>
            <a:ext cx="7773988" cy="630237"/>
          </a:xfrm>
          <a:prstGeom prst="rect">
            <a:avLst/>
          </a:prstGeom>
          <a:noFill/>
          <a:ln w="9525">
            <a:noFill/>
            <a:miter lim="800000"/>
            <a:headEnd/>
            <a:tailEnd/>
          </a:ln>
          <a:effectLst/>
        </p:spPr>
        <p:txBody>
          <a:bodyPr lIns="90000" tIns="46800" rIns="90000" bIns="46800" anchor="ctr"/>
          <a:lstStyle/>
          <a:p>
            <a:pPr>
              <a:defRPr/>
            </a:pPr>
            <a:r>
              <a:rPr lang="fa-IR" sz="3200">
                <a:solidFill>
                  <a:schemeClr val="tx2"/>
                </a:solidFill>
                <a:effectLst>
                  <a:outerShdw blurRad="38100" dist="38100" dir="2700000" algn="tl">
                    <a:srgbClr val="C0C0C0"/>
                  </a:outerShdw>
                </a:effectLst>
                <a:latin typeface="Times New Roman" pitchFamily="18" charset="0"/>
              </a:rPr>
              <a:t>3-1 گرامرها و زبانهای مستقل از متن</a:t>
            </a:r>
            <a:endParaRPr lang="en-US" sz="3200">
              <a:solidFill>
                <a:schemeClr val="tx2"/>
              </a:solidFill>
              <a:effectLst>
                <a:outerShdw blurRad="38100" dist="38100" dir="2700000" algn="tl">
                  <a:srgbClr val="C0C0C0"/>
                </a:outerShdw>
              </a:effectLst>
              <a:latin typeface="Times New Roman" pitchFamily="18" charset="0"/>
            </a:endParaRPr>
          </a:p>
        </p:txBody>
      </p:sp>
      <p:grpSp>
        <p:nvGrpSpPr>
          <p:cNvPr id="13320" name="Group 50"/>
          <p:cNvGrpSpPr>
            <a:grpSpLocks/>
          </p:cNvGrpSpPr>
          <p:nvPr/>
        </p:nvGrpSpPr>
        <p:grpSpPr bwMode="auto">
          <a:xfrm>
            <a:off x="0" y="0"/>
            <a:ext cx="9144000" cy="5634038"/>
            <a:chOff x="0" y="0"/>
            <a:chExt cx="5760" cy="3549"/>
          </a:xfrm>
        </p:grpSpPr>
        <p:sp>
          <p:nvSpPr>
            <p:cNvPr id="13321" name="Text Box 37"/>
            <p:cNvSpPr txBox="1">
              <a:spLocks noChangeArrowheads="1"/>
            </p:cNvSpPr>
            <p:nvPr/>
          </p:nvSpPr>
          <p:spPr bwMode="auto">
            <a:xfrm>
              <a:off x="225" y="799"/>
              <a:ext cx="5240" cy="2750"/>
            </a:xfrm>
            <a:prstGeom prst="rect">
              <a:avLst/>
            </a:prstGeom>
            <a:noFill/>
            <a:ln w="9525" algn="ctr">
              <a:noFill/>
              <a:miter lim="800000"/>
              <a:headEnd/>
              <a:tailEnd/>
            </a:ln>
          </p:spPr>
          <p:txBody>
            <a:bodyPr>
              <a:spAutoFit/>
            </a:bodyPr>
            <a:lstStyle/>
            <a:p>
              <a:pPr>
                <a:spcBef>
                  <a:spcPct val="50000"/>
                </a:spcBef>
              </a:pPr>
              <a:r>
                <a:rPr lang="en-US">
                  <a:solidFill>
                    <a:schemeClr val="accent1"/>
                  </a:solidFill>
                </a:rPr>
                <a:t>(i</a:t>
              </a:r>
              <a:r>
                <a:rPr lang="fa-IR"/>
                <a:t> درخت اشتقاق </a:t>
              </a:r>
              <a:r>
                <a:rPr lang="en-US"/>
                <a:t>(DT)</a:t>
              </a:r>
              <a:r>
                <a:rPr lang="fa-IR"/>
                <a:t>را با ریشه </a:t>
              </a:r>
              <a:r>
                <a:rPr lang="en-US"/>
                <a:t>S</a:t>
              </a:r>
              <a:r>
                <a:rPr lang="fa-IR"/>
                <a:t>مقداردهی کنید.</a:t>
              </a:r>
            </a:p>
            <a:p>
              <a:pPr>
                <a:spcBef>
                  <a:spcPct val="50000"/>
                </a:spcBef>
              </a:pPr>
              <a:endParaRPr lang="fa-IR"/>
            </a:p>
            <a:p>
              <a:pPr>
                <a:spcBef>
                  <a:spcPct val="50000"/>
                </a:spcBef>
              </a:pPr>
              <a:r>
                <a:rPr lang="en-US">
                  <a:solidFill>
                    <a:schemeClr val="accent1"/>
                  </a:solidFill>
                </a:rPr>
                <a:t>(ii</a:t>
              </a:r>
              <a:r>
                <a:rPr lang="fa-IR"/>
                <a:t> اگر</a:t>
              </a:r>
              <a:r>
                <a:rPr lang="en-US"/>
                <a:t>                               </a:t>
              </a:r>
              <a:r>
                <a:rPr lang="fa-IR"/>
                <a:t>با                        قانونی در اشتقاق بکار رفته برای رشته </a:t>
              </a:r>
              <a:r>
                <a:rPr lang="en-US"/>
                <a:t>uAv</a:t>
              </a:r>
              <a:r>
                <a:rPr lang="fa-IR"/>
                <a:t> باشد، آنگاه                    را به عنوان فرزندان </a:t>
              </a:r>
              <a:r>
                <a:rPr lang="en-US"/>
                <a:t>A</a:t>
              </a:r>
              <a:r>
                <a:rPr lang="fa-IR"/>
                <a:t> به درخت اضافه کنید.</a:t>
              </a:r>
            </a:p>
            <a:p>
              <a:pPr>
                <a:spcBef>
                  <a:spcPct val="50000"/>
                </a:spcBef>
              </a:pPr>
              <a:endParaRPr lang="fa-IR"/>
            </a:p>
            <a:p>
              <a:pPr>
                <a:spcBef>
                  <a:spcPct val="50000"/>
                </a:spcBef>
              </a:pPr>
              <a:r>
                <a:rPr lang="en-US">
                  <a:solidFill>
                    <a:schemeClr val="accent1"/>
                  </a:solidFill>
                </a:rPr>
                <a:t>(iii</a:t>
              </a:r>
              <a:r>
                <a:rPr lang="fa-IR"/>
                <a:t>اگر                  قانونی در اشتقاق بکار رغته برای رشته </a:t>
              </a:r>
              <a:r>
                <a:rPr lang="en-US"/>
                <a:t>uAv</a:t>
              </a:r>
              <a:r>
                <a:rPr lang="fa-IR"/>
                <a:t> باشد، آنگاه را به عنوان تنها فرزند</a:t>
              </a:r>
              <a:r>
                <a:rPr lang="en-US"/>
                <a:t>A</a:t>
              </a:r>
              <a:r>
                <a:rPr lang="fa-IR"/>
                <a:t> به درخت اضافه کنید.</a:t>
              </a:r>
              <a:endParaRPr lang="en-US"/>
            </a:p>
          </p:txBody>
        </p:sp>
        <p:sp>
          <p:nvSpPr>
            <p:cNvPr id="13322" name="Rectangle 39"/>
            <p:cNvSpPr>
              <a:spLocks noChangeArrowheads="1"/>
            </p:cNvSpPr>
            <p:nvPr/>
          </p:nvSpPr>
          <p:spPr bwMode="auto">
            <a:xfrm>
              <a:off x="0" y="201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3314" name="Object 38"/>
            <p:cNvGraphicFramePr>
              <a:graphicFrameLocks noChangeAspect="1"/>
            </p:cNvGraphicFramePr>
            <p:nvPr/>
          </p:nvGraphicFramePr>
          <p:xfrm>
            <a:off x="3288" y="1616"/>
            <a:ext cx="1518" cy="300"/>
          </p:xfrm>
          <a:graphic>
            <a:graphicData uri="http://schemas.openxmlformats.org/presentationml/2006/ole">
              <p:oleObj spid="_x0000_s13314" name="Equation" r:id="rId3" imgW="990600" imgH="228600" progId="Equation.3">
                <p:embed/>
              </p:oleObj>
            </a:graphicData>
          </a:graphic>
        </p:graphicFrame>
        <p:sp>
          <p:nvSpPr>
            <p:cNvPr id="13323" name="Rectangle 40"/>
            <p:cNvSpPr>
              <a:spLocks noChangeArrowheads="1"/>
            </p:cNvSpPr>
            <p:nvPr/>
          </p:nvSpPr>
          <p:spPr bwMode="auto">
            <a:xfrm>
              <a:off x="0" y="231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3324" name="Rectangle 42"/>
            <p:cNvSpPr>
              <a:spLocks noChangeArrowheads="1"/>
            </p:cNvSpPr>
            <p:nvPr/>
          </p:nvSpPr>
          <p:spPr bwMode="auto">
            <a:xfrm>
              <a:off x="0" y="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3315" name="Object 41"/>
            <p:cNvGraphicFramePr>
              <a:graphicFrameLocks noChangeAspect="1"/>
            </p:cNvGraphicFramePr>
            <p:nvPr/>
          </p:nvGraphicFramePr>
          <p:xfrm>
            <a:off x="1671" y="1616"/>
            <a:ext cx="1110" cy="300"/>
          </p:xfrm>
          <a:graphic>
            <a:graphicData uri="http://schemas.openxmlformats.org/presentationml/2006/ole">
              <p:oleObj spid="_x0000_s13315" name="Equation" r:id="rId4" imgW="723586" imgH="228501" progId="Equation.3">
                <p:embed/>
              </p:oleObj>
            </a:graphicData>
          </a:graphic>
        </p:graphicFrame>
        <p:sp>
          <p:nvSpPr>
            <p:cNvPr id="13325" name="Rectangle 43"/>
            <p:cNvSpPr>
              <a:spLocks noChangeArrowheads="1"/>
            </p:cNvSpPr>
            <p:nvPr/>
          </p:nvSpPr>
          <p:spPr bwMode="auto">
            <a:xfrm>
              <a:off x="0" y="30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3326" name="Rectangle 45"/>
            <p:cNvSpPr>
              <a:spLocks noChangeArrowheads="1"/>
            </p:cNvSpPr>
            <p:nvPr/>
          </p:nvSpPr>
          <p:spPr bwMode="auto">
            <a:xfrm>
              <a:off x="0" y="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3316" name="Object 44"/>
            <p:cNvGraphicFramePr>
              <a:graphicFrameLocks noChangeAspect="1"/>
            </p:cNvGraphicFramePr>
            <p:nvPr/>
          </p:nvGraphicFramePr>
          <p:xfrm>
            <a:off x="1512" y="1888"/>
            <a:ext cx="1050" cy="300"/>
          </p:xfrm>
          <a:graphic>
            <a:graphicData uri="http://schemas.openxmlformats.org/presentationml/2006/ole">
              <p:oleObj spid="_x0000_s13316" name="Equation" r:id="rId5" imgW="685800" imgH="228600" progId="Equation.3">
                <p:embed/>
              </p:oleObj>
            </a:graphicData>
          </a:graphic>
        </p:graphicFrame>
        <p:sp>
          <p:nvSpPr>
            <p:cNvPr id="13327" name="Rectangle 46"/>
            <p:cNvSpPr>
              <a:spLocks noChangeArrowheads="1"/>
            </p:cNvSpPr>
            <p:nvPr/>
          </p:nvSpPr>
          <p:spPr bwMode="auto">
            <a:xfrm>
              <a:off x="0" y="30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3328" name="Rectangle 48"/>
            <p:cNvSpPr>
              <a:spLocks noChangeArrowheads="1"/>
            </p:cNvSpPr>
            <p:nvPr/>
          </p:nvSpPr>
          <p:spPr bwMode="auto">
            <a:xfrm>
              <a:off x="0" y="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3317" name="Object 47"/>
            <p:cNvGraphicFramePr>
              <a:graphicFrameLocks noChangeAspect="1"/>
            </p:cNvGraphicFramePr>
            <p:nvPr/>
          </p:nvGraphicFramePr>
          <p:xfrm>
            <a:off x="4006" y="2990"/>
            <a:ext cx="870" cy="234"/>
          </p:xfrm>
          <a:graphic>
            <a:graphicData uri="http://schemas.openxmlformats.org/presentationml/2006/ole">
              <p:oleObj spid="_x0000_s13317" name="Equation" r:id="rId6" imgW="457002" imgH="177723" progId="Equation.3">
                <p:embed/>
              </p:oleObj>
            </a:graphicData>
          </a:graphic>
        </p:graphicFrame>
        <p:sp>
          <p:nvSpPr>
            <p:cNvPr id="13329" name="Rectangle 49"/>
            <p:cNvSpPr>
              <a:spLocks noChangeArrowheads="1"/>
            </p:cNvSpPr>
            <p:nvPr/>
          </p:nvSpPr>
          <p:spPr bwMode="auto">
            <a:xfrm>
              <a:off x="0" y="234"/>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pSp>
    </p:spTree>
  </p:cSld>
  <p:clrMapOvr>
    <a:masterClrMapping/>
  </p:clrMapOvr>
  <p:transition spd="med">
    <p:wheel/>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2" name="Group 494"/>
          <p:cNvGrpSpPr>
            <a:grpSpLocks/>
          </p:cNvGrpSpPr>
          <p:nvPr/>
        </p:nvGrpSpPr>
        <p:grpSpPr bwMode="auto">
          <a:xfrm>
            <a:off x="468313" y="260350"/>
            <a:ext cx="8204200" cy="6121400"/>
            <a:chOff x="295" y="164"/>
            <a:chExt cx="5168" cy="3856"/>
          </a:xfrm>
        </p:grpSpPr>
        <p:sp>
          <p:nvSpPr>
            <p:cNvPr id="61443" name="Line 446"/>
            <p:cNvSpPr>
              <a:spLocks noChangeShapeType="1"/>
            </p:cNvSpPr>
            <p:nvPr/>
          </p:nvSpPr>
          <p:spPr bwMode="auto">
            <a:xfrm>
              <a:off x="1429" y="2976"/>
              <a:ext cx="2449"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44" name="Line 487"/>
            <p:cNvSpPr>
              <a:spLocks noChangeShapeType="1"/>
            </p:cNvSpPr>
            <p:nvPr/>
          </p:nvSpPr>
          <p:spPr bwMode="auto">
            <a:xfrm>
              <a:off x="2154" y="1117"/>
              <a:ext cx="2404"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45" name="Line 489"/>
            <p:cNvSpPr>
              <a:spLocks noChangeShapeType="1"/>
            </p:cNvSpPr>
            <p:nvPr/>
          </p:nvSpPr>
          <p:spPr bwMode="auto">
            <a:xfrm>
              <a:off x="2200" y="1752"/>
              <a:ext cx="2358"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46" name="Line 491"/>
            <p:cNvSpPr>
              <a:spLocks noChangeShapeType="1"/>
            </p:cNvSpPr>
            <p:nvPr/>
          </p:nvSpPr>
          <p:spPr bwMode="auto">
            <a:xfrm>
              <a:off x="2245" y="2568"/>
              <a:ext cx="2268"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47" name="Line 493"/>
            <p:cNvSpPr>
              <a:spLocks noChangeShapeType="1"/>
            </p:cNvSpPr>
            <p:nvPr/>
          </p:nvSpPr>
          <p:spPr bwMode="auto">
            <a:xfrm>
              <a:off x="3016" y="3249"/>
              <a:ext cx="1497" cy="181"/>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48" name="Line 444"/>
            <p:cNvSpPr>
              <a:spLocks noChangeShapeType="1"/>
            </p:cNvSpPr>
            <p:nvPr/>
          </p:nvSpPr>
          <p:spPr bwMode="auto">
            <a:xfrm>
              <a:off x="1429" y="2160"/>
              <a:ext cx="2358"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128029" name="Rectangle 29"/>
            <p:cNvSpPr>
              <a:spLocks noChangeArrowheads="1"/>
            </p:cNvSpPr>
            <p:nvPr/>
          </p:nvSpPr>
          <p:spPr bwMode="auto">
            <a:xfrm>
              <a:off x="567" y="164"/>
              <a:ext cx="4896" cy="397"/>
            </a:xfrm>
            <a:prstGeom prst="rect">
              <a:avLst/>
            </a:prstGeom>
            <a:noFill/>
            <a:ln>
              <a:noFill/>
            </a:ln>
            <a:effectLst/>
          </p:spPr>
          <p:txBody>
            <a:bodyPr anchor="ctr"/>
            <a:lstStyle/>
            <a:p>
              <a:pPr>
                <a:defRPr/>
              </a:pPr>
              <a:r>
                <a:rPr lang="fa-IR" sz="3200">
                  <a:solidFill>
                    <a:schemeClr val="tx2"/>
                  </a:solidFill>
                  <a:effectLst>
                    <a:outerShdw blurRad="38100" dist="38100" dir="2700000" algn="tl">
                      <a:srgbClr val="C0C0C0"/>
                    </a:outerShdw>
                  </a:effectLst>
                  <a:latin typeface="Times New Roman" pitchFamily="18" charset="0"/>
                </a:rPr>
                <a:t>3-1 گرامرها و زبانهای مستقل از متن</a:t>
              </a:r>
              <a:endParaRPr lang="en-US" sz="3200">
                <a:solidFill>
                  <a:schemeClr val="tx2"/>
                </a:solidFill>
                <a:effectLst>
                  <a:outerShdw blurRad="38100" dist="38100" dir="2700000" algn="tl">
                    <a:srgbClr val="C0C0C0"/>
                  </a:outerShdw>
                </a:effectLst>
                <a:latin typeface="Times New Roman" pitchFamily="18" charset="0"/>
              </a:endParaRPr>
            </a:p>
          </p:txBody>
        </p:sp>
        <p:sp>
          <p:nvSpPr>
            <p:cNvPr id="61450" name="Text Box 30"/>
            <p:cNvSpPr txBox="1">
              <a:spLocks noChangeArrowheads="1"/>
            </p:cNvSpPr>
            <p:nvPr/>
          </p:nvSpPr>
          <p:spPr bwMode="auto">
            <a:xfrm>
              <a:off x="4059" y="572"/>
              <a:ext cx="1043" cy="250"/>
            </a:xfrm>
            <a:prstGeom prst="rect">
              <a:avLst/>
            </a:prstGeom>
            <a:noFill/>
            <a:ln w="9525" algn="ctr">
              <a:noFill/>
              <a:miter lim="800000"/>
              <a:headEnd/>
              <a:tailEnd/>
            </a:ln>
          </p:spPr>
          <p:txBody>
            <a:bodyPr lIns="90000" tIns="46800" rIns="90000" bIns="46800">
              <a:spAutoFit/>
            </a:bodyPr>
            <a:lstStyle/>
            <a:p>
              <a:pPr>
                <a:spcBef>
                  <a:spcPct val="50000"/>
                </a:spcBef>
              </a:pPr>
              <a:r>
                <a:rPr lang="fa-IR" sz="2000"/>
                <a:t>ترتیب برگها</a:t>
              </a:r>
              <a:endParaRPr lang="en-US" sz="2000"/>
            </a:p>
          </p:txBody>
        </p:sp>
        <p:sp>
          <p:nvSpPr>
            <p:cNvPr id="61451" name="Text Box 31"/>
            <p:cNvSpPr txBox="1">
              <a:spLocks noChangeArrowheads="1"/>
            </p:cNvSpPr>
            <p:nvPr/>
          </p:nvSpPr>
          <p:spPr bwMode="auto">
            <a:xfrm>
              <a:off x="2562" y="572"/>
              <a:ext cx="590" cy="250"/>
            </a:xfrm>
            <a:prstGeom prst="rect">
              <a:avLst/>
            </a:prstGeom>
            <a:noFill/>
            <a:ln w="9525" algn="ctr">
              <a:noFill/>
              <a:miter lim="800000"/>
              <a:headEnd/>
              <a:tailEnd/>
            </a:ln>
          </p:spPr>
          <p:txBody>
            <a:bodyPr lIns="90000" tIns="46800" rIns="90000" bIns="46800">
              <a:spAutoFit/>
            </a:bodyPr>
            <a:lstStyle/>
            <a:p>
              <a:pPr>
                <a:spcBef>
                  <a:spcPct val="50000"/>
                </a:spcBef>
              </a:pPr>
              <a:r>
                <a:rPr lang="fa-IR" sz="2000"/>
                <a:t>درخت</a:t>
              </a:r>
              <a:endParaRPr lang="en-US" sz="2000"/>
            </a:p>
          </p:txBody>
        </p:sp>
        <p:sp>
          <p:nvSpPr>
            <p:cNvPr id="61452" name="Text Box 32"/>
            <p:cNvSpPr txBox="1">
              <a:spLocks noChangeArrowheads="1"/>
            </p:cNvSpPr>
            <p:nvPr/>
          </p:nvSpPr>
          <p:spPr bwMode="auto">
            <a:xfrm>
              <a:off x="793" y="582"/>
              <a:ext cx="680" cy="250"/>
            </a:xfrm>
            <a:prstGeom prst="rect">
              <a:avLst/>
            </a:prstGeom>
            <a:noFill/>
            <a:ln w="9525" algn="ctr">
              <a:noFill/>
              <a:miter lim="800000"/>
              <a:headEnd/>
              <a:tailEnd/>
            </a:ln>
          </p:spPr>
          <p:txBody>
            <a:bodyPr lIns="90000" tIns="46800" rIns="90000" bIns="46800">
              <a:spAutoFit/>
            </a:bodyPr>
            <a:lstStyle/>
            <a:p>
              <a:pPr>
                <a:spcBef>
                  <a:spcPct val="50000"/>
                </a:spcBef>
              </a:pPr>
              <a:r>
                <a:rPr lang="fa-IR" sz="2000"/>
                <a:t>اشتقاق</a:t>
              </a:r>
              <a:endParaRPr lang="en-US" sz="2000"/>
            </a:p>
          </p:txBody>
        </p:sp>
        <p:sp>
          <p:nvSpPr>
            <p:cNvPr id="61453" name="Text Box 34"/>
            <p:cNvSpPr txBox="1">
              <a:spLocks noChangeArrowheads="1"/>
            </p:cNvSpPr>
            <p:nvPr/>
          </p:nvSpPr>
          <p:spPr bwMode="auto">
            <a:xfrm>
              <a:off x="1156" y="723"/>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sp>
          <p:nvSpPr>
            <p:cNvPr id="61454" name="Text Box 35"/>
            <p:cNvSpPr txBox="1">
              <a:spLocks noChangeArrowheads="1"/>
            </p:cNvSpPr>
            <p:nvPr/>
          </p:nvSpPr>
          <p:spPr bwMode="auto">
            <a:xfrm>
              <a:off x="2835" y="723"/>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sp>
          <p:nvSpPr>
            <p:cNvPr id="61455" name="Text Box 36"/>
            <p:cNvSpPr txBox="1">
              <a:spLocks noChangeArrowheads="1"/>
            </p:cNvSpPr>
            <p:nvPr/>
          </p:nvSpPr>
          <p:spPr bwMode="auto">
            <a:xfrm>
              <a:off x="4603" y="723"/>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sp>
          <p:nvSpPr>
            <p:cNvPr id="61456" name="AutoShape 37"/>
            <p:cNvSpPr>
              <a:spLocks noChangeArrowheads="1"/>
            </p:cNvSpPr>
            <p:nvPr/>
          </p:nvSpPr>
          <p:spPr bwMode="auto">
            <a:xfrm>
              <a:off x="703" y="890"/>
              <a:ext cx="227" cy="91"/>
            </a:xfrm>
            <a:prstGeom prst="notchedRightArrow">
              <a:avLst>
                <a:gd name="adj1" fmla="val 50000"/>
                <a:gd name="adj2" fmla="val 62363"/>
              </a:avLst>
            </a:prstGeom>
            <a:noFill/>
            <a:ln w="28575" algn="ctr">
              <a:solidFill>
                <a:schemeClr val="tx1"/>
              </a:solidFill>
              <a:miter lim="800000"/>
              <a:headEnd/>
              <a:tailEnd/>
            </a:ln>
          </p:spPr>
          <p:txBody>
            <a:bodyPr wrap="none" lIns="90000" tIns="46800" rIns="90000" bIns="46800" anchor="ctr"/>
            <a:lstStyle/>
            <a:p>
              <a:endParaRPr lang="fa-IR"/>
            </a:p>
          </p:txBody>
        </p:sp>
        <p:sp>
          <p:nvSpPr>
            <p:cNvPr id="61457" name="AutoShape 38"/>
            <p:cNvSpPr>
              <a:spLocks noChangeArrowheads="1"/>
            </p:cNvSpPr>
            <p:nvPr/>
          </p:nvSpPr>
          <p:spPr bwMode="auto">
            <a:xfrm>
              <a:off x="703" y="1071"/>
              <a:ext cx="227" cy="91"/>
            </a:xfrm>
            <a:prstGeom prst="notchedRightArrow">
              <a:avLst>
                <a:gd name="adj1" fmla="val 50000"/>
                <a:gd name="adj2" fmla="val 62363"/>
              </a:avLst>
            </a:prstGeom>
            <a:noFill/>
            <a:ln w="28575" algn="ctr">
              <a:solidFill>
                <a:schemeClr val="tx1"/>
              </a:solidFill>
              <a:miter lim="800000"/>
              <a:headEnd/>
              <a:tailEnd/>
            </a:ln>
          </p:spPr>
          <p:txBody>
            <a:bodyPr wrap="none" lIns="90000" tIns="46800" rIns="90000" bIns="46800" anchor="ctr"/>
            <a:lstStyle/>
            <a:p>
              <a:endParaRPr lang="fa-IR"/>
            </a:p>
          </p:txBody>
        </p:sp>
        <p:sp>
          <p:nvSpPr>
            <p:cNvPr id="61458" name="AutoShape 39"/>
            <p:cNvSpPr>
              <a:spLocks noChangeArrowheads="1"/>
            </p:cNvSpPr>
            <p:nvPr/>
          </p:nvSpPr>
          <p:spPr bwMode="auto">
            <a:xfrm>
              <a:off x="703" y="1389"/>
              <a:ext cx="227" cy="91"/>
            </a:xfrm>
            <a:prstGeom prst="notchedRightArrow">
              <a:avLst>
                <a:gd name="adj1" fmla="val 50000"/>
                <a:gd name="adj2" fmla="val 62363"/>
              </a:avLst>
            </a:prstGeom>
            <a:noFill/>
            <a:ln w="28575" algn="ctr">
              <a:solidFill>
                <a:schemeClr val="tx1"/>
              </a:solidFill>
              <a:miter lim="800000"/>
              <a:headEnd/>
              <a:tailEnd/>
            </a:ln>
          </p:spPr>
          <p:txBody>
            <a:bodyPr wrap="none" lIns="90000" tIns="46800" rIns="90000" bIns="46800" anchor="ctr"/>
            <a:lstStyle/>
            <a:p>
              <a:endParaRPr lang="fa-IR"/>
            </a:p>
          </p:txBody>
        </p:sp>
        <p:sp>
          <p:nvSpPr>
            <p:cNvPr id="61459" name="AutoShape 40"/>
            <p:cNvSpPr>
              <a:spLocks noChangeArrowheads="1"/>
            </p:cNvSpPr>
            <p:nvPr/>
          </p:nvSpPr>
          <p:spPr bwMode="auto">
            <a:xfrm>
              <a:off x="703" y="1706"/>
              <a:ext cx="227" cy="91"/>
            </a:xfrm>
            <a:prstGeom prst="notchedRightArrow">
              <a:avLst>
                <a:gd name="adj1" fmla="val 50000"/>
                <a:gd name="adj2" fmla="val 62363"/>
              </a:avLst>
            </a:prstGeom>
            <a:noFill/>
            <a:ln w="28575" algn="ctr">
              <a:solidFill>
                <a:schemeClr val="tx1"/>
              </a:solidFill>
              <a:miter lim="800000"/>
              <a:headEnd/>
              <a:tailEnd/>
            </a:ln>
          </p:spPr>
          <p:txBody>
            <a:bodyPr wrap="none" lIns="90000" tIns="46800" rIns="90000" bIns="46800" anchor="ctr"/>
            <a:lstStyle/>
            <a:p>
              <a:endParaRPr lang="fa-IR"/>
            </a:p>
          </p:txBody>
        </p:sp>
        <p:sp>
          <p:nvSpPr>
            <p:cNvPr id="61460" name="AutoShape 41"/>
            <p:cNvSpPr>
              <a:spLocks noChangeArrowheads="1"/>
            </p:cNvSpPr>
            <p:nvPr/>
          </p:nvSpPr>
          <p:spPr bwMode="auto">
            <a:xfrm>
              <a:off x="703" y="2115"/>
              <a:ext cx="227" cy="91"/>
            </a:xfrm>
            <a:prstGeom prst="notchedRightArrow">
              <a:avLst>
                <a:gd name="adj1" fmla="val 50000"/>
                <a:gd name="adj2" fmla="val 62363"/>
              </a:avLst>
            </a:prstGeom>
            <a:noFill/>
            <a:ln w="28575" algn="ctr">
              <a:solidFill>
                <a:schemeClr val="tx1"/>
              </a:solidFill>
              <a:miter lim="800000"/>
              <a:headEnd/>
              <a:tailEnd/>
            </a:ln>
          </p:spPr>
          <p:txBody>
            <a:bodyPr wrap="none" lIns="90000" tIns="46800" rIns="90000" bIns="46800" anchor="ctr"/>
            <a:lstStyle/>
            <a:p>
              <a:endParaRPr lang="fa-IR"/>
            </a:p>
          </p:txBody>
        </p:sp>
        <p:sp>
          <p:nvSpPr>
            <p:cNvPr id="61461" name="AutoShape 42"/>
            <p:cNvSpPr>
              <a:spLocks noChangeArrowheads="1"/>
            </p:cNvSpPr>
            <p:nvPr/>
          </p:nvSpPr>
          <p:spPr bwMode="auto">
            <a:xfrm>
              <a:off x="703" y="2523"/>
              <a:ext cx="227" cy="91"/>
            </a:xfrm>
            <a:prstGeom prst="notchedRightArrow">
              <a:avLst>
                <a:gd name="adj1" fmla="val 50000"/>
                <a:gd name="adj2" fmla="val 62363"/>
              </a:avLst>
            </a:prstGeom>
            <a:noFill/>
            <a:ln w="28575" algn="ctr">
              <a:solidFill>
                <a:schemeClr val="tx1"/>
              </a:solidFill>
              <a:miter lim="800000"/>
              <a:headEnd/>
              <a:tailEnd/>
            </a:ln>
          </p:spPr>
          <p:txBody>
            <a:bodyPr wrap="none" lIns="90000" tIns="46800" rIns="90000" bIns="46800" anchor="ctr"/>
            <a:lstStyle/>
            <a:p>
              <a:endParaRPr lang="fa-IR"/>
            </a:p>
          </p:txBody>
        </p:sp>
        <p:sp>
          <p:nvSpPr>
            <p:cNvPr id="61462" name="AutoShape 43"/>
            <p:cNvSpPr>
              <a:spLocks noChangeArrowheads="1"/>
            </p:cNvSpPr>
            <p:nvPr/>
          </p:nvSpPr>
          <p:spPr bwMode="auto">
            <a:xfrm>
              <a:off x="703" y="2886"/>
              <a:ext cx="227" cy="91"/>
            </a:xfrm>
            <a:prstGeom prst="notchedRightArrow">
              <a:avLst>
                <a:gd name="adj1" fmla="val 50000"/>
                <a:gd name="adj2" fmla="val 62363"/>
              </a:avLst>
            </a:prstGeom>
            <a:noFill/>
            <a:ln w="28575" algn="ctr">
              <a:solidFill>
                <a:schemeClr val="tx1"/>
              </a:solidFill>
              <a:miter lim="800000"/>
              <a:headEnd/>
              <a:tailEnd/>
            </a:ln>
          </p:spPr>
          <p:txBody>
            <a:bodyPr wrap="none" lIns="90000" tIns="46800" rIns="90000" bIns="46800" anchor="ctr"/>
            <a:lstStyle/>
            <a:p>
              <a:endParaRPr lang="fa-IR"/>
            </a:p>
          </p:txBody>
        </p:sp>
        <p:sp>
          <p:nvSpPr>
            <p:cNvPr id="61463" name="AutoShape 44"/>
            <p:cNvSpPr>
              <a:spLocks noChangeArrowheads="1"/>
            </p:cNvSpPr>
            <p:nvPr/>
          </p:nvSpPr>
          <p:spPr bwMode="auto">
            <a:xfrm>
              <a:off x="703" y="3384"/>
              <a:ext cx="227" cy="91"/>
            </a:xfrm>
            <a:prstGeom prst="notchedRightArrow">
              <a:avLst>
                <a:gd name="adj1" fmla="val 50000"/>
                <a:gd name="adj2" fmla="val 62363"/>
              </a:avLst>
            </a:prstGeom>
            <a:noFill/>
            <a:ln w="28575" algn="ctr">
              <a:solidFill>
                <a:schemeClr val="tx1"/>
              </a:solidFill>
              <a:miter lim="800000"/>
              <a:headEnd/>
              <a:tailEnd/>
            </a:ln>
          </p:spPr>
          <p:txBody>
            <a:bodyPr wrap="none" lIns="90000" tIns="46800" rIns="90000" bIns="46800" anchor="ctr"/>
            <a:lstStyle/>
            <a:p>
              <a:endParaRPr lang="fa-IR"/>
            </a:p>
          </p:txBody>
        </p:sp>
        <p:sp>
          <p:nvSpPr>
            <p:cNvPr id="61464" name="Text Box 79"/>
            <p:cNvSpPr txBox="1">
              <a:spLocks noChangeArrowheads="1"/>
            </p:cNvSpPr>
            <p:nvPr/>
          </p:nvSpPr>
          <p:spPr bwMode="auto">
            <a:xfrm>
              <a:off x="975" y="814"/>
              <a:ext cx="408"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AA</a:t>
              </a:r>
            </a:p>
          </p:txBody>
        </p:sp>
        <p:sp>
          <p:nvSpPr>
            <p:cNvPr id="61465" name="Text Box 80"/>
            <p:cNvSpPr txBox="1">
              <a:spLocks noChangeArrowheads="1"/>
            </p:cNvSpPr>
            <p:nvPr/>
          </p:nvSpPr>
          <p:spPr bwMode="auto">
            <a:xfrm>
              <a:off x="1020" y="981"/>
              <a:ext cx="363"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aA</a:t>
              </a:r>
            </a:p>
          </p:txBody>
        </p:sp>
        <p:sp>
          <p:nvSpPr>
            <p:cNvPr id="61466" name="Text Box 81"/>
            <p:cNvSpPr txBox="1">
              <a:spLocks noChangeArrowheads="1"/>
            </p:cNvSpPr>
            <p:nvPr/>
          </p:nvSpPr>
          <p:spPr bwMode="auto">
            <a:xfrm>
              <a:off x="793" y="1298"/>
              <a:ext cx="635"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aAAA</a:t>
              </a:r>
            </a:p>
          </p:txBody>
        </p:sp>
        <p:sp>
          <p:nvSpPr>
            <p:cNvPr id="61467" name="Text Box 82"/>
            <p:cNvSpPr txBox="1">
              <a:spLocks noChangeArrowheads="1"/>
            </p:cNvSpPr>
            <p:nvPr/>
          </p:nvSpPr>
          <p:spPr bwMode="auto">
            <a:xfrm>
              <a:off x="612" y="1616"/>
              <a:ext cx="861"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abAAA</a:t>
              </a:r>
            </a:p>
          </p:txBody>
        </p:sp>
        <p:sp>
          <p:nvSpPr>
            <p:cNvPr id="61468" name="Text Box 83"/>
            <p:cNvSpPr txBox="1">
              <a:spLocks noChangeArrowheads="1"/>
            </p:cNvSpPr>
            <p:nvPr/>
          </p:nvSpPr>
          <p:spPr bwMode="auto">
            <a:xfrm>
              <a:off x="612" y="2024"/>
              <a:ext cx="862"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abaAA</a:t>
              </a:r>
            </a:p>
          </p:txBody>
        </p:sp>
        <p:sp>
          <p:nvSpPr>
            <p:cNvPr id="61469" name="Text Box 84"/>
            <p:cNvSpPr txBox="1">
              <a:spLocks noChangeArrowheads="1"/>
            </p:cNvSpPr>
            <p:nvPr/>
          </p:nvSpPr>
          <p:spPr bwMode="auto">
            <a:xfrm>
              <a:off x="839" y="2432"/>
              <a:ext cx="680" cy="212"/>
            </a:xfrm>
            <a:prstGeom prst="rect">
              <a:avLst/>
            </a:prstGeom>
            <a:noFill/>
            <a:ln w="28575" algn="ctr">
              <a:noFill/>
              <a:miter lim="800000"/>
              <a:headEnd/>
              <a:tailEnd/>
            </a:ln>
          </p:spPr>
          <p:txBody>
            <a:bodyPr lIns="90000" tIns="46800" rIns="90000" bIns="46800">
              <a:spAutoFit/>
            </a:bodyPr>
            <a:lstStyle/>
            <a:p>
              <a:pPr>
                <a:spcBef>
                  <a:spcPct val="50000"/>
                </a:spcBef>
              </a:pPr>
              <a:r>
                <a:rPr lang="fa-IR" sz="1600"/>
                <a:t>َ</a:t>
              </a:r>
              <a:r>
                <a:rPr lang="en-US" sz="1600"/>
                <a:t>ababAA</a:t>
              </a:r>
            </a:p>
          </p:txBody>
        </p:sp>
        <p:sp>
          <p:nvSpPr>
            <p:cNvPr id="61470" name="Text Box 85"/>
            <p:cNvSpPr txBox="1">
              <a:spLocks noChangeArrowheads="1"/>
            </p:cNvSpPr>
            <p:nvPr/>
          </p:nvSpPr>
          <p:spPr bwMode="auto">
            <a:xfrm>
              <a:off x="340" y="2840"/>
              <a:ext cx="1134"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ababaA</a:t>
              </a:r>
            </a:p>
          </p:txBody>
        </p:sp>
        <p:sp>
          <p:nvSpPr>
            <p:cNvPr id="61471" name="Text Box 86"/>
            <p:cNvSpPr txBox="1">
              <a:spLocks noChangeArrowheads="1"/>
            </p:cNvSpPr>
            <p:nvPr/>
          </p:nvSpPr>
          <p:spPr bwMode="auto">
            <a:xfrm>
              <a:off x="295" y="3309"/>
              <a:ext cx="1179"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ababaa</a:t>
              </a:r>
            </a:p>
          </p:txBody>
        </p:sp>
        <p:grpSp>
          <p:nvGrpSpPr>
            <p:cNvPr id="61472" name="Group 184"/>
            <p:cNvGrpSpPr>
              <a:grpSpLocks/>
            </p:cNvGrpSpPr>
            <p:nvPr/>
          </p:nvGrpSpPr>
          <p:grpSpPr bwMode="auto">
            <a:xfrm>
              <a:off x="3471" y="799"/>
              <a:ext cx="634" cy="379"/>
              <a:chOff x="2608" y="814"/>
              <a:chExt cx="634" cy="379"/>
            </a:xfrm>
          </p:grpSpPr>
          <p:sp>
            <p:nvSpPr>
              <p:cNvPr id="61648" name="Text Box 45"/>
              <p:cNvSpPr txBox="1">
                <a:spLocks noChangeArrowheads="1"/>
              </p:cNvSpPr>
              <p:nvPr/>
            </p:nvSpPr>
            <p:spPr bwMode="auto">
              <a:xfrm>
                <a:off x="2835" y="814"/>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grpSp>
            <p:nvGrpSpPr>
              <p:cNvPr id="61649" name="Group 57"/>
              <p:cNvGrpSpPr>
                <a:grpSpLocks/>
              </p:cNvGrpSpPr>
              <p:nvPr/>
            </p:nvGrpSpPr>
            <p:grpSpPr bwMode="auto">
              <a:xfrm>
                <a:off x="2699" y="982"/>
                <a:ext cx="454" cy="89"/>
                <a:chOff x="1247" y="2751"/>
                <a:chExt cx="454" cy="89"/>
              </a:xfrm>
            </p:grpSpPr>
            <p:cxnSp>
              <p:nvCxnSpPr>
                <p:cNvPr id="61652" name="AutoShape 55"/>
                <p:cNvCxnSpPr>
                  <a:cxnSpLocks noChangeShapeType="1"/>
                </p:cNvCxnSpPr>
                <p:nvPr/>
              </p:nvCxnSpPr>
              <p:spPr bwMode="auto">
                <a:xfrm flipH="1">
                  <a:off x="1247" y="2757"/>
                  <a:ext cx="233" cy="83"/>
                </a:xfrm>
                <a:prstGeom prst="straightConnector1">
                  <a:avLst/>
                </a:prstGeom>
                <a:noFill/>
                <a:ln w="28575">
                  <a:solidFill>
                    <a:schemeClr val="tx1"/>
                  </a:solidFill>
                  <a:round/>
                  <a:headEnd/>
                  <a:tailEnd/>
                </a:ln>
              </p:spPr>
            </p:cxnSp>
            <p:cxnSp>
              <p:nvCxnSpPr>
                <p:cNvPr id="61653" name="AutoShape 56"/>
                <p:cNvCxnSpPr>
                  <a:cxnSpLocks noChangeShapeType="1"/>
                </p:cNvCxnSpPr>
                <p:nvPr/>
              </p:nvCxnSpPr>
              <p:spPr bwMode="auto">
                <a:xfrm flipH="1" flipV="1">
                  <a:off x="1474" y="2751"/>
                  <a:ext cx="227" cy="89"/>
                </a:xfrm>
                <a:prstGeom prst="straightConnector1">
                  <a:avLst/>
                </a:prstGeom>
                <a:noFill/>
                <a:ln w="28575">
                  <a:solidFill>
                    <a:schemeClr val="tx1"/>
                  </a:solidFill>
                  <a:round/>
                  <a:headEnd/>
                  <a:tailEnd/>
                </a:ln>
              </p:spPr>
            </p:cxnSp>
          </p:grpSp>
          <p:sp>
            <p:nvSpPr>
              <p:cNvPr id="61650" name="Text Box 87"/>
              <p:cNvSpPr txBox="1">
                <a:spLocks noChangeArrowheads="1"/>
              </p:cNvSpPr>
              <p:nvPr/>
            </p:nvSpPr>
            <p:spPr bwMode="auto">
              <a:xfrm>
                <a:off x="2608" y="1039"/>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51" name="Text Box 88"/>
              <p:cNvSpPr txBox="1">
                <a:spLocks noChangeArrowheads="1"/>
              </p:cNvSpPr>
              <p:nvPr/>
            </p:nvSpPr>
            <p:spPr bwMode="auto">
              <a:xfrm>
                <a:off x="3061" y="1026"/>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grpSp>
          <p:nvGrpSpPr>
            <p:cNvPr id="61473" name="Group 201"/>
            <p:cNvGrpSpPr>
              <a:grpSpLocks/>
            </p:cNvGrpSpPr>
            <p:nvPr/>
          </p:nvGrpSpPr>
          <p:grpSpPr bwMode="auto">
            <a:xfrm>
              <a:off x="1610" y="981"/>
              <a:ext cx="816" cy="456"/>
              <a:chOff x="2426" y="1132"/>
              <a:chExt cx="816" cy="456"/>
            </a:xfrm>
          </p:grpSpPr>
          <p:sp>
            <p:nvSpPr>
              <p:cNvPr id="61640" name="Text Box 46"/>
              <p:cNvSpPr txBox="1">
                <a:spLocks noChangeArrowheads="1"/>
              </p:cNvSpPr>
              <p:nvPr/>
            </p:nvSpPr>
            <p:spPr bwMode="auto">
              <a:xfrm>
                <a:off x="2834" y="1132"/>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grpSp>
            <p:nvGrpSpPr>
              <p:cNvPr id="61641" name="Group 58"/>
              <p:cNvGrpSpPr>
                <a:grpSpLocks/>
              </p:cNvGrpSpPr>
              <p:nvPr/>
            </p:nvGrpSpPr>
            <p:grpSpPr bwMode="auto">
              <a:xfrm>
                <a:off x="2699" y="1300"/>
                <a:ext cx="454" cy="89"/>
                <a:chOff x="1247" y="2751"/>
                <a:chExt cx="454" cy="89"/>
              </a:xfrm>
            </p:grpSpPr>
            <p:cxnSp>
              <p:nvCxnSpPr>
                <p:cNvPr id="61646" name="AutoShape 59"/>
                <p:cNvCxnSpPr>
                  <a:cxnSpLocks noChangeShapeType="1"/>
                </p:cNvCxnSpPr>
                <p:nvPr/>
              </p:nvCxnSpPr>
              <p:spPr bwMode="auto">
                <a:xfrm flipH="1">
                  <a:off x="1247" y="2757"/>
                  <a:ext cx="233" cy="83"/>
                </a:xfrm>
                <a:prstGeom prst="straightConnector1">
                  <a:avLst/>
                </a:prstGeom>
                <a:noFill/>
                <a:ln w="28575">
                  <a:solidFill>
                    <a:schemeClr val="tx1"/>
                  </a:solidFill>
                  <a:round/>
                  <a:headEnd/>
                  <a:tailEnd/>
                </a:ln>
              </p:spPr>
            </p:cxnSp>
            <p:cxnSp>
              <p:nvCxnSpPr>
                <p:cNvPr id="61647" name="AutoShape 60"/>
                <p:cNvCxnSpPr>
                  <a:cxnSpLocks noChangeShapeType="1"/>
                </p:cNvCxnSpPr>
                <p:nvPr/>
              </p:nvCxnSpPr>
              <p:spPr bwMode="auto">
                <a:xfrm flipH="1" flipV="1">
                  <a:off x="1474" y="2751"/>
                  <a:ext cx="227" cy="89"/>
                </a:xfrm>
                <a:prstGeom prst="straightConnector1">
                  <a:avLst/>
                </a:prstGeom>
                <a:noFill/>
                <a:ln w="28575">
                  <a:solidFill>
                    <a:schemeClr val="tx1"/>
                  </a:solidFill>
                  <a:round/>
                  <a:headEnd/>
                  <a:tailEnd/>
                </a:ln>
              </p:spPr>
            </p:cxnSp>
          </p:grpSp>
          <p:sp>
            <p:nvSpPr>
              <p:cNvPr id="61642" name="Text Box 89"/>
              <p:cNvSpPr txBox="1">
                <a:spLocks noChangeArrowheads="1"/>
              </p:cNvSpPr>
              <p:nvPr/>
            </p:nvSpPr>
            <p:spPr bwMode="auto">
              <a:xfrm>
                <a:off x="2608" y="1358"/>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43" name="Text Box 90"/>
              <p:cNvSpPr txBox="1">
                <a:spLocks noChangeArrowheads="1"/>
              </p:cNvSpPr>
              <p:nvPr/>
            </p:nvSpPr>
            <p:spPr bwMode="auto">
              <a:xfrm>
                <a:off x="3061" y="1344"/>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44" name="Line 130"/>
              <p:cNvSpPr>
                <a:spLocks noChangeShapeType="1"/>
              </p:cNvSpPr>
              <p:nvPr/>
            </p:nvSpPr>
            <p:spPr bwMode="auto">
              <a:xfrm flipH="1">
                <a:off x="2517" y="1449"/>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45" name="Text Box 185"/>
              <p:cNvSpPr txBox="1">
                <a:spLocks noChangeArrowheads="1"/>
              </p:cNvSpPr>
              <p:nvPr/>
            </p:nvSpPr>
            <p:spPr bwMode="auto">
              <a:xfrm>
                <a:off x="2426" y="1434"/>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grpSp>
          <p:nvGrpSpPr>
            <p:cNvPr id="61474" name="Group 202"/>
            <p:cNvGrpSpPr>
              <a:grpSpLocks/>
            </p:cNvGrpSpPr>
            <p:nvPr/>
          </p:nvGrpSpPr>
          <p:grpSpPr bwMode="auto">
            <a:xfrm>
              <a:off x="3295" y="1295"/>
              <a:ext cx="991" cy="593"/>
              <a:chOff x="2433" y="1449"/>
              <a:chExt cx="991" cy="593"/>
            </a:xfrm>
          </p:grpSpPr>
          <p:sp>
            <p:nvSpPr>
              <p:cNvPr id="61626" name="Text Box 47"/>
              <p:cNvSpPr txBox="1">
                <a:spLocks noChangeArrowheads="1"/>
              </p:cNvSpPr>
              <p:nvPr/>
            </p:nvSpPr>
            <p:spPr bwMode="auto">
              <a:xfrm>
                <a:off x="2834" y="1449"/>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grpSp>
            <p:nvGrpSpPr>
              <p:cNvPr id="61627" name="Group 61"/>
              <p:cNvGrpSpPr>
                <a:grpSpLocks/>
              </p:cNvGrpSpPr>
              <p:nvPr/>
            </p:nvGrpSpPr>
            <p:grpSpPr bwMode="auto">
              <a:xfrm>
                <a:off x="2698" y="1617"/>
                <a:ext cx="454" cy="89"/>
                <a:chOff x="1247" y="2751"/>
                <a:chExt cx="454" cy="89"/>
              </a:xfrm>
            </p:grpSpPr>
            <p:cxnSp>
              <p:nvCxnSpPr>
                <p:cNvPr id="61638" name="AutoShape 62"/>
                <p:cNvCxnSpPr>
                  <a:cxnSpLocks noChangeShapeType="1"/>
                </p:cNvCxnSpPr>
                <p:nvPr/>
              </p:nvCxnSpPr>
              <p:spPr bwMode="auto">
                <a:xfrm flipH="1">
                  <a:off x="1247" y="2757"/>
                  <a:ext cx="233" cy="83"/>
                </a:xfrm>
                <a:prstGeom prst="straightConnector1">
                  <a:avLst/>
                </a:prstGeom>
                <a:noFill/>
                <a:ln w="28575">
                  <a:solidFill>
                    <a:schemeClr val="tx1"/>
                  </a:solidFill>
                  <a:round/>
                  <a:headEnd/>
                  <a:tailEnd/>
                </a:ln>
              </p:spPr>
            </p:cxnSp>
            <p:cxnSp>
              <p:nvCxnSpPr>
                <p:cNvPr id="61639" name="AutoShape 63"/>
                <p:cNvCxnSpPr>
                  <a:cxnSpLocks noChangeShapeType="1"/>
                </p:cNvCxnSpPr>
                <p:nvPr/>
              </p:nvCxnSpPr>
              <p:spPr bwMode="auto">
                <a:xfrm flipH="1" flipV="1">
                  <a:off x="1474" y="2751"/>
                  <a:ext cx="227" cy="89"/>
                </a:xfrm>
                <a:prstGeom prst="straightConnector1">
                  <a:avLst/>
                </a:prstGeom>
                <a:noFill/>
                <a:ln w="28575">
                  <a:solidFill>
                    <a:schemeClr val="tx1"/>
                  </a:solidFill>
                  <a:round/>
                  <a:headEnd/>
                  <a:tailEnd/>
                </a:ln>
              </p:spPr>
            </p:cxnSp>
          </p:grpSp>
          <p:sp>
            <p:nvSpPr>
              <p:cNvPr id="61628" name="Text Box 91"/>
              <p:cNvSpPr txBox="1">
                <a:spLocks noChangeArrowheads="1"/>
              </p:cNvSpPr>
              <p:nvPr/>
            </p:nvSpPr>
            <p:spPr bwMode="auto">
              <a:xfrm>
                <a:off x="2608" y="1668"/>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29" name="Text Box 92"/>
              <p:cNvSpPr txBox="1">
                <a:spLocks noChangeArrowheads="1"/>
              </p:cNvSpPr>
              <p:nvPr/>
            </p:nvSpPr>
            <p:spPr bwMode="auto">
              <a:xfrm>
                <a:off x="3061" y="1674"/>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30" name="Text Box 112"/>
              <p:cNvSpPr txBox="1">
                <a:spLocks noChangeArrowheads="1"/>
              </p:cNvSpPr>
              <p:nvPr/>
            </p:nvSpPr>
            <p:spPr bwMode="auto">
              <a:xfrm>
                <a:off x="3243" y="1752"/>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31" name="Text Box 113"/>
              <p:cNvSpPr txBox="1">
                <a:spLocks noChangeArrowheads="1"/>
              </p:cNvSpPr>
              <p:nvPr/>
            </p:nvSpPr>
            <p:spPr bwMode="auto">
              <a:xfrm>
                <a:off x="3075" y="1888"/>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32" name="Text Box 114"/>
              <p:cNvSpPr txBox="1">
                <a:spLocks noChangeArrowheads="1"/>
              </p:cNvSpPr>
              <p:nvPr/>
            </p:nvSpPr>
            <p:spPr bwMode="auto">
              <a:xfrm>
                <a:off x="2901" y="1759"/>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33" name="Line 131"/>
              <p:cNvSpPr>
                <a:spLocks noChangeShapeType="1"/>
              </p:cNvSpPr>
              <p:nvPr/>
            </p:nvSpPr>
            <p:spPr bwMode="auto">
              <a:xfrm flipH="1">
                <a:off x="2524" y="1759"/>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34" name="Line 137"/>
              <p:cNvSpPr>
                <a:spLocks noChangeShapeType="1"/>
              </p:cNvSpPr>
              <p:nvPr/>
            </p:nvSpPr>
            <p:spPr bwMode="auto">
              <a:xfrm rot="17100000" flipH="1">
                <a:off x="3108" y="1835"/>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35" name="Line 149"/>
              <p:cNvSpPr>
                <a:spLocks noChangeShapeType="1"/>
              </p:cNvSpPr>
              <p:nvPr/>
            </p:nvSpPr>
            <p:spPr bwMode="auto">
              <a:xfrm flipH="1">
                <a:off x="3016" y="1766"/>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36" name="Line 158"/>
              <p:cNvSpPr>
                <a:spLocks noChangeShapeType="1"/>
              </p:cNvSpPr>
              <p:nvPr/>
            </p:nvSpPr>
            <p:spPr bwMode="auto">
              <a:xfrm>
                <a:off x="3198" y="1766"/>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37" name="Text Box 186"/>
              <p:cNvSpPr txBox="1">
                <a:spLocks noChangeArrowheads="1"/>
              </p:cNvSpPr>
              <p:nvPr/>
            </p:nvSpPr>
            <p:spPr bwMode="auto">
              <a:xfrm>
                <a:off x="2433" y="1745"/>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grpSp>
          <p:nvGrpSpPr>
            <p:cNvPr id="61475" name="Group 278"/>
            <p:cNvGrpSpPr>
              <a:grpSpLocks/>
            </p:cNvGrpSpPr>
            <p:nvPr/>
          </p:nvGrpSpPr>
          <p:grpSpPr bwMode="auto">
            <a:xfrm>
              <a:off x="1663" y="1644"/>
              <a:ext cx="945" cy="697"/>
              <a:chOff x="1715" y="1616"/>
              <a:chExt cx="945" cy="697"/>
            </a:xfrm>
          </p:grpSpPr>
          <p:sp>
            <p:nvSpPr>
              <p:cNvPr id="61607" name="Text Box 104"/>
              <p:cNvSpPr txBox="1">
                <a:spLocks noChangeArrowheads="1"/>
              </p:cNvSpPr>
              <p:nvPr/>
            </p:nvSpPr>
            <p:spPr bwMode="auto">
              <a:xfrm>
                <a:off x="2337" y="202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08" name="Text Box 105"/>
              <p:cNvSpPr txBox="1">
                <a:spLocks noChangeArrowheads="1"/>
              </p:cNvSpPr>
              <p:nvPr/>
            </p:nvSpPr>
            <p:spPr bwMode="auto">
              <a:xfrm>
                <a:off x="2176" y="1944"/>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nvGrpSpPr>
              <p:cNvPr id="61609" name="Group 277"/>
              <p:cNvGrpSpPr>
                <a:grpSpLocks/>
              </p:cNvGrpSpPr>
              <p:nvPr/>
            </p:nvGrpSpPr>
            <p:grpSpPr bwMode="auto">
              <a:xfrm>
                <a:off x="1715" y="1616"/>
                <a:ext cx="945" cy="697"/>
                <a:chOff x="1715" y="1616"/>
                <a:chExt cx="945" cy="697"/>
              </a:xfrm>
            </p:grpSpPr>
            <p:sp>
              <p:nvSpPr>
                <p:cNvPr id="61610" name="Text Box 48"/>
                <p:cNvSpPr txBox="1">
                  <a:spLocks noChangeArrowheads="1"/>
                </p:cNvSpPr>
                <p:nvPr/>
              </p:nvSpPr>
              <p:spPr bwMode="auto">
                <a:xfrm>
                  <a:off x="2109" y="1616"/>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grpSp>
              <p:nvGrpSpPr>
                <p:cNvPr id="61611" name="Group 64"/>
                <p:cNvGrpSpPr>
                  <a:grpSpLocks/>
                </p:cNvGrpSpPr>
                <p:nvPr/>
              </p:nvGrpSpPr>
              <p:grpSpPr bwMode="auto">
                <a:xfrm>
                  <a:off x="1974" y="1783"/>
                  <a:ext cx="454" cy="89"/>
                  <a:chOff x="1247" y="2751"/>
                  <a:chExt cx="454" cy="89"/>
                </a:xfrm>
              </p:grpSpPr>
              <p:cxnSp>
                <p:nvCxnSpPr>
                  <p:cNvPr id="61624" name="AutoShape 65"/>
                  <p:cNvCxnSpPr>
                    <a:cxnSpLocks noChangeShapeType="1"/>
                  </p:cNvCxnSpPr>
                  <p:nvPr/>
                </p:nvCxnSpPr>
                <p:spPr bwMode="auto">
                  <a:xfrm flipH="1">
                    <a:off x="1247" y="2757"/>
                    <a:ext cx="233" cy="83"/>
                  </a:xfrm>
                  <a:prstGeom prst="straightConnector1">
                    <a:avLst/>
                  </a:prstGeom>
                  <a:noFill/>
                  <a:ln w="28575">
                    <a:solidFill>
                      <a:schemeClr val="tx1"/>
                    </a:solidFill>
                    <a:round/>
                    <a:headEnd/>
                    <a:tailEnd/>
                  </a:ln>
                </p:spPr>
              </p:cxnSp>
              <p:cxnSp>
                <p:nvCxnSpPr>
                  <p:cNvPr id="61625" name="AutoShape 66"/>
                  <p:cNvCxnSpPr>
                    <a:cxnSpLocks noChangeShapeType="1"/>
                  </p:cNvCxnSpPr>
                  <p:nvPr/>
                </p:nvCxnSpPr>
                <p:spPr bwMode="auto">
                  <a:xfrm flipH="1" flipV="1">
                    <a:off x="1474" y="2751"/>
                    <a:ext cx="227" cy="89"/>
                  </a:xfrm>
                  <a:prstGeom prst="straightConnector1">
                    <a:avLst/>
                  </a:prstGeom>
                  <a:noFill/>
                  <a:ln w="28575">
                    <a:solidFill>
                      <a:schemeClr val="tx1"/>
                    </a:solidFill>
                    <a:round/>
                    <a:headEnd/>
                    <a:tailEnd/>
                  </a:ln>
                </p:spPr>
              </p:cxnSp>
            </p:grpSp>
            <p:sp>
              <p:nvSpPr>
                <p:cNvPr id="61612" name="Text Box 93"/>
                <p:cNvSpPr txBox="1">
                  <a:spLocks noChangeArrowheads="1"/>
                </p:cNvSpPr>
                <p:nvPr/>
              </p:nvSpPr>
              <p:spPr bwMode="auto">
                <a:xfrm>
                  <a:off x="1883" y="1842"/>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13" name="Text Box 94"/>
                <p:cNvSpPr txBox="1">
                  <a:spLocks noChangeArrowheads="1"/>
                </p:cNvSpPr>
                <p:nvPr/>
              </p:nvSpPr>
              <p:spPr bwMode="auto">
                <a:xfrm>
                  <a:off x="2337" y="183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14" name="Text Box 103"/>
                <p:cNvSpPr txBox="1">
                  <a:spLocks noChangeArrowheads="1"/>
                </p:cNvSpPr>
                <p:nvPr/>
              </p:nvSpPr>
              <p:spPr bwMode="auto">
                <a:xfrm>
                  <a:off x="2479" y="1961"/>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15" name="Text Box 115"/>
                <p:cNvSpPr txBox="1">
                  <a:spLocks noChangeArrowheads="1"/>
                </p:cNvSpPr>
                <p:nvPr/>
              </p:nvSpPr>
              <p:spPr bwMode="auto">
                <a:xfrm>
                  <a:off x="2179" y="2159"/>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16" name="Line 129"/>
                <p:cNvSpPr>
                  <a:spLocks noChangeShapeType="1"/>
                </p:cNvSpPr>
                <p:nvPr/>
              </p:nvSpPr>
              <p:spPr bwMode="auto">
                <a:xfrm flipH="1">
                  <a:off x="2138" y="2069"/>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17" name="Line 132"/>
                <p:cNvSpPr>
                  <a:spLocks noChangeShapeType="1"/>
                </p:cNvSpPr>
                <p:nvPr/>
              </p:nvSpPr>
              <p:spPr bwMode="auto">
                <a:xfrm flipH="1">
                  <a:off x="1806" y="1933"/>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18" name="Line 150"/>
                <p:cNvSpPr>
                  <a:spLocks noChangeShapeType="1"/>
                </p:cNvSpPr>
                <p:nvPr/>
              </p:nvSpPr>
              <p:spPr bwMode="auto">
                <a:xfrm flipH="1">
                  <a:off x="2291"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19" name="Line 159"/>
                <p:cNvSpPr>
                  <a:spLocks noChangeShapeType="1"/>
                </p:cNvSpPr>
                <p:nvPr/>
              </p:nvSpPr>
              <p:spPr bwMode="auto">
                <a:xfrm>
                  <a:off x="2440"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20" name="Line 170"/>
                <p:cNvSpPr>
                  <a:spLocks noChangeShapeType="1"/>
                </p:cNvSpPr>
                <p:nvPr/>
              </p:nvSpPr>
              <p:spPr bwMode="auto">
                <a:xfrm rot="17100000" flipH="1">
                  <a:off x="2384" y="1991"/>
                  <a:ext cx="106" cy="31"/>
                </a:xfrm>
                <a:prstGeom prst="line">
                  <a:avLst/>
                </a:prstGeom>
                <a:noFill/>
                <a:ln w="28575">
                  <a:solidFill>
                    <a:schemeClr val="tx1"/>
                  </a:solidFill>
                  <a:round/>
                  <a:headEnd/>
                  <a:tailEnd/>
                </a:ln>
              </p:spPr>
              <p:txBody>
                <a:bodyPr lIns="90000" tIns="46800" rIns="90000" bIns="46800" anchor="ctr"/>
                <a:lstStyle/>
                <a:p>
                  <a:endParaRPr lang="en-US"/>
                </a:p>
              </p:txBody>
            </p:sp>
            <p:sp>
              <p:nvSpPr>
                <p:cNvPr id="61621" name="Line 175"/>
                <p:cNvSpPr>
                  <a:spLocks noChangeShapeType="1"/>
                </p:cNvSpPr>
                <p:nvPr/>
              </p:nvSpPr>
              <p:spPr bwMode="auto">
                <a:xfrm rot="17100000" flipH="1">
                  <a:off x="2208" y="2107"/>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22" name="Text Box 187"/>
                <p:cNvSpPr txBox="1">
                  <a:spLocks noChangeArrowheads="1"/>
                </p:cNvSpPr>
                <p:nvPr/>
              </p:nvSpPr>
              <p:spPr bwMode="auto">
                <a:xfrm>
                  <a:off x="1715" y="1905"/>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23" name="Text Box 203"/>
                <p:cNvSpPr txBox="1">
                  <a:spLocks noChangeArrowheads="1"/>
                </p:cNvSpPr>
                <p:nvPr/>
              </p:nvSpPr>
              <p:spPr bwMode="auto">
                <a:xfrm>
                  <a:off x="2039" y="2076"/>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b</a:t>
                  </a:r>
                </a:p>
              </p:txBody>
            </p:sp>
          </p:grpSp>
        </p:grpSp>
        <p:grpSp>
          <p:nvGrpSpPr>
            <p:cNvPr id="61476" name="Group 380"/>
            <p:cNvGrpSpPr>
              <a:grpSpLocks/>
            </p:cNvGrpSpPr>
            <p:nvPr/>
          </p:nvGrpSpPr>
          <p:grpSpPr bwMode="auto">
            <a:xfrm>
              <a:off x="1701" y="2432"/>
              <a:ext cx="952" cy="901"/>
              <a:chOff x="1844" y="2523"/>
              <a:chExt cx="952" cy="901"/>
            </a:xfrm>
          </p:grpSpPr>
          <p:sp>
            <p:nvSpPr>
              <p:cNvPr id="61581" name="Text Box 116"/>
              <p:cNvSpPr txBox="1">
                <a:spLocks noChangeArrowheads="1"/>
              </p:cNvSpPr>
              <p:nvPr/>
            </p:nvSpPr>
            <p:spPr bwMode="auto">
              <a:xfrm>
                <a:off x="2615" y="3043"/>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82" name="Line 164"/>
              <p:cNvSpPr>
                <a:spLocks noChangeShapeType="1"/>
              </p:cNvSpPr>
              <p:nvPr/>
            </p:nvSpPr>
            <p:spPr bwMode="auto">
              <a:xfrm>
                <a:off x="2562" y="3046"/>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83" name="Line 177"/>
              <p:cNvSpPr>
                <a:spLocks noChangeShapeType="1"/>
              </p:cNvSpPr>
              <p:nvPr/>
            </p:nvSpPr>
            <p:spPr bwMode="auto">
              <a:xfrm rot="17100000" flipH="1">
                <a:off x="2497" y="3067"/>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84" name="Line 178"/>
              <p:cNvSpPr>
                <a:spLocks noChangeShapeType="1"/>
              </p:cNvSpPr>
              <p:nvPr/>
            </p:nvSpPr>
            <p:spPr bwMode="auto">
              <a:xfrm rot="17100000" flipH="1">
                <a:off x="2336" y="323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85" name="Text Box 190"/>
              <p:cNvSpPr txBox="1">
                <a:spLocks noChangeArrowheads="1"/>
              </p:cNvSpPr>
              <p:nvPr/>
            </p:nvSpPr>
            <p:spPr bwMode="auto">
              <a:xfrm>
                <a:off x="2343" y="3270"/>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86" name="Text Box 206"/>
              <p:cNvSpPr txBox="1">
                <a:spLocks noChangeArrowheads="1"/>
              </p:cNvSpPr>
              <p:nvPr/>
            </p:nvSpPr>
            <p:spPr bwMode="auto">
              <a:xfrm>
                <a:off x="2486" y="3119"/>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b</a:t>
                </a:r>
              </a:p>
            </p:txBody>
          </p:sp>
          <p:grpSp>
            <p:nvGrpSpPr>
              <p:cNvPr id="61587" name="Group 279"/>
              <p:cNvGrpSpPr>
                <a:grpSpLocks/>
              </p:cNvGrpSpPr>
              <p:nvPr/>
            </p:nvGrpSpPr>
            <p:grpSpPr bwMode="auto">
              <a:xfrm>
                <a:off x="1844" y="2523"/>
                <a:ext cx="945" cy="697"/>
                <a:chOff x="1715" y="1616"/>
                <a:chExt cx="945" cy="697"/>
              </a:xfrm>
            </p:grpSpPr>
            <p:sp>
              <p:nvSpPr>
                <p:cNvPr id="61588" name="Text Box 280"/>
                <p:cNvSpPr txBox="1">
                  <a:spLocks noChangeArrowheads="1"/>
                </p:cNvSpPr>
                <p:nvPr/>
              </p:nvSpPr>
              <p:spPr bwMode="auto">
                <a:xfrm>
                  <a:off x="2337" y="202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89" name="Text Box 281"/>
                <p:cNvSpPr txBox="1">
                  <a:spLocks noChangeArrowheads="1"/>
                </p:cNvSpPr>
                <p:nvPr/>
              </p:nvSpPr>
              <p:spPr bwMode="auto">
                <a:xfrm>
                  <a:off x="2176" y="1944"/>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nvGrpSpPr>
                <p:cNvPr id="61590" name="Group 282"/>
                <p:cNvGrpSpPr>
                  <a:grpSpLocks/>
                </p:cNvGrpSpPr>
                <p:nvPr/>
              </p:nvGrpSpPr>
              <p:grpSpPr bwMode="auto">
                <a:xfrm>
                  <a:off x="1715" y="1616"/>
                  <a:ext cx="945" cy="697"/>
                  <a:chOff x="1715" y="1616"/>
                  <a:chExt cx="945" cy="697"/>
                </a:xfrm>
              </p:grpSpPr>
              <p:sp>
                <p:nvSpPr>
                  <p:cNvPr id="61591" name="Text Box 283"/>
                  <p:cNvSpPr txBox="1">
                    <a:spLocks noChangeArrowheads="1"/>
                  </p:cNvSpPr>
                  <p:nvPr/>
                </p:nvSpPr>
                <p:spPr bwMode="auto">
                  <a:xfrm>
                    <a:off x="2109" y="1616"/>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grpSp>
                <p:nvGrpSpPr>
                  <p:cNvPr id="61592" name="Group 284"/>
                  <p:cNvGrpSpPr>
                    <a:grpSpLocks/>
                  </p:cNvGrpSpPr>
                  <p:nvPr/>
                </p:nvGrpSpPr>
                <p:grpSpPr bwMode="auto">
                  <a:xfrm>
                    <a:off x="1974" y="1783"/>
                    <a:ext cx="454" cy="89"/>
                    <a:chOff x="1247" y="2751"/>
                    <a:chExt cx="454" cy="89"/>
                  </a:xfrm>
                </p:grpSpPr>
                <p:cxnSp>
                  <p:nvCxnSpPr>
                    <p:cNvPr id="61605" name="AutoShape 285"/>
                    <p:cNvCxnSpPr>
                      <a:cxnSpLocks noChangeShapeType="1"/>
                    </p:cNvCxnSpPr>
                    <p:nvPr/>
                  </p:nvCxnSpPr>
                  <p:spPr bwMode="auto">
                    <a:xfrm flipH="1">
                      <a:off x="1247" y="2757"/>
                      <a:ext cx="233" cy="83"/>
                    </a:xfrm>
                    <a:prstGeom prst="straightConnector1">
                      <a:avLst/>
                    </a:prstGeom>
                    <a:noFill/>
                    <a:ln w="28575">
                      <a:solidFill>
                        <a:schemeClr val="tx1"/>
                      </a:solidFill>
                      <a:round/>
                      <a:headEnd/>
                      <a:tailEnd/>
                    </a:ln>
                  </p:spPr>
                </p:cxnSp>
                <p:cxnSp>
                  <p:nvCxnSpPr>
                    <p:cNvPr id="61606" name="AutoShape 286"/>
                    <p:cNvCxnSpPr>
                      <a:cxnSpLocks noChangeShapeType="1"/>
                    </p:cNvCxnSpPr>
                    <p:nvPr/>
                  </p:nvCxnSpPr>
                  <p:spPr bwMode="auto">
                    <a:xfrm flipH="1" flipV="1">
                      <a:off x="1474" y="2751"/>
                      <a:ext cx="227" cy="89"/>
                    </a:xfrm>
                    <a:prstGeom prst="straightConnector1">
                      <a:avLst/>
                    </a:prstGeom>
                    <a:noFill/>
                    <a:ln w="28575">
                      <a:solidFill>
                        <a:schemeClr val="tx1"/>
                      </a:solidFill>
                      <a:round/>
                      <a:headEnd/>
                      <a:tailEnd/>
                    </a:ln>
                  </p:spPr>
                </p:cxnSp>
              </p:grpSp>
              <p:sp>
                <p:nvSpPr>
                  <p:cNvPr id="61593" name="Text Box 287"/>
                  <p:cNvSpPr txBox="1">
                    <a:spLocks noChangeArrowheads="1"/>
                  </p:cNvSpPr>
                  <p:nvPr/>
                </p:nvSpPr>
                <p:spPr bwMode="auto">
                  <a:xfrm>
                    <a:off x="1883" y="1842"/>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94" name="Text Box 288"/>
                  <p:cNvSpPr txBox="1">
                    <a:spLocks noChangeArrowheads="1"/>
                  </p:cNvSpPr>
                  <p:nvPr/>
                </p:nvSpPr>
                <p:spPr bwMode="auto">
                  <a:xfrm>
                    <a:off x="2337" y="183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95" name="Text Box 289"/>
                  <p:cNvSpPr txBox="1">
                    <a:spLocks noChangeArrowheads="1"/>
                  </p:cNvSpPr>
                  <p:nvPr/>
                </p:nvSpPr>
                <p:spPr bwMode="auto">
                  <a:xfrm>
                    <a:off x="2479" y="1961"/>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96" name="Text Box 290"/>
                  <p:cNvSpPr txBox="1">
                    <a:spLocks noChangeArrowheads="1"/>
                  </p:cNvSpPr>
                  <p:nvPr/>
                </p:nvSpPr>
                <p:spPr bwMode="auto">
                  <a:xfrm>
                    <a:off x="2179" y="2159"/>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97" name="Line 291"/>
                  <p:cNvSpPr>
                    <a:spLocks noChangeShapeType="1"/>
                  </p:cNvSpPr>
                  <p:nvPr/>
                </p:nvSpPr>
                <p:spPr bwMode="auto">
                  <a:xfrm flipH="1">
                    <a:off x="2138" y="2069"/>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98" name="Line 292"/>
                  <p:cNvSpPr>
                    <a:spLocks noChangeShapeType="1"/>
                  </p:cNvSpPr>
                  <p:nvPr/>
                </p:nvSpPr>
                <p:spPr bwMode="auto">
                  <a:xfrm flipH="1">
                    <a:off x="1806" y="1933"/>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99" name="Line 293"/>
                  <p:cNvSpPr>
                    <a:spLocks noChangeShapeType="1"/>
                  </p:cNvSpPr>
                  <p:nvPr/>
                </p:nvSpPr>
                <p:spPr bwMode="auto">
                  <a:xfrm flipH="1">
                    <a:off x="2291"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00" name="Line 294"/>
                  <p:cNvSpPr>
                    <a:spLocks noChangeShapeType="1"/>
                  </p:cNvSpPr>
                  <p:nvPr/>
                </p:nvSpPr>
                <p:spPr bwMode="auto">
                  <a:xfrm>
                    <a:off x="2440"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01" name="Line 295"/>
                  <p:cNvSpPr>
                    <a:spLocks noChangeShapeType="1"/>
                  </p:cNvSpPr>
                  <p:nvPr/>
                </p:nvSpPr>
                <p:spPr bwMode="auto">
                  <a:xfrm rot="17100000" flipH="1">
                    <a:off x="2384" y="1991"/>
                    <a:ext cx="106" cy="31"/>
                  </a:xfrm>
                  <a:prstGeom prst="line">
                    <a:avLst/>
                  </a:prstGeom>
                  <a:noFill/>
                  <a:ln w="28575">
                    <a:solidFill>
                      <a:schemeClr val="tx1"/>
                    </a:solidFill>
                    <a:round/>
                    <a:headEnd/>
                    <a:tailEnd/>
                  </a:ln>
                </p:spPr>
                <p:txBody>
                  <a:bodyPr lIns="90000" tIns="46800" rIns="90000" bIns="46800" anchor="ctr"/>
                  <a:lstStyle/>
                  <a:p>
                    <a:endParaRPr lang="en-US"/>
                  </a:p>
                </p:txBody>
              </p:sp>
              <p:sp>
                <p:nvSpPr>
                  <p:cNvPr id="61602" name="Line 296"/>
                  <p:cNvSpPr>
                    <a:spLocks noChangeShapeType="1"/>
                  </p:cNvSpPr>
                  <p:nvPr/>
                </p:nvSpPr>
                <p:spPr bwMode="auto">
                  <a:xfrm rot="17100000" flipH="1">
                    <a:off x="2208" y="2107"/>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603" name="Text Box 297"/>
                  <p:cNvSpPr txBox="1">
                    <a:spLocks noChangeArrowheads="1"/>
                  </p:cNvSpPr>
                  <p:nvPr/>
                </p:nvSpPr>
                <p:spPr bwMode="auto">
                  <a:xfrm>
                    <a:off x="1715" y="1905"/>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604" name="Text Box 298"/>
                  <p:cNvSpPr txBox="1">
                    <a:spLocks noChangeArrowheads="1"/>
                  </p:cNvSpPr>
                  <p:nvPr/>
                </p:nvSpPr>
                <p:spPr bwMode="auto">
                  <a:xfrm>
                    <a:off x="2039" y="2076"/>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b</a:t>
                    </a:r>
                  </a:p>
                </p:txBody>
              </p:sp>
            </p:grpSp>
          </p:grpSp>
        </p:grpSp>
        <p:grpSp>
          <p:nvGrpSpPr>
            <p:cNvPr id="61477" name="Group 379"/>
            <p:cNvGrpSpPr>
              <a:grpSpLocks/>
            </p:cNvGrpSpPr>
            <p:nvPr/>
          </p:nvGrpSpPr>
          <p:grpSpPr bwMode="auto">
            <a:xfrm>
              <a:off x="3334" y="2024"/>
              <a:ext cx="945" cy="908"/>
              <a:chOff x="3107" y="1888"/>
              <a:chExt cx="945" cy="908"/>
            </a:xfrm>
          </p:grpSpPr>
          <p:sp>
            <p:nvSpPr>
              <p:cNvPr id="61559" name="Line 176"/>
              <p:cNvSpPr>
                <a:spLocks noChangeShapeType="1"/>
              </p:cNvSpPr>
              <p:nvPr/>
            </p:nvSpPr>
            <p:spPr bwMode="auto">
              <a:xfrm rot="17100000" flipH="1">
                <a:off x="3599" y="2599"/>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60" name="Text Box 188"/>
              <p:cNvSpPr txBox="1">
                <a:spLocks noChangeArrowheads="1"/>
              </p:cNvSpPr>
              <p:nvPr/>
            </p:nvSpPr>
            <p:spPr bwMode="auto">
              <a:xfrm>
                <a:off x="3606" y="2642"/>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nvGrpSpPr>
              <p:cNvPr id="61561" name="Group 299"/>
              <p:cNvGrpSpPr>
                <a:grpSpLocks/>
              </p:cNvGrpSpPr>
              <p:nvPr/>
            </p:nvGrpSpPr>
            <p:grpSpPr bwMode="auto">
              <a:xfrm>
                <a:off x="3107" y="1888"/>
                <a:ext cx="945" cy="697"/>
                <a:chOff x="1715" y="1616"/>
                <a:chExt cx="945" cy="697"/>
              </a:xfrm>
            </p:grpSpPr>
            <p:sp>
              <p:nvSpPr>
                <p:cNvPr id="61562" name="Text Box 300"/>
                <p:cNvSpPr txBox="1">
                  <a:spLocks noChangeArrowheads="1"/>
                </p:cNvSpPr>
                <p:nvPr/>
              </p:nvSpPr>
              <p:spPr bwMode="auto">
                <a:xfrm>
                  <a:off x="2337" y="202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63" name="Text Box 301"/>
                <p:cNvSpPr txBox="1">
                  <a:spLocks noChangeArrowheads="1"/>
                </p:cNvSpPr>
                <p:nvPr/>
              </p:nvSpPr>
              <p:spPr bwMode="auto">
                <a:xfrm>
                  <a:off x="2176" y="1944"/>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nvGrpSpPr>
                <p:cNvPr id="61564" name="Group 302"/>
                <p:cNvGrpSpPr>
                  <a:grpSpLocks/>
                </p:cNvGrpSpPr>
                <p:nvPr/>
              </p:nvGrpSpPr>
              <p:grpSpPr bwMode="auto">
                <a:xfrm>
                  <a:off x="1715" y="1616"/>
                  <a:ext cx="945" cy="697"/>
                  <a:chOff x="1715" y="1616"/>
                  <a:chExt cx="945" cy="697"/>
                </a:xfrm>
              </p:grpSpPr>
              <p:sp>
                <p:nvSpPr>
                  <p:cNvPr id="61565" name="Text Box 303"/>
                  <p:cNvSpPr txBox="1">
                    <a:spLocks noChangeArrowheads="1"/>
                  </p:cNvSpPr>
                  <p:nvPr/>
                </p:nvSpPr>
                <p:spPr bwMode="auto">
                  <a:xfrm>
                    <a:off x="2109" y="1616"/>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grpSp>
                <p:nvGrpSpPr>
                  <p:cNvPr id="61566" name="Group 304"/>
                  <p:cNvGrpSpPr>
                    <a:grpSpLocks/>
                  </p:cNvGrpSpPr>
                  <p:nvPr/>
                </p:nvGrpSpPr>
                <p:grpSpPr bwMode="auto">
                  <a:xfrm>
                    <a:off x="1974" y="1783"/>
                    <a:ext cx="454" cy="89"/>
                    <a:chOff x="1247" y="2751"/>
                    <a:chExt cx="454" cy="89"/>
                  </a:xfrm>
                </p:grpSpPr>
                <p:cxnSp>
                  <p:nvCxnSpPr>
                    <p:cNvPr id="61579" name="AutoShape 305"/>
                    <p:cNvCxnSpPr>
                      <a:cxnSpLocks noChangeShapeType="1"/>
                    </p:cNvCxnSpPr>
                    <p:nvPr/>
                  </p:nvCxnSpPr>
                  <p:spPr bwMode="auto">
                    <a:xfrm flipH="1">
                      <a:off x="1247" y="2757"/>
                      <a:ext cx="233" cy="83"/>
                    </a:xfrm>
                    <a:prstGeom prst="straightConnector1">
                      <a:avLst/>
                    </a:prstGeom>
                    <a:noFill/>
                    <a:ln w="28575">
                      <a:solidFill>
                        <a:schemeClr val="tx1"/>
                      </a:solidFill>
                      <a:round/>
                      <a:headEnd/>
                      <a:tailEnd/>
                    </a:ln>
                  </p:spPr>
                </p:cxnSp>
                <p:cxnSp>
                  <p:nvCxnSpPr>
                    <p:cNvPr id="61580" name="AutoShape 306"/>
                    <p:cNvCxnSpPr>
                      <a:cxnSpLocks noChangeShapeType="1"/>
                    </p:cNvCxnSpPr>
                    <p:nvPr/>
                  </p:nvCxnSpPr>
                  <p:spPr bwMode="auto">
                    <a:xfrm flipH="1" flipV="1">
                      <a:off x="1474" y="2751"/>
                      <a:ext cx="227" cy="89"/>
                    </a:xfrm>
                    <a:prstGeom prst="straightConnector1">
                      <a:avLst/>
                    </a:prstGeom>
                    <a:noFill/>
                    <a:ln w="28575">
                      <a:solidFill>
                        <a:schemeClr val="tx1"/>
                      </a:solidFill>
                      <a:round/>
                      <a:headEnd/>
                      <a:tailEnd/>
                    </a:ln>
                  </p:spPr>
                </p:cxnSp>
              </p:grpSp>
              <p:sp>
                <p:nvSpPr>
                  <p:cNvPr id="61567" name="Text Box 307"/>
                  <p:cNvSpPr txBox="1">
                    <a:spLocks noChangeArrowheads="1"/>
                  </p:cNvSpPr>
                  <p:nvPr/>
                </p:nvSpPr>
                <p:spPr bwMode="auto">
                  <a:xfrm>
                    <a:off x="1883" y="1842"/>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68" name="Text Box 308"/>
                  <p:cNvSpPr txBox="1">
                    <a:spLocks noChangeArrowheads="1"/>
                  </p:cNvSpPr>
                  <p:nvPr/>
                </p:nvSpPr>
                <p:spPr bwMode="auto">
                  <a:xfrm>
                    <a:off x="2337" y="183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69" name="Text Box 309"/>
                  <p:cNvSpPr txBox="1">
                    <a:spLocks noChangeArrowheads="1"/>
                  </p:cNvSpPr>
                  <p:nvPr/>
                </p:nvSpPr>
                <p:spPr bwMode="auto">
                  <a:xfrm>
                    <a:off x="2479" y="1961"/>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70" name="Text Box 310"/>
                  <p:cNvSpPr txBox="1">
                    <a:spLocks noChangeArrowheads="1"/>
                  </p:cNvSpPr>
                  <p:nvPr/>
                </p:nvSpPr>
                <p:spPr bwMode="auto">
                  <a:xfrm>
                    <a:off x="2179" y="2159"/>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71" name="Line 311"/>
                  <p:cNvSpPr>
                    <a:spLocks noChangeShapeType="1"/>
                  </p:cNvSpPr>
                  <p:nvPr/>
                </p:nvSpPr>
                <p:spPr bwMode="auto">
                  <a:xfrm flipH="1">
                    <a:off x="2138" y="2069"/>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72" name="Line 312"/>
                  <p:cNvSpPr>
                    <a:spLocks noChangeShapeType="1"/>
                  </p:cNvSpPr>
                  <p:nvPr/>
                </p:nvSpPr>
                <p:spPr bwMode="auto">
                  <a:xfrm flipH="1">
                    <a:off x="1806" y="1933"/>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73" name="Line 313"/>
                  <p:cNvSpPr>
                    <a:spLocks noChangeShapeType="1"/>
                  </p:cNvSpPr>
                  <p:nvPr/>
                </p:nvSpPr>
                <p:spPr bwMode="auto">
                  <a:xfrm flipH="1">
                    <a:off x="2291"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74" name="Line 314"/>
                  <p:cNvSpPr>
                    <a:spLocks noChangeShapeType="1"/>
                  </p:cNvSpPr>
                  <p:nvPr/>
                </p:nvSpPr>
                <p:spPr bwMode="auto">
                  <a:xfrm>
                    <a:off x="2440"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75" name="Line 315"/>
                  <p:cNvSpPr>
                    <a:spLocks noChangeShapeType="1"/>
                  </p:cNvSpPr>
                  <p:nvPr/>
                </p:nvSpPr>
                <p:spPr bwMode="auto">
                  <a:xfrm rot="17100000" flipH="1">
                    <a:off x="2384" y="1991"/>
                    <a:ext cx="106" cy="31"/>
                  </a:xfrm>
                  <a:prstGeom prst="line">
                    <a:avLst/>
                  </a:prstGeom>
                  <a:noFill/>
                  <a:ln w="28575">
                    <a:solidFill>
                      <a:schemeClr val="tx1"/>
                    </a:solidFill>
                    <a:round/>
                    <a:headEnd/>
                    <a:tailEnd/>
                  </a:ln>
                </p:spPr>
                <p:txBody>
                  <a:bodyPr lIns="90000" tIns="46800" rIns="90000" bIns="46800" anchor="ctr"/>
                  <a:lstStyle/>
                  <a:p>
                    <a:endParaRPr lang="en-US"/>
                  </a:p>
                </p:txBody>
              </p:sp>
              <p:sp>
                <p:nvSpPr>
                  <p:cNvPr id="61576" name="Line 316"/>
                  <p:cNvSpPr>
                    <a:spLocks noChangeShapeType="1"/>
                  </p:cNvSpPr>
                  <p:nvPr/>
                </p:nvSpPr>
                <p:spPr bwMode="auto">
                  <a:xfrm rot="17100000" flipH="1">
                    <a:off x="2208" y="2107"/>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77" name="Text Box 317"/>
                  <p:cNvSpPr txBox="1">
                    <a:spLocks noChangeArrowheads="1"/>
                  </p:cNvSpPr>
                  <p:nvPr/>
                </p:nvSpPr>
                <p:spPr bwMode="auto">
                  <a:xfrm>
                    <a:off x="1715" y="1905"/>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78" name="Text Box 318"/>
                  <p:cNvSpPr txBox="1">
                    <a:spLocks noChangeArrowheads="1"/>
                  </p:cNvSpPr>
                  <p:nvPr/>
                </p:nvSpPr>
                <p:spPr bwMode="auto">
                  <a:xfrm>
                    <a:off x="2039" y="2076"/>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b</a:t>
                    </a:r>
                  </a:p>
                </p:txBody>
              </p:sp>
            </p:grpSp>
          </p:grpSp>
        </p:grpSp>
        <p:grpSp>
          <p:nvGrpSpPr>
            <p:cNvPr id="61478" name="Group 408"/>
            <p:cNvGrpSpPr>
              <a:grpSpLocks/>
            </p:cNvGrpSpPr>
            <p:nvPr/>
          </p:nvGrpSpPr>
          <p:grpSpPr bwMode="auto">
            <a:xfrm>
              <a:off x="3424" y="2840"/>
              <a:ext cx="953" cy="901"/>
              <a:chOff x="3923" y="2840"/>
              <a:chExt cx="953" cy="901"/>
            </a:xfrm>
          </p:grpSpPr>
          <p:sp>
            <p:nvSpPr>
              <p:cNvPr id="61530" name="Line 182"/>
              <p:cNvSpPr>
                <a:spLocks noChangeShapeType="1"/>
              </p:cNvSpPr>
              <p:nvPr/>
            </p:nvSpPr>
            <p:spPr bwMode="auto">
              <a:xfrm rot="17100000" flipH="1">
                <a:off x="4726" y="3520"/>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31" name="Text Box 207"/>
              <p:cNvSpPr txBox="1">
                <a:spLocks noChangeArrowheads="1"/>
              </p:cNvSpPr>
              <p:nvPr/>
            </p:nvSpPr>
            <p:spPr bwMode="auto">
              <a:xfrm>
                <a:off x="4694" y="3566"/>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nvGrpSpPr>
              <p:cNvPr id="61532" name="Group 381"/>
              <p:cNvGrpSpPr>
                <a:grpSpLocks/>
              </p:cNvGrpSpPr>
              <p:nvPr/>
            </p:nvGrpSpPr>
            <p:grpSpPr bwMode="auto">
              <a:xfrm>
                <a:off x="3923" y="2840"/>
                <a:ext cx="952" cy="901"/>
                <a:chOff x="1844" y="2523"/>
                <a:chExt cx="952" cy="901"/>
              </a:xfrm>
            </p:grpSpPr>
            <p:sp>
              <p:nvSpPr>
                <p:cNvPr id="61533" name="Text Box 382"/>
                <p:cNvSpPr txBox="1">
                  <a:spLocks noChangeArrowheads="1"/>
                </p:cNvSpPr>
                <p:nvPr/>
              </p:nvSpPr>
              <p:spPr bwMode="auto">
                <a:xfrm>
                  <a:off x="2615" y="3043"/>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34" name="Line 383"/>
                <p:cNvSpPr>
                  <a:spLocks noChangeShapeType="1"/>
                </p:cNvSpPr>
                <p:nvPr/>
              </p:nvSpPr>
              <p:spPr bwMode="auto">
                <a:xfrm>
                  <a:off x="2562" y="3046"/>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35" name="Line 384"/>
                <p:cNvSpPr>
                  <a:spLocks noChangeShapeType="1"/>
                </p:cNvSpPr>
                <p:nvPr/>
              </p:nvSpPr>
              <p:spPr bwMode="auto">
                <a:xfrm rot="17100000" flipH="1">
                  <a:off x="2497" y="3067"/>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36" name="Line 385"/>
                <p:cNvSpPr>
                  <a:spLocks noChangeShapeType="1"/>
                </p:cNvSpPr>
                <p:nvPr/>
              </p:nvSpPr>
              <p:spPr bwMode="auto">
                <a:xfrm rot="17100000" flipH="1">
                  <a:off x="2336" y="323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37" name="Text Box 386"/>
                <p:cNvSpPr txBox="1">
                  <a:spLocks noChangeArrowheads="1"/>
                </p:cNvSpPr>
                <p:nvPr/>
              </p:nvSpPr>
              <p:spPr bwMode="auto">
                <a:xfrm>
                  <a:off x="2343" y="3270"/>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38" name="Text Box 387"/>
                <p:cNvSpPr txBox="1">
                  <a:spLocks noChangeArrowheads="1"/>
                </p:cNvSpPr>
                <p:nvPr/>
              </p:nvSpPr>
              <p:spPr bwMode="auto">
                <a:xfrm>
                  <a:off x="2486" y="3119"/>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b</a:t>
                  </a:r>
                </a:p>
              </p:txBody>
            </p:sp>
            <p:grpSp>
              <p:nvGrpSpPr>
                <p:cNvPr id="61539" name="Group 388"/>
                <p:cNvGrpSpPr>
                  <a:grpSpLocks/>
                </p:cNvGrpSpPr>
                <p:nvPr/>
              </p:nvGrpSpPr>
              <p:grpSpPr bwMode="auto">
                <a:xfrm>
                  <a:off x="1844" y="2523"/>
                  <a:ext cx="945" cy="697"/>
                  <a:chOff x="1715" y="1616"/>
                  <a:chExt cx="945" cy="697"/>
                </a:xfrm>
              </p:grpSpPr>
              <p:sp>
                <p:nvSpPr>
                  <p:cNvPr id="61540" name="Text Box 389"/>
                  <p:cNvSpPr txBox="1">
                    <a:spLocks noChangeArrowheads="1"/>
                  </p:cNvSpPr>
                  <p:nvPr/>
                </p:nvSpPr>
                <p:spPr bwMode="auto">
                  <a:xfrm>
                    <a:off x="2337" y="202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41" name="Text Box 390"/>
                  <p:cNvSpPr txBox="1">
                    <a:spLocks noChangeArrowheads="1"/>
                  </p:cNvSpPr>
                  <p:nvPr/>
                </p:nvSpPr>
                <p:spPr bwMode="auto">
                  <a:xfrm>
                    <a:off x="2176" y="1944"/>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nvGrpSpPr>
                  <p:cNvPr id="61542" name="Group 391"/>
                  <p:cNvGrpSpPr>
                    <a:grpSpLocks/>
                  </p:cNvGrpSpPr>
                  <p:nvPr/>
                </p:nvGrpSpPr>
                <p:grpSpPr bwMode="auto">
                  <a:xfrm>
                    <a:off x="1715" y="1616"/>
                    <a:ext cx="945" cy="697"/>
                    <a:chOff x="1715" y="1616"/>
                    <a:chExt cx="945" cy="697"/>
                  </a:xfrm>
                </p:grpSpPr>
                <p:sp>
                  <p:nvSpPr>
                    <p:cNvPr id="61543" name="Text Box 392"/>
                    <p:cNvSpPr txBox="1">
                      <a:spLocks noChangeArrowheads="1"/>
                    </p:cNvSpPr>
                    <p:nvPr/>
                  </p:nvSpPr>
                  <p:spPr bwMode="auto">
                    <a:xfrm>
                      <a:off x="2109" y="1616"/>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grpSp>
                  <p:nvGrpSpPr>
                    <p:cNvPr id="61544" name="Group 393"/>
                    <p:cNvGrpSpPr>
                      <a:grpSpLocks/>
                    </p:cNvGrpSpPr>
                    <p:nvPr/>
                  </p:nvGrpSpPr>
                  <p:grpSpPr bwMode="auto">
                    <a:xfrm>
                      <a:off x="1974" y="1783"/>
                      <a:ext cx="454" cy="89"/>
                      <a:chOff x="1247" y="2751"/>
                      <a:chExt cx="454" cy="89"/>
                    </a:xfrm>
                  </p:grpSpPr>
                  <p:cxnSp>
                    <p:nvCxnSpPr>
                      <p:cNvPr id="61557" name="AutoShape 394"/>
                      <p:cNvCxnSpPr>
                        <a:cxnSpLocks noChangeShapeType="1"/>
                      </p:cNvCxnSpPr>
                      <p:nvPr/>
                    </p:nvCxnSpPr>
                    <p:spPr bwMode="auto">
                      <a:xfrm flipH="1">
                        <a:off x="1247" y="2757"/>
                        <a:ext cx="233" cy="83"/>
                      </a:xfrm>
                      <a:prstGeom prst="straightConnector1">
                        <a:avLst/>
                      </a:prstGeom>
                      <a:noFill/>
                      <a:ln w="28575">
                        <a:solidFill>
                          <a:schemeClr val="tx1"/>
                        </a:solidFill>
                        <a:round/>
                        <a:headEnd/>
                        <a:tailEnd/>
                      </a:ln>
                    </p:spPr>
                  </p:cxnSp>
                  <p:cxnSp>
                    <p:nvCxnSpPr>
                      <p:cNvPr id="61558" name="AutoShape 395"/>
                      <p:cNvCxnSpPr>
                        <a:cxnSpLocks noChangeShapeType="1"/>
                      </p:cNvCxnSpPr>
                      <p:nvPr/>
                    </p:nvCxnSpPr>
                    <p:spPr bwMode="auto">
                      <a:xfrm flipH="1" flipV="1">
                        <a:off x="1474" y="2751"/>
                        <a:ext cx="227" cy="89"/>
                      </a:xfrm>
                      <a:prstGeom prst="straightConnector1">
                        <a:avLst/>
                      </a:prstGeom>
                      <a:noFill/>
                      <a:ln w="28575">
                        <a:solidFill>
                          <a:schemeClr val="tx1"/>
                        </a:solidFill>
                        <a:round/>
                        <a:headEnd/>
                        <a:tailEnd/>
                      </a:ln>
                    </p:spPr>
                  </p:cxnSp>
                </p:grpSp>
                <p:sp>
                  <p:nvSpPr>
                    <p:cNvPr id="61545" name="Text Box 396"/>
                    <p:cNvSpPr txBox="1">
                      <a:spLocks noChangeArrowheads="1"/>
                    </p:cNvSpPr>
                    <p:nvPr/>
                  </p:nvSpPr>
                  <p:spPr bwMode="auto">
                    <a:xfrm>
                      <a:off x="1883" y="1842"/>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46" name="Text Box 397"/>
                    <p:cNvSpPr txBox="1">
                      <a:spLocks noChangeArrowheads="1"/>
                    </p:cNvSpPr>
                    <p:nvPr/>
                  </p:nvSpPr>
                  <p:spPr bwMode="auto">
                    <a:xfrm>
                      <a:off x="2337" y="183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47" name="Text Box 398"/>
                    <p:cNvSpPr txBox="1">
                      <a:spLocks noChangeArrowheads="1"/>
                    </p:cNvSpPr>
                    <p:nvPr/>
                  </p:nvSpPr>
                  <p:spPr bwMode="auto">
                    <a:xfrm>
                      <a:off x="2479" y="1961"/>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48" name="Text Box 399"/>
                    <p:cNvSpPr txBox="1">
                      <a:spLocks noChangeArrowheads="1"/>
                    </p:cNvSpPr>
                    <p:nvPr/>
                  </p:nvSpPr>
                  <p:spPr bwMode="auto">
                    <a:xfrm>
                      <a:off x="2179" y="2159"/>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49" name="Line 400"/>
                    <p:cNvSpPr>
                      <a:spLocks noChangeShapeType="1"/>
                    </p:cNvSpPr>
                    <p:nvPr/>
                  </p:nvSpPr>
                  <p:spPr bwMode="auto">
                    <a:xfrm flipH="1">
                      <a:off x="2138" y="2069"/>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50" name="Line 401"/>
                    <p:cNvSpPr>
                      <a:spLocks noChangeShapeType="1"/>
                    </p:cNvSpPr>
                    <p:nvPr/>
                  </p:nvSpPr>
                  <p:spPr bwMode="auto">
                    <a:xfrm flipH="1">
                      <a:off x="1806" y="1933"/>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51" name="Line 402"/>
                    <p:cNvSpPr>
                      <a:spLocks noChangeShapeType="1"/>
                    </p:cNvSpPr>
                    <p:nvPr/>
                  </p:nvSpPr>
                  <p:spPr bwMode="auto">
                    <a:xfrm flipH="1">
                      <a:off x="2291"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52" name="Line 403"/>
                    <p:cNvSpPr>
                      <a:spLocks noChangeShapeType="1"/>
                    </p:cNvSpPr>
                    <p:nvPr/>
                  </p:nvSpPr>
                  <p:spPr bwMode="auto">
                    <a:xfrm>
                      <a:off x="2440"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53" name="Line 404"/>
                    <p:cNvSpPr>
                      <a:spLocks noChangeShapeType="1"/>
                    </p:cNvSpPr>
                    <p:nvPr/>
                  </p:nvSpPr>
                  <p:spPr bwMode="auto">
                    <a:xfrm rot="17100000" flipH="1">
                      <a:off x="2384" y="1991"/>
                      <a:ext cx="106" cy="31"/>
                    </a:xfrm>
                    <a:prstGeom prst="line">
                      <a:avLst/>
                    </a:prstGeom>
                    <a:noFill/>
                    <a:ln w="28575">
                      <a:solidFill>
                        <a:schemeClr val="tx1"/>
                      </a:solidFill>
                      <a:round/>
                      <a:headEnd/>
                      <a:tailEnd/>
                    </a:ln>
                  </p:spPr>
                  <p:txBody>
                    <a:bodyPr lIns="90000" tIns="46800" rIns="90000" bIns="46800" anchor="ctr"/>
                    <a:lstStyle/>
                    <a:p>
                      <a:endParaRPr lang="en-US"/>
                    </a:p>
                  </p:txBody>
                </p:sp>
                <p:sp>
                  <p:nvSpPr>
                    <p:cNvPr id="61554" name="Line 405"/>
                    <p:cNvSpPr>
                      <a:spLocks noChangeShapeType="1"/>
                    </p:cNvSpPr>
                    <p:nvPr/>
                  </p:nvSpPr>
                  <p:spPr bwMode="auto">
                    <a:xfrm rot="17100000" flipH="1">
                      <a:off x="2208" y="2107"/>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55" name="Text Box 406"/>
                    <p:cNvSpPr txBox="1">
                      <a:spLocks noChangeArrowheads="1"/>
                    </p:cNvSpPr>
                    <p:nvPr/>
                  </p:nvSpPr>
                  <p:spPr bwMode="auto">
                    <a:xfrm>
                      <a:off x="1715" y="1905"/>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56" name="Text Box 407"/>
                    <p:cNvSpPr txBox="1">
                      <a:spLocks noChangeArrowheads="1"/>
                    </p:cNvSpPr>
                    <p:nvPr/>
                  </p:nvSpPr>
                  <p:spPr bwMode="auto">
                    <a:xfrm>
                      <a:off x="2039" y="2076"/>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b</a:t>
                      </a:r>
                    </a:p>
                  </p:txBody>
                </p:sp>
              </p:grpSp>
            </p:grpSp>
          </p:grpSp>
        </p:grpSp>
        <p:grpSp>
          <p:nvGrpSpPr>
            <p:cNvPr id="61479" name="Group 439"/>
            <p:cNvGrpSpPr>
              <a:grpSpLocks/>
            </p:cNvGrpSpPr>
            <p:nvPr/>
          </p:nvGrpSpPr>
          <p:grpSpPr bwMode="auto">
            <a:xfrm>
              <a:off x="2471" y="3119"/>
              <a:ext cx="1135" cy="901"/>
              <a:chOff x="1882" y="3300"/>
              <a:chExt cx="1135" cy="901"/>
            </a:xfrm>
          </p:grpSpPr>
          <p:sp>
            <p:nvSpPr>
              <p:cNvPr id="61498" name="Line 165"/>
              <p:cNvSpPr>
                <a:spLocks noChangeShapeType="1"/>
              </p:cNvSpPr>
              <p:nvPr/>
            </p:nvSpPr>
            <p:spPr bwMode="auto">
              <a:xfrm>
                <a:off x="2765" y="373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499" name="Text Box 208"/>
              <p:cNvSpPr txBox="1">
                <a:spLocks noChangeArrowheads="1"/>
              </p:cNvSpPr>
              <p:nvPr/>
            </p:nvSpPr>
            <p:spPr bwMode="auto">
              <a:xfrm>
                <a:off x="2835" y="3702"/>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nvGrpSpPr>
              <p:cNvPr id="61500" name="Group 409"/>
              <p:cNvGrpSpPr>
                <a:grpSpLocks/>
              </p:cNvGrpSpPr>
              <p:nvPr/>
            </p:nvGrpSpPr>
            <p:grpSpPr bwMode="auto">
              <a:xfrm>
                <a:off x="1882" y="3300"/>
                <a:ext cx="953" cy="901"/>
                <a:chOff x="3923" y="2840"/>
                <a:chExt cx="953" cy="901"/>
              </a:xfrm>
            </p:grpSpPr>
            <p:sp>
              <p:nvSpPr>
                <p:cNvPr id="61501" name="Line 410"/>
                <p:cNvSpPr>
                  <a:spLocks noChangeShapeType="1"/>
                </p:cNvSpPr>
                <p:nvPr/>
              </p:nvSpPr>
              <p:spPr bwMode="auto">
                <a:xfrm rot="17100000" flipH="1">
                  <a:off x="4726" y="3520"/>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02" name="Text Box 411"/>
                <p:cNvSpPr txBox="1">
                  <a:spLocks noChangeArrowheads="1"/>
                </p:cNvSpPr>
                <p:nvPr/>
              </p:nvSpPr>
              <p:spPr bwMode="auto">
                <a:xfrm>
                  <a:off x="4694" y="3566"/>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nvGrpSpPr>
                <p:cNvPr id="61503" name="Group 412"/>
                <p:cNvGrpSpPr>
                  <a:grpSpLocks/>
                </p:cNvGrpSpPr>
                <p:nvPr/>
              </p:nvGrpSpPr>
              <p:grpSpPr bwMode="auto">
                <a:xfrm>
                  <a:off x="3923" y="2840"/>
                  <a:ext cx="952" cy="901"/>
                  <a:chOff x="1844" y="2523"/>
                  <a:chExt cx="952" cy="901"/>
                </a:xfrm>
              </p:grpSpPr>
              <p:sp>
                <p:nvSpPr>
                  <p:cNvPr id="61504" name="Text Box 413"/>
                  <p:cNvSpPr txBox="1">
                    <a:spLocks noChangeArrowheads="1"/>
                  </p:cNvSpPr>
                  <p:nvPr/>
                </p:nvSpPr>
                <p:spPr bwMode="auto">
                  <a:xfrm>
                    <a:off x="2615" y="3043"/>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05" name="Line 414"/>
                  <p:cNvSpPr>
                    <a:spLocks noChangeShapeType="1"/>
                  </p:cNvSpPr>
                  <p:nvPr/>
                </p:nvSpPr>
                <p:spPr bwMode="auto">
                  <a:xfrm>
                    <a:off x="2562" y="3046"/>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06" name="Line 415"/>
                  <p:cNvSpPr>
                    <a:spLocks noChangeShapeType="1"/>
                  </p:cNvSpPr>
                  <p:nvPr/>
                </p:nvSpPr>
                <p:spPr bwMode="auto">
                  <a:xfrm rot="17100000" flipH="1">
                    <a:off x="2497" y="3067"/>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07" name="Line 416"/>
                  <p:cNvSpPr>
                    <a:spLocks noChangeShapeType="1"/>
                  </p:cNvSpPr>
                  <p:nvPr/>
                </p:nvSpPr>
                <p:spPr bwMode="auto">
                  <a:xfrm rot="17100000" flipH="1">
                    <a:off x="2336" y="323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08" name="Text Box 417"/>
                  <p:cNvSpPr txBox="1">
                    <a:spLocks noChangeArrowheads="1"/>
                  </p:cNvSpPr>
                  <p:nvPr/>
                </p:nvSpPr>
                <p:spPr bwMode="auto">
                  <a:xfrm>
                    <a:off x="2343" y="3270"/>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09" name="Text Box 418"/>
                  <p:cNvSpPr txBox="1">
                    <a:spLocks noChangeArrowheads="1"/>
                  </p:cNvSpPr>
                  <p:nvPr/>
                </p:nvSpPr>
                <p:spPr bwMode="auto">
                  <a:xfrm>
                    <a:off x="2486" y="3119"/>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b</a:t>
                    </a:r>
                  </a:p>
                </p:txBody>
              </p:sp>
              <p:grpSp>
                <p:nvGrpSpPr>
                  <p:cNvPr id="61510" name="Group 419"/>
                  <p:cNvGrpSpPr>
                    <a:grpSpLocks/>
                  </p:cNvGrpSpPr>
                  <p:nvPr/>
                </p:nvGrpSpPr>
                <p:grpSpPr bwMode="auto">
                  <a:xfrm>
                    <a:off x="1844" y="2523"/>
                    <a:ext cx="945" cy="697"/>
                    <a:chOff x="1715" y="1616"/>
                    <a:chExt cx="945" cy="697"/>
                  </a:xfrm>
                </p:grpSpPr>
                <p:sp>
                  <p:nvSpPr>
                    <p:cNvPr id="61511" name="Text Box 420"/>
                    <p:cNvSpPr txBox="1">
                      <a:spLocks noChangeArrowheads="1"/>
                    </p:cNvSpPr>
                    <p:nvPr/>
                  </p:nvSpPr>
                  <p:spPr bwMode="auto">
                    <a:xfrm>
                      <a:off x="2337" y="202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12" name="Text Box 421"/>
                    <p:cNvSpPr txBox="1">
                      <a:spLocks noChangeArrowheads="1"/>
                    </p:cNvSpPr>
                    <p:nvPr/>
                  </p:nvSpPr>
                  <p:spPr bwMode="auto">
                    <a:xfrm>
                      <a:off x="2176" y="1944"/>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grpSp>
                  <p:nvGrpSpPr>
                    <p:cNvPr id="61513" name="Group 422"/>
                    <p:cNvGrpSpPr>
                      <a:grpSpLocks/>
                    </p:cNvGrpSpPr>
                    <p:nvPr/>
                  </p:nvGrpSpPr>
                  <p:grpSpPr bwMode="auto">
                    <a:xfrm>
                      <a:off x="1715" y="1616"/>
                      <a:ext cx="945" cy="697"/>
                      <a:chOff x="1715" y="1616"/>
                      <a:chExt cx="945" cy="697"/>
                    </a:xfrm>
                  </p:grpSpPr>
                  <p:sp>
                    <p:nvSpPr>
                      <p:cNvPr id="61514" name="Text Box 423"/>
                      <p:cNvSpPr txBox="1">
                        <a:spLocks noChangeArrowheads="1"/>
                      </p:cNvSpPr>
                      <p:nvPr/>
                    </p:nvSpPr>
                    <p:spPr bwMode="auto">
                      <a:xfrm>
                        <a:off x="2109" y="1616"/>
                        <a:ext cx="182" cy="212"/>
                      </a:xfrm>
                      <a:prstGeom prst="rect">
                        <a:avLst/>
                      </a:prstGeom>
                      <a:noFill/>
                      <a:ln w="9525" algn="ctr">
                        <a:noFill/>
                        <a:miter lim="800000"/>
                        <a:headEnd/>
                        <a:tailEnd/>
                      </a:ln>
                    </p:spPr>
                    <p:txBody>
                      <a:bodyPr lIns="90000" tIns="46800" rIns="90000" bIns="46800">
                        <a:spAutoFit/>
                      </a:bodyPr>
                      <a:lstStyle/>
                      <a:p>
                        <a:pPr>
                          <a:spcBef>
                            <a:spcPct val="50000"/>
                          </a:spcBef>
                        </a:pPr>
                        <a:r>
                          <a:rPr lang="en-US" sz="1600"/>
                          <a:t>S</a:t>
                        </a:r>
                      </a:p>
                    </p:txBody>
                  </p:sp>
                  <p:grpSp>
                    <p:nvGrpSpPr>
                      <p:cNvPr id="61515" name="Group 424"/>
                      <p:cNvGrpSpPr>
                        <a:grpSpLocks/>
                      </p:cNvGrpSpPr>
                      <p:nvPr/>
                    </p:nvGrpSpPr>
                    <p:grpSpPr bwMode="auto">
                      <a:xfrm>
                        <a:off x="1974" y="1783"/>
                        <a:ext cx="454" cy="89"/>
                        <a:chOff x="1247" y="2751"/>
                        <a:chExt cx="454" cy="89"/>
                      </a:xfrm>
                    </p:grpSpPr>
                    <p:cxnSp>
                      <p:nvCxnSpPr>
                        <p:cNvPr id="61528" name="AutoShape 425"/>
                        <p:cNvCxnSpPr>
                          <a:cxnSpLocks noChangeShapeType="1"/>
                        </p:cNvCxnSpPr>
                        <p:nvPr/>
                      </p:nvCxnSpPr>
                      <p:spPr bwMode="auto">
                        <a:xfrm flipH="1">
                          <a:off x="1247" y="2757"/>
                          <a:ext cx="233" cy="83"/>
                        </a:xfrm>
                        <a:prstGeom prst="straightConnector1">
                          <a:avLst/>
                        </a:prstGeom>
                        <a:noFill/>
                        <a:ln w="28575">
                          <a:solidFill>
                            <a:schemeClr val="tx1"/>
                          </a:solidFill>
                          <a:round/>
                          <a:headEnd/>
                          <a:tailEnd/>
                        </a:ln>
                      </p:spPr>
                    </p:cxnSp>
                    <p:cxnSp>
                      <p:nvCxnSpPr>
                        <p:cNvPr id="61529" name="AutoShape 426"/>
                        <p:cNvCxnSpPr>
                          <a:cxnSpLocks noChangeShapeType="1"/>
                        </p:cNvCxnSpPr>
                        <p:nvPr/>
                      </p:nvCxnSpPr>
                      <p:spPr bwMode="auto">
                        <a:xfrm flipH="1" flipV="1">
                          <a:off x="1474" y="2751"/>
                          <a:ext cx="227" cy="89"/>
                        </a:xfrm>
                        <a:prstGeom prst="straightConnector1">
                          <a:avLst/>
                        </a:prstGeom>
                        <a:noFill/>
                        <a:ln w="28575">
                          <a:solidFill>
                            <a:schemeClr val="tx1"/>
                          </a:solidFill>
                          <a:round/>
                          <a:headEnd/>
                          <a:tailEnd/>
                        </a:ln>
                      </p:spPr>
                    </p:cxnSp>
                  </p:grpSp>
                  <p:sp>
                    <p:nvSpPr>
                      <p:cNvPr id="61516" name="Text Box 427"/>
                      <p:cNvSpPr txBox="1">
                        <a:spLocks noChangeArrowheads="1"/>
                      </p:cNvSpPr>
                      <p:nvPr/>
                    </p:nvSpPr>
                    <p:spPr bwMode="auto">
                      <a:xfrm>
                        <a:off x="1883" y="1842"/>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17" name="Text Box 428"/>
                      <p:cNvSpPr txBox="1">
                        <a:spLocks noChangeArrowheads="1"/>
                      </p:cNvSpPr>
                      <p:nvPr/>
                    </p:nvSpPr>
                    <p:spPr bwMode="auto">
                      <a:xfrm>
                        <a:off x="2337" y="1835"/>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18" name="Text Box 429"/>
                      <p:cNvSpPr txBox="1">
                        <a:spLocks noChangeArrowheads="1"/>
                      </p:cNvSpPr>
                      <p:nvPr/>
                    </p:nvSpPr>
                    <p:spPr bwMode="auto">
                      <a:xfrm>
                        <a:off x="2479" y="1961"/>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19" name="Text Box 430"/>
                      <p:cNvSpPr txBox="1">
                        <a:spLocks noChangeArrowheads="1"/>
                      </p:cNvSpPr>
                      <p:nvPr/>
                    </p:nvSpPr>
                    <p:spPr bwMode="auto">
                      <a:xfrm>
                        <a:off x="2179" y="2159"/>
                        <a:ext cx="181"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20" name="Line 431"/>
                      <p:cNvSpPr>
                        <a:spLocks noChangeShapeType="1"/>
                      </p:cNvSpPr>
                      <p:nvPr/>
                    </p:nvSpPr>
                    <p:spPr bwMode="auto">
                      <a:xfrm flipH="1">
                        <a:off x="2138" y="2069"/>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21" name="Line 432"/>
                      <p:cNvSpPr>
                        <a:spLocks noChangeShapeType="1"/>
                      </p:cNvSpPr>
                      <p:nvPr/>
                    </p:nvSpPr>
                    <p:spPr bwMode="auto">
                      <a:xfrm flipH="1">
                        <a:off x="1806" y="1933"/>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22" name="Line 433"/>
                      <p:cNvSpPr>
                        <a:spLocks noChangeShapeType="1"/>
                      </p:cNvSpPr>
                      <p:nvPr/>
                    </p:nvSpPr>
                    <p:spPr bwMode="auto">
                      <a:xfrm flipH="1">
                        <a:off x="2291"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23" name="Line 434"/>
                      <p:cNvSpPr>
                        <a:spLocks noChangeShapeType="1"/>
                      </p:cNvSpPr>
                      <p:nvPr/>
                    </p:nvSpPr>
                    <p:spPr bwMode="auto">
                      <a:xfrm>
                        <a:off x="2440" y="1954"/>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24" name="Line 435"/>
                      <p:cNvSpPr>
                        <a:spLocks noChangeShapeType="1"/>
                      </p:cNvSpPr>
                      <p:nvPr/>
                    </p:nvSpPr>
                    <p:spPr bwMode="auto">
                      <a:xfrm rot="17100000" flipH="1">
                        <a:off x="2384" y="1991"/>
                        <a:ext cx="106" cy="31"/>
                      </a:xfrm>
                      <a:prstGeom prst="line">
                        <a:avLst/>
                      </a:prstGeom>
                      <a:noFill/>
                      <a:ln w="28575">
                        <a:solidFill>
                          <a:schemeClr val="tx1"/>
                        </a:solidFill>
                        <a:round/>
                        <a:headEnd/>
                        <a:tailEnd/>
                      </a:ln>
                    </p:spPr>
                    <p:txBody>
                      <a:bodyPr lIns="90000" tIns="46800" rIns="90000" bIns="46800" anchor="ctr"/>
                      <a:lstStyle/>
                      <a:p>
                        <a:endParaRPr lang="en-US"/>
                      </a:p>
                    </p:txBody>
                  </p:sp>
                  <p:sp>
                    <p:nvSpPr>
                      <p:cNvPr id="61525" name="Line 436"/>
                      <p:cNvSpPr>
                        <a:spLocks noChangeShapeType="1"/>
                      </p:cNvSpPr>
                      <p:nvPr/>
                    </p:nvSpPr>
                    <p:spPr bwMode="auto">
                      <a:xfrm rot="17100000" flipH="1">
                        <a:off x="2208" y="2107"/>
                        <a:ext cx="136" cy="45"/>
                      </a:xfrm>
                      <a:prstGeom prst="line">
                        <a:avLst/>
                      </a:prstGeom>
                      <a:noFill/>
                      <a:ln w="28575">
                        <a:solidFill>
                          <a:schemeClr val="tx1"/>
                        </a:solidFill>
                        <a:round/>
                        <a:headEnd/>
                        <a:tailEnd/>
                      </a:ln>
                    </p:spPr>
                    <p:txBody>
                      <a:bodyPr lIns="90000" tIns="46800" rIns="90000" bIns="46800" anchor="ctr"/>
                      <a:lstStyle/>
                      <a:p>
                        <a:endParaRPr lang="en-US"/>
                      </a:p>
                    </p:txBody>
                  </p:sp>
                  <p:sp>
                    <p:nvSpPr>
                      <p:cNvPr id="61526" name="Text Box 437"/>
                      <p:cNvSpPr txBox="1">
                        <a:spLocks noChangeArrowheads="1"/>
                      </p:cNvSpPr>
                      <p:nvPr/>
                    </p:nvSpPr>
                    <p:spPr bwMode="auto">
                      <a:xfrm>
                        <a:off x="1715" y="1905"/>
                        <a:ext cx="136"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a</a:t>
                        </a:r>
                      </a:p>
                    </p:txBody>
                  </p:sp>
                  <p:sp>
                    <p:nvSpPr>
                      <p:cNvPr id="61527" name="Text Box 438"/>
                      <p:cNvSpPr txBox="1">
                        <a:spLocks noChangeArrowheads="1"/>
                      </p:cNvSpPr>
                      <p:nvPr/>
                    </p:nvSpPr>
                    <p:spPr bwMode="auto">
                      <a:xfrm>
                        <a:off x="2039" y="2076"/>
                        <a:ext cx="182" cy="154"/>
                      </a:xfrm>
                      <a:prstGeom prst="rect">
                        <a:avLst/>
                      </a:prstGeom>
                      <a:noFill/>
                      <a:ln w="28575" algn="ctr">
                        <a:noFill/>
                        <a:miter lim="800000"/>
                        <a:headEnd/>
                        <a:tailEnd/>
                      </a:ln>
                    </p:spPr>
                    <p:txBody>
                      <a:bodyPr lIns="90000" tIns="46800" rIns="90000" bIns="46800">
                        <a:spAutoFit/>
                      </a:bodyPr>
                      <a:lstStyle/>
                      <a:p>
                        <a:pPr>
                          <a:spcBef>
                            <a:spcPct val="50000"/>
                          </a:spcBef>
                        </a:pPr>
                        <a:r>
                          <a:rPr lang="en-US" sz="1000"/>
                          <a:t>b</a:t>
                        </a:r>
                      </a:p>
                    </p:txBody>
                  </p:sp>
                </p:grpSp>
              </p:grpSp>
            </p:grpSp>
          </p:grpSp>
        </p:grpSp>
        <p:sp>
          <p:nvSpPr>
            <p:cNvPr id="61480" name="Line 440"/>
            <p:cNvSpPr>
              <a:spLocks noChangeShapeType="1"/>
            </p:cNvSpPr>
            <p:nvPr/>
          </p:nvSpPr>
          <p:spPr bwMode="auto">
            <a:xfrm>
              <a:off x="1338" y="935"/>
              <a:ext cx="2404"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81" name="Line 441"/>
            <p:cNvSpPr>
              <a:spLocks noChangeShapeType="1"/>
            </p:cNvSpPr>
            <p:nvPr/>
          </p:nvSpPr>
          <p:spPr bwMode="auto">
            <a:xfrm>
              <a:off x="1338" y="1117"/>
              <a:ext cx="726"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82" name="Line 442"/>
            <p:cNvSpPr>
              <a:spLocks noChangeShapeType="1"/>
            </p:cNvSpPr>
            <p:nvPr/>
          </p:nvSpPr>
          <p:spPr bwMode="auto">
            <a:xfrm>
              <a:off x="1429" y="1434"/>
              <a:ext cx="2313"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83" name="Line 443"/>
            <p:cNvSpPr>
              <a:spLocks noChangeShapeType="1"/>
            </p:cNvSpPr>
            <p:nvPr/>
          </p:nvSpPr>
          <p:spPr bwMode="auto">
            <a:xfrm>
              <a:off x="1429" y="1752"/>
              <a:ext cx="680"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84" name="Line 445"/>
            <p:cNvSpPr>
              <a:spLocks noChangeShapeType="1"/>
            </p:cNvSpPr>
            <p:nvPr/>
          </p:nvSpPr>
          <p:spPr bwMode="auto">
            <a:xfrm>
              <a:off x="1474" y="2568"/>
              <a:ext cx="680"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85" name="Line 447"/>
            <p:cNvSpPr>
              <a:spLocks noChangeShapeType="1"/>
            </p:cNvSpPr>
            <p:nvPr/>
          </p:nvSpPr>
          <p:spPr bwMode="auto">
            <a:xfrm flipV="1">
              <a:off x="1429" y="3249"/>
              <a:ext cx="1451" cy="181"/>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86" name="Text Box 448"/>
            <p:cNvSpPr txBox="1">
              <a:spLocks noChangeArrowheads="1"/>
            </p:cNvSpPr>
            <p:nvPr/>
          </p:nvSpPr>
          <p:spPr bwMode="auto">
            <a:xfrm>
              <a:off x="4241" y="814"/>
              <a:ext cx="590"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A,A</a:t>
              </a:r>
            </a:p>
          </p:txBody>
        </p:sp>
        <p:sp>
          <p:nvSpPr>
            <p:cNvPr id="61487" name="Text Box 449"/>
            <p:cNvSpPr txBox="1">
              <a:spLocks noChangeArrowheads="1"/>
            </p:cNvSpPr>
            <p:nvPr/>
          </p:nvSpPr>
          <p:spPr bwMode="auto">
            <a:xfrm>
              <a:off x="4014" y="981"/>
              <a:ext cx="816"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a,A</a:t>
              </a:r>
            </a:p>
          </p:txBody>
        </p:sp>
        <p:sp>
          <p:nvSpPr>
            <p:cNvPr id="61488" name="Text Box 450"/>
            <p:cNvSpPr txBox="1">
              <a:spLocks noChangeArrowheads="1"/>
            </p:cNvSpPr>
            <p:nvPr/>
          </p:nvSpPr>
          <p:spPr bwMode="auto">
            <a:xfrm>
              <a:off x="4422" y="1298"/>
              <a:ext cx="681"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a,,A,A,A</a:t>
              </a:r>
            </a:p>
          </p:txBody>
        </p:sp>
        <p:sp>
          <p:nvSpPr>
            <p:cNvPr id="61489" name="Text Box 451"/>
            <p:cNvSpPr txBox="1">
              <a:spLocks noChangeArrowheads="1"/>
            </p:cNvSpPr>
            <p:nvPr/>
          </p:nvSpPr>
          <p:spPr bwMode="auto">
            <a:xfrm>
              <a:off x="4286" y="1616"/>
              <a:ext cx="816"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a,b,AAA</a:t>
              </a:r>
            </a:p>
          </p:txBody>
        </p:sp>
        <p:sp>
          <p:nvSpPr>
            <p:cNvPr id="61490" name="Text Box 452"/>
            <p:cNvSpPr txBox="1">
              <a:spLocks noChangeArrowheads="1"/>
            </p:cNvSpPr>
            <p:nvPr/>
          </p:nvSpPr>
          <p:spPr bwMode="auto">
            <a:xfrm>
              <a:off x="4241" y="2024"/>
              <a:ext cx="908"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a,b,a,A,A</a:t>
              </a:r>
            </a:p>
          </p:txBody>
        </p:sp>
        <p:sp>
          <p:nvSpPr>
            <p:cNvPr id="61491" name="Text Box 453"/>
            <p:cNvSpPr txBox="1">
              <a:spLocks noChangeArrowheads="1"/>
            </p:cNvSpPr>
            <p:nvPr/>
          </p:nvSpPr>
          <p:spPr bwMode="auto">
            <a:xfrm>
              <a:off x="4105" y="2432"/>
              <a:ext cx="1156"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a,b,a,b,A,A</a:t>
              </a:r>
            </a:p>
          </p:txBody>
        </p:sp>
        <p:sp>
          <p:nvSpPr>
            <p:cNvPr id="61492" name="Text Box 454"/>
            <p:cNvSpPr txBox="1">
              <a:spLocks noChangeArrowheads="1"/>
            </p:cNvSpPr>
            <p:nvPr/>
          </p:nvSpPr>
          <p:spPr bwMode="auto">
            <a:xfrm>
              <a:off x="4195" y="2840"/>
              <a:ext cx="1044"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a,b,a,b,a,A</a:t>
              </a:r>
            </a:p>
          </p:txBody>
        </p:sp>
        <p:sp>
          <p:nvSpPr>
            <p:cNvPr id="61493" name="Text Box 485"/>
            <p:cNvSpPr txBox="1">
              <a:spLocks noChangeArrowheads="1"/>
            </p:cNvSpPr>
            <p:nvPr/>
          </p:nvSpPr>
          <p:spPr bwMode="auto">
            <a:xfrm>
              <a:off x="4150" y="3294"/>
              <a:ext cx="1044"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a,b,a,b,a,a</a:t>
              </a:r>
            </a:p>
          </p:txBody>
        </p:sp>
        <p:sp>
          <p:nvSpPr>
            <p:cNvPr id="61494" name="Line 486"/>
            <p:cNvSpPr>
              <a:spLocks noChangeShapeType="1"/>
            </p:cNvSpPr>
            <p:nvPr/>
          </p:nvSpPr>
          <p:spPr bwMode="auto">
            <a:xfrm>
              <a:off x="3878" y="935"/>
              <a:ext cx="680"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95" name="Line 488"/>
            <p:cNvSpPr>
              <a:spLocks noChangeShapeType="1"/>
            </p:cNvSpPr>
            <p:nvPr/>
          </p:nvSpPr>
          <p:spPr bwMode="auto">
            <a:xfrm>
              <a:off x="3833" y="1434"/>
              <a:ext cx="725"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96" name="Line 490"/>
            <p:cNvSpPr>
              <a:spLocks noChangeShapeType="1"/>
            </p:cNvSpPr>
            <p:nvPr/>
          </p:nvSpPr>
          <p:spPr bwMode="auto">
            <a:xfrm>
              <a:off x="3878" y="2160"/>
              <a:ext cx="680"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sp>
          <p:nvSpPr>
            <p:cNvPr id="61497" name="Line 492"/>
            <p:cNvSpPr>
              <a:spLocks noChangeShapeType="1"/>
            </p:cNvSpPr>
            <p:nvPr/>
          </p:nvSpPr>
          <p:spPr bwMode="auto">
            <a:xfrm>
              <a:off x="3969" y="2976"/>
              <a:ext cx="544" cy="0"/>
            </a:xfrm>
            <a:prstGeom prst="line">
              <a:avLst/>
            </a:prstGeom>
            <a:noFill/>
            <a:ln w="28575">
              <a:solidFill>
                <a:srgbClr val="B8B8B8"/>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42" name="Group 67"/>
          <p:cNvGrpSpPr>
            <a:grpSpLocks/>
          </p:cNvGrpSpPr>
          <p:nvPr/>
        </p:nvGrpSpPr>
        <p:grpSpPr bwMode="auto">
          <a:xfrm>
            <a:off x="0" y="0"/>
            <a:ext cx="9144000" cy="6062663"/>
            <a:chOff x="0" y="0"/>
            <a:chExt cx="5760" cy="3819"/>
          </a:xfrm>
        </p:grpSpPr>
        <p:sp>
          <p:nvSpPr>
            <p:cNvPr id="130066" name="Rectangle 18"/>
            <p:cNvSpPr>
              <a:spLocks noChangeArrowheads="1"/>
            </p:cNvSpPr>
            <p:nvPr/>
          </p:nvSpPr>
          <p:spPr bwMode="auto">
            <a:xfrm>
              <a:off x="567" y="164"/>
              <a:ext cx="4896" cy="397"/>
            </a:xfrm>
            <a:prstGeom prst="rect">
              <a:avLst/>
            </a:prstGeom>
            <a:noFill/>
            <a:ln>
              <a:noFill/>
            </a:ln>
            <a:effectLst/>
          </p:spPr>
          <p:txBody>
            <a:bodyPr anchor="ctr"/>
            <a:lstStyle/>
            <a:p>
              <a:pPr>
                <a:defRPr/>
              </a:pPr>
              <a:r>
                <a:rPr lang="fa-IR" sz="3600">
                  <a:solidFill>
                    <a:schemeClr val="tx2"/>
                  </a:solidFill>
                  <a:effectLst>
                    <a:outerShdw blurRad="38100" dist="38100" dir="2700000" algn="tl">
                      <a:srgbClr val="C0C0C0"/>
                    </a:outerShdw>
                  </a:effectLst>
                  <a:latin typeface="Times New Roman" pitchFamily="18" charset="0"/>
                </a:rPr>
                <a:t>3-1 گرامرها و زبانهای مستقل از متن</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14344" name="AutoShape 21"/>
            <p:cNvSpPr>
              <a:spLocks noChangeArrowheads="1"/>
            </p:cNvSpPr>
            <p:nvPr/>
          </p:nvSpPr>
          <p:spPr bwMode="auto">
            <a:xfrm>
              <a:off x="1327" y="1389"/>
              <a:ext cx="272" cy="46"/>
            </a:xfrm>
            <a:prstGeom prst="notchedRightArrow">
              <a:avLst>
                <a:gd name="adj1" fmla="val 50000"/>
                <a:gd name="adj2" fmla="val 147826"/>
              </a:avLst>
            </a:prstGeom>
            <a:noFill/>
            <a:ln w="28575" algn="ctr">
              <a:solidFill>
                <a:schemeClr val="tx1"/>
              </a:solidFill>
              <a:miter lim="800000"/>
              <a:headEnd/>
              <a:tailEnd/>
            </a:ln>
          </p:spPr>
          <p:txBody>
            <a:bodyPr wrap="none" lIns="90000" tIns="46800" rIns="90000" bIns="46800" anchor="ctr"/>
            <a:lstStyle/>
            <a:p>
              <a:endParaRPr lang="fa-IR"/>
            </a:p>
          </p:txBody>
        </p:sp>
        <p:sp>
          <p:nvSpPr>
            <p:cNvPr id="14345" name="Text Box 22"/>
            <p:cNvSpPr txBox="1">
              <a:spLocks noChangeArrowheads="1"/>
            </p:cNvSpPr>
            <p:nvPr/>
          </p:nvSpPr>
          <p:spPr bwMode="auto">
            <a:xfrm>
              <a:off x="1139" y="1204"/>
              <a:ext cx="408" cy="231"/>
            </a:xfrm>
            <a:prstGeom prst="rect">
              <a:avLst/>
            </a:prstGeom>
            <a:noFill/>
            <a:ln w="28575" algn="ctr">
              <a:noFill/>
              <a:miter lim="800000"/>
              <a:headEnd/>
              <a:tailEnd/>
            </a:ln>
          </p:spPr>
          <p:txBody>
            <a:bodyPr lIns="90000" tIns="46800" rIns="90000" bIns="46800">
              <a:spAutoFit/>
            </a:bodyPr>
            <a:lstStyle/>
            <a:p>
              <a:pPr>
                <a:spcBef>
                  <a:spcPct val="50000"/>
                </a:spcBef>
              </a:pPr>
              <a:r>
                <a:rPr lang="en-US" sz="1800"/>
                <a:t>n</a:t>
              </a:r>
            </a:p>
          </p:txBody>
        </p:sp>
        <p:sp>
          <p:nvSpPr>
            <p:cNvPr id="14346" name="Rectangle 49"/>
            <p:cNvSpPr>
              <a:spLocks noChangeArrowheads="1"/>
            </p:cNvSpPr>
            <p:nvPr/>
          </p:nvSpPr>
          <p:spPr bwMode="auto">
            <a:xfrm>
              <a:off x="0" y="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4347" name="Rectangle 50"/>
            <p:cNvSpPr>
              <a:spLocks noChangeArrowheads="1"/>
            </p:cNvSpPr>
            <p:nvPr/>
          </p:nvSpPr>
          <p:spPr bwMode="auto">
            <a:xfrm>
              <a:off x="0" y="30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4348" name="Rectangle 55"/>
            <p:cNvSpPr>
              <a:spLocks noChangeArrowheads="1"/>
            </p:cNvSpPr>
            <p:nvPr/>
          </p:nvSpPr>
          <p:spPr bwMode="auto">
            <a:xfrm>
              <a:off x="0" y="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4338" name="Object 54"/>
            <p:cNvGraphicFramePr>
              <a:graphicFrameLocks noChangeAspect="1"/>
            </p:cNvGraphicFramePr>
            <p:nvPr/>
          </p:nvGraphicFramePr>
          <p:xfrm>
            <a:off x="748" y="1525"/>
            <a:ext cx="1974" cy="300"/>
          </p:xfrm>
          <a:graphic>
            <a:graphicData uri="http://schemas.openxmlformats.org/presentationml/2006/ole">
              <p:oleObj spid="_x0000_s14338" name="Equation" r:id="rId3" imgW="1536700" imgH="228600" progId="Equation.3">
                <p:embed/>
              </p:oleObj>
            </a:graphicData>
          </a:graphic>
        </p:graphicFrame>
        <p:sp>
          <p:nvSpPr>
            <p:cNvPr id="14349" name="Rectangle 56"/>
            <p:cNvSpPr>
              <a:spLocks noChangeArrowheads="1"/>
            </p:cNvSpPr>
            <p:nvPr/>
          </p:nvSpPr>
          <p:spPr bwMode="auto">
            <a:xfrm>
              <a:off x="0" y="30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4350" name="Text Box 57"/>
            <p:cNvSpPr txBox="1">
              <a:spLocks noChangeArrowheads="1"/>
            </p:cNvSpPr>
            <p:nvPr/>
          </p:nvSpPr>
          <p:spPr bwMode="auto">
            <a:xfrm>
              <a:off x="203" y="800"/>
              <a:ext cx="5262" cy="2885"/>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پیش قضیه</a:t>
              </a:r>
              <a:r>
                <a:rPr lang="fa-IR"/>
                <a:t>:</a:t>
              </a:r>
            </a:p>
            <a:p>
              <a:pPr>
                <a:spcBef>
                  <a:spcPct val="50000"/>
                </a:spcBef>
              </a:pPr>
              <a:r>
                <a:rPr lang="fa-IR"/>
                <a:t>فرض کنید که </a:t>
              </a:r>
              <a:r>
                <a:rPr lang="en-US"/>
                <a:t>G</a:t>
              </a:r>
              <a:r>
                <a:rPr lang="fa-IR"/>
                <a:t> یک گرامر مستقل از متن بوده و</a:t>
              </a:r>
              <a:r>
                <a:rPr lang="en-US"/>
                <a:t>v     w</a:t>
              </a:r>
              <a:r>
                <a:rPr lang="fa-IR"/>
                <a:t> یک اشتقاق در </a:t>
              </a:r>
              <a:r>
                <a:rPr lang="en-US"/>
                <a:t>G</a:t>
              </a:r>
              <a:r>
                <a:rPr lang="fa-IR"/>
                <a:t> باشد که </a:t>
              </a:r>
              <a:r>
                <a:rPr lang="en-US"/>
                <a:t>V</a:t>
              </a:r>
              <a:r>
                <a:rPr lang="fa-IR"/>
                <a:t> می تواند به صورت</a:t>
              </a:r>
              <a:r>
                <a:rPr lang="en-US"/>
                <a:t> </a:t>
              </a:r>
            </a:p>
            <a:p>
              <a:pPr>
                <a:spcBef>
                  <a:spcPct val="50000"/>
                </a:spcBef>
              </a:pPr>
              <a:r>
                <a:rPr lang="en-US"/>
                <a:t> </a:t>
              </a:r>
              <a:r>
                <a:rPr lang="fa-IR"/>
                <a:t>با </a:t>
              </a:r>
              <a:r>
                <a:rPr lang="en-US"/>
                <a:t>w </a:t>
              </a:r>
              <a:r>
                <a:rPr lang="fa-IR"/>
                <a:t> نوشته شود.در این صورت رشته های </a:t>
              </a:r>
              <a:r>
                <a:rPr lang="en-US"/>
                <a:t>p</a:t>
              </a:r>
              <a:r>
                <a:rPr lang="ru-RU">
                  <a:cs typeface="Arial" charset="0"/>
                </a:rPr>
                <a:t>є</a:t>
              </a:r>
              <a:r>
                <a:rPr lang="en-US"/>
                <a:t>(</a:t>
              </a:r>
              <a:r>
                <a:rPr lang="en-US">
                  <a:cs typeface="Arial" charset="0"/>
                </a:rPr>
                <a:t>∑</a:t>
              </a:r>
              <a:r>
                <a:rPr lang="el-GR">
                  <a:cs typeface="Arial" charset="0"/>
                </a:rPr>
                <a:t>υ</a:t>
              </a:r>
              <a:r>
                <a:rPr lang="en-US"/>
                <a:t>V)*</a:t>
              </a:r>
              <a:r>
                <a:rPr lang="fa-IR"/>
                <a:t>ای وجود دارند که در شرایط زیر صدق می کنند:</a:t>
              </a:r>
            </a:p>
            <a:p>
              <a:pPr>
                <a:spcBef>
                  <a:spcPct val="50000"/>
                </a:spcBef>
              </a:pPr>
              <a:r>
                <a:rPr lang="en-US">
                  <a:solidFill>
                    <a:schemeClr val="accent1"/>
                  </a:solidFill>
                </a:rPr>
                <a:t>(i</a:t>
              </a:r>
              <a:endParaRPr lang="fa-IR">
                <a:solidFill>
                  <a:schemeClr val="accent1"/>
                </a:solidFill>
              </a:endParaRPr>
            </a:p>
            <a:p>
              <a:pPr>
                <a:spcBef>
                  <a:spcPct val="50000"/>
                </a:spcBef>
              </a:pPr>
              <a:r>
                <a:rPr lang="fa-IR"/>
                <a:t> </a:t>
              </a:r>
              <a:r>
                <a:rPr lang="en-US">
                  <a:solidFill>
                    <a:schemeClr val="accent1"/>
                  </a:solidFill>
                </a:rPr>
                <a:t>(ii</a:t>
              </a:r>
            </a:p>
            <a:p>
              <a:pPr>
                <a:spcBef>
                  <a:spcPct val="50000"/>
                </a:spcBef>
              </a:pPr>
              <a:r>
                <a:rPr lang="en-US">
                  <a:solidFill>
                    <a:schemeClr val="accent1"/>
                  </a:solidFill>
                </a:rPr>
                <a:t>(iii</a:t>
              </a:r>
            </a:p>
          </p:txBody>
        </p:sp>
        <p:sp>
          <p:nvSpPr>
            <p:cNvPr id="14351" name="Rectangle 59"/>
            <p:cNvSpPr>
              <a:spLocks noChangeArrowheads="1"/>
            </p:cNvSpPr>
            <p:nvPr/>
          </p:nvSpPr>
          <p:spPr bwMode="auto">
            <a:xfrm>
              <a:off x="0" y="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4339" name="Object 58"/>
            <p:cNvGraphicFramePr>
              <a:graphicFrameLocks noChangeAspect="1"/>
            </p:cNvGraphicFramePr>
            <p:nvPr/>
          </p:nvGraphicFramePr>
          <p:xfrm>
            <a:off x="4286" y="2568"/>
            <a:ext cx="930" cy="336"/>
          </p:xfrm>
          <a:graphic>
            <a:graphicData uri="http://schemas.openxmlformats.org/presentationml/2006/ole">
              <p:oleObj spid="_x0000_s14339" name="Equation" r:id="rId4" imgW="723586" imgH="253890" progId="Equation.3">
                <p:embed/>
              </p:oleObj>
            </a:graphicData>
          </a:graphic>
        </p:graphicFrame>
        <p:sp>
          <p:nvSpPr>
            <p:cNvPr id="14352" name="Rectangle 60"/>
            <p:cNvSpPr>
              <a:spLocks noChangeArrowheads="1"/>
            </p:cNvSpPr>
            <p:nvPr/>
          </p:nvSpPr>
          <p:spPr bwMode="auto">
            <a:xfrm>
              <a:off x="0" y="336"/>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4353" name="Rectangle 62"/>
            <p:cNvSpPr>
              <a:spLocks noChangeArrowheads="1"/>
            </p:cNvSpPr>
            <p:nvPr/>
          </p:nvSpPr>
          <p:spPr bwMode="auto">
            <a:xfrm>
              <a:off x="0" y="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4340" name="Object 61"/>
            <p:cNvGraphicFramePr>
              <a:graphicFrameLocks noChangeAspect="1"/>
            </p:cNvGraphicFramePr>
            <p:nvPr/>
          </p:nvGraphicFramePr>
          <p:xfrm>
            <a:off x="3061" y="2931"/>
            <a:ext cx="2040" cy="300"/>
          </p:xfrm>
          <a:graphic>
            <a:graphicData uri="http://schemas.openxmlformats.org/presentationml/2006/ole">
              <p:oleObj spid="_x0000_s14340" name="Equation" r:id="rId5" imgW="1587500" imgH="228600" progId="Equation.3">
                <p:embed/>
              </p:oleObj>
            </a:graphicData>
          </a:graphic>
        </p:graphicFrame>
        <p:sp>
          <p:nvSpPr>
            <p:cNvPr id="14354" name="Rectangle 63"/>
            <p:cNvSpPr>
              <a:spLocks noChangeArrowheads="1"/>
            </p:cNvSpPr>
            <p:nvPr/>
          </p:nvSpPr>
          <p:spPr bwMode="auto">
            <a:xfrm>
              <a:off x="0" y="30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4355" name="Rectangle 65"/>
            <p:cNvSpPr>
              <a:spLocks noChangeArrowheads="1"/>
            </p:cNvSpPr>
            <p:nvPr/>
          </p:nvSpPr>
          <p:spPr bwMode="auto">
            <a:xfrm>
              <a:off x="0" y="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4341" name="Object 64"/>
            <p:cNvGraphicFramePr>
              <a:graphicFrameLocks noChangeAspect="1"/>
            </p:cNvGraphicFramePr>
            <p:nvPr/>
          </p:nvGraphicFramePr>
          <p:xfrm>
            <a:off x="4377" y="3249"/>
            <a:ext cx="720" cy="570"/>
          </p:xfrm>
          <a:graphic>
            <a:graphicData uri="http://schemas.openxmlformats.org/presentationml/2006/ole">
              <p:oleObj spid="_x0000_s14341" name="Equation" r:id="rId6" imgW="558558" imgH="431613" progId="Equation.3">
                <p:embed/>
              </p:oleObj>
            </a:graphicData>
          </a:graphic>
        </p:graphicFrame>
        <p:sp>
          <p:nvSpPr>
            <p:cNvPr id="14356" name="Rectangle 66"/>
            <p:cNvSpPr>
              <a:spLocks noChangeArrowheads="1"/>
            </p:cNvSpPr>
            <p:nvPr/>
          </p:nvSpPr>
          <p:spPr bwMode="auto">
            <a:xfrm>
              <a:off x="0" y="570"/>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pSp>
    </p:spTree>
  </p:cSld>
  <p:clrMapOvr>
    <a:masterClrMapping/>
  </p:clrMapOvr>
  <p:transition spd="med">
    <p:wheel/>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6"/>
          <p:cNvSpPr txBox="1">
            <a:spLocks noChangeArrowheads="1"/>
          </p:cNvSpPr>
          <p:nvPr/>
        </p:nvSpPr>
        <p:spPr bwMode="auto">
          <a:xfrm>
            <a:off x="468313" y="333375"/>
            <a:ext cx="8207375" cy="579438"/>
          </a:xfrm>
          <a:prstGeom prst="rect">
            <a:avLst/>
          </a:prstGeom>
          <a:noFill/>
          <a:ln w="9525">
            <a:noFill/>
            <a:miter lim="800000"/>
            <a:headEnd/>
            <a:tailEnd/>
          </a:ln>
        </p:spPr>
        <p:txBody>
          <a:bodyPr>
            <a:spAutoFit/>
          </a:bodyPr>
          <a:lstStyle/>
          <a:p>
            <a:pPr rtl="0">
              <a:spcBef>
                <a:spcPct val="50000"/>
              </a:spcBef>
            </a:pPr>
            <a:r>
              <a:rPr lang="fa-IR" sz="3200"/>
              <a:t>3-2مثالهایی از گرامرها و زبان ها</a:t>
            </a:r>
            <a:endParaRPr lang="en-US" sz="3200"/>
          </a:p>
        </p:txBody>
      </p:sp>
      <p:grpSp>
        <p:nvGrpSpPr>
          <p:cNvPr id="62467" name="Group 24"/>
          <p:cNvGrpSpPr>
            <a:grpSpLocks/>
          </p:cNvGrpSpPr>
          <p:nvPr/>
        </p:nvGrpSpPr>
        <p:grpSpPr bwMode="auto">
          <a:xfrm>
            <a:off x="395288" y="1989138"/>
            <a:ext cx="8207375" cy="2443162"/>
            <a:chOff x="295" y="709"/>
            <a:chExt cx="5170" cy="1539"/>
          </a:xfrm>
        </p:grpSpPr>
        <p:sp>
          <p:nvSpPr>
            <p:cNvPr id="62468" name="Text Box 18"/>
            <p:cNvSpPr txBox="1">
              <a:spLocks noChangeArrowheads="1"/>
            </p:cNvSpPr>
            <p:nvPr/>
          </p:nvSpPr>
          <p:spPr bwMode="auto">
            <a:xfrm>
              <a:off x="295" y="709"/>
              <a:ext cx="5170" cy="1539"/>
            </a:xfrm>
            <a:prstGeom prst="rect">
              <a:avLst/>
            </a:prstGeom>
            <a:solidFill>
              <a:schemeClr val="accent1"/>
            </a:solidFill>
            <a:ln w="28575" algn="ctr">
              <a:noFill/>
              <a:miter lim="800000"/>
              <a:headEnd/>
              <a:tailEnd/>
            </a:ln>
          </p:spPr>
          <p:txBody>
            <a:bodyPr lIns="90000" tIns="46800" rIns="90000" bIns="46800">
              <a:spAutoFit/>
            </a:bodyPr>
            <a:lstStyle/>
            <a:p>
              <a:pPr>
                <a:spcBef>
                  <a:spcPct val="50000"/>
                </a:spcBef>
              </a:pPr>
              <a:r>
                <a:rPr lang="fa-IR"/>
                <a:t>فرض کنید که </a:t>
              </a:r>
              <a:r>
                <a:rPr lang="en-US"/>
                <a:t>G</a:t>
              </a:r>
              <a:r>
                <a:rPr lang="fa-IR"/>
                <a:t> گرامری با قوانین زیر باشد:</a:t>
              </a:r>
            </a:p>
            <a:p>
              <a:pPr algn="ctr">
                <a:spcBef>
                  <a:spcPct val="50000"/>
                </a:spcBef>
              </a:pPr>
              <a:r>
                <a:rPr lang="en-US"/>
                <a:t>S     aSa l aBa</a:t>
              </a:r>
            </a:p>
            <a:p>
              <a:pPr algn="ctr">
                <a:spcBef>
                  <a:spcPct val="50000"/>
                </a:spcBef>
              </a:pPr>
              <a:r>
                <a:rPr lang="en-US"/>
                <a:t>B     bB l  a</a:t>
              </a:r>
            </a:p>
            <a:p>
              <a:pPr>
                <a:spcBef>
                  <a:spcPct val="50000"/>
                </a:spcBef>
              </a:pPr>
              <a:r>
                <a:rPr lang="fa-IR"/>
                <a:t>در این صورت </a:t>
              </a:r>
              <a:r>
                <a:rPr lang="en-US"/>
                <a:t>L(G)={a  b  a l n &gt;0 , m &gt;0}</a:t>
              </a:r>
              <a:r>
                <a:rPr lang="fa-IR"/>
                <a:t> خواهد بود.</a:t>
              </a:r>
              <a:r>
                <a:rPr lang="en-US"/>
                <a:t> </a:t>
              </a:r>
            </a:p>
          </p:txBody>
        </p:sp>
        <p:sp>
          <p:nvSpPr>
            <p:cNvPr id="62469" name="Line 19"/>
            <p:cNvSpPr>
              <a:spLocks noChangeShapeType="1"/>
            </p:cNvSpPr>
            <p:nvPr/>
          </p:nvSpPr>
          <p:spPr bwMode="auto">
            <a:xfrm>
              <a:off x="2317" y="1319"/>
              <a:ext cx="273"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2470" name="Line 20"/>
            <p:cNvSpPr>
              <a:spLocks noChangeShapeType="1"/>
            </p:cNvSpPr>
            <p:nvPr/>
          </p:nvSpPr>
          <p:spPr bwMode="auto">
            <a:xfrm>
              <a:off x="2489" y="1727"/>
              <a:ext cx="273"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2471" name="Text Box 21"/>
            <p:cNvSpPr txBox="1">
              <a:spLocks noChangeArrowheads="1"/>
            </p:cNvSpPr>
            <p:nvPr/>
          </p:nvSpPr>
          <p:spPr bwMode="auto">
            <a:xfrm>
              <a:off x="2660" y="1909"/>
              <a:ext cx="318"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n</a:t>
              </a:r>
            </a:p>
          </p:txBody>
        </p:sp>
        <p:sp>
          <p:nvSpPr>
            <p:cNvPr id="62472" name="Text Box 22"/>
            <p:cNvSpPr txBox="1">
              <a:spLocks noChangeArrowheads="1"/>
            </p:cNvSpPr>
            <p:nvPr/>
          </p:nvSpPr>
          <p:spPr bwMode="auto">
            <a:xfrm>
              <a:off x="2178" y="1912"/>
              <a:ext cx="318"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n</a:t>
              </a:r>
            </a:p>
          </p:txBody>
        </p:sp>
        <p:sp>
          <p:nvSpPr>
            <p:cNvPr id="62473" name="Text Box 23"/>
            <p:cNvSpPr txBox="1">
              <a:spLocks noChangeArrowheads="1"/>
            </p:cNvSpPr>
            <p:nvPr/>
          </p:nvSpPr>
          <p:spPr bwMode="auto">
            <a:xfrm>
              <a:off x="2458" y="1895"/>
              <a:ext cx="317"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m</a:t>
              </a:r>
            </a:p>
          </p:txBody>
        </p:sp>
      </p:grpSp>
    </p:spTree>
  </p:cSld>
  <p:clrMapOvr>
    <a:masterClrMapping/>
  </p:clrMapOvr>
  <p:transition spd="med">
    <p:wheel/>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3"/>
          <p:cNvSpPr>
            <a:spLocks noChangeArrowheads="1"/>
          </p:cNvSpPr>
          <p:nvPr>
            <p:ph type="title"/>
          </p:nvPr>
        </p:nvSpPr>
        <p:spPr>
          <a:noFill/>
        </p:spPr>
        <p:txBody>
          <a:bodyPr/>
          <a:lstStyle/>
          <a:p>
            <a:pPr rtl="0" eaLnBrk="1" hangingPunct="1">
              <a:spcBef>
                <a:spcPct val="50000"/>
              </a:spcBef>
            </a:pPr>
            <a:r>
              <a:rPr lang="fa-IR" sz="3200" smtClean="0">
                <a:effectLst/>
                <a:cs typeface="B Roya" pitchFamily="2" charset="-78"/>
              </a:rPr>
              <a:t>3-2مثالهایی از گرامرها و زبان ها</a:t>
            </a:r>
            <a:endParaRPr lang="en-US" sz="3200" smtClean="0">
              <a:effectLst/>
              <a:cs typeface="B Roya" pitchFamily="2" charset="-78"/>
            </a:endParaRPr>
          </a:p>
        </p:txBody>
      </p:sp>
      <p:grpSp>
        <p:nvGrpSpPr>
          <p:cNvPr id="63491" name="Group 39"/>
          <p:cNvGrpSpPr>
            <a:grpSpLocks/>
          </p:cNvGrpSpPr>
          <p:nvPr/>
        </p:nvGrpSpPr>
        <p:grpSpPr bwMode="auto">
          <a:xfrm>
            <a:off x="1692275" y="3141663"/>
            <a:ext cx="5472113" cy="519112"/>
            <a:chOff x="1066" y="1752"/>
            <a:chExt cx="3447" cy="327"/>
          </a:xfrm>
        </p:grpSpPr>
        <p:sp>
          <p:nvSpPr>
            <p:cNvPr id="63516" name="Text Box 36"/>
            <p:cNvSpPr txBox="1">
              <a:spLocks noChangeArrowheads="1"/>
            </p:cNvSpPr>
            <p:nvPr/>
          </p:nvSpPr>
          <p:spPr bwMode="auto">
            <a:xfrm>
              <a:off x="1066" y="1752"/>
              <a:ext cx="3447" cy="327"/>
            </a:xfrm>
            <a:prstGeom prst="rect">
              <a:avLst/>
            </a:prstGeom>
            <a:noFill/>
            <a:ln w="28575" algn="ctr">
              <a:noFill/>
              <a:miter lim="800000"/>
              <a:headEnd/>
              <a:tailEnd/>
            </a:ln>
          </p:spPr>
          <p:txBody>
            <a:bodyPr lIns="90000" tIns="46800" rIns="90000" bIns="46800">
              <a:spAutoFit/>
            </a:bodyPr>
            <a:lstStyle/>
            <a:p>
              <a:pPr>
                <a:spcBef>
                  <a:spcPct val="50000"/>
                </a:spcBef>
              </a:pPr>
              <a:r>
                <a:rPr lang="fa-IR"/>
                <a:t>یک رشته </a:t>
              </a:r>
              <a:r>
                <a:rPr lang="en-US"/>
                <a:t>w</a:t>
              </a:r>
              <a:r>
                <a:rPr lang="fa-IR"/>
                <a:t> متقارن است اگر </a:t>
              </a:r>
              <a:r>
                <a:rPr lang="en-US"/>
                <a:t>w=w </a:t>
              </a:r>
              <a:r>
                <a:rPr lang="fa-IR"/>
                <a:t> باشد.</a:t>
              </a:r>
              <a:endParaRPr lang="en-US"/>
            </a:p>
          </p:txBody>
        </p:sp>
        <p:sp>
          <p:nvSpPr>
            <p:cNvPr id="63517" name="Text Box 37"/>
            <p:cNvSpPr txBox="1">
              <a:spLocks noChangeArrowheads="1"/>
            </p:cNvSpPr>
            <p:nvPr/>
          </p:nvSpPr>
          <p:spPr bwMode="auto">
            <a:xfrm>
              <a:off x="2018" y="1759"/>
              <a:ext cx="307"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R</a:t>
              </a:r>
            </a:p>
          </p:txBody>
        </p:sp>
      </p:grpSp>
      <p:grpSp>
        <p:nvGrpSpPr>
          <p:cNvPr id="63492" name="Group 65"/>
          <p:cNvGrpSpPr>
            <a:grpSpLocks/>
          </p:cNvGrpSpPr>
          <p:nvPr/>
        </p:nvGrpSpPr>
        <p:grpSpPr bwMode="auto">
          <a:xfrm>
            <a:off x="1258888" y="1052513"/>
            <a:ext cx="6913562" cy="1327150"/>
            <a:chOff x="884" y="663"/>
            <a:chExt cx="4355" cy="836"/>
          </a:xfrm>
        </p:grpSpPr>
        <p:grpSp>
          <p:nvGrpSpPr>
            <p:cNvPr id="63502" name="Group 31"/>
            <p:cNvGrpSpPr>
              <a:grpSpLocks/>
            </p:cNvGrpSpPr>
            <p:nvPr/>
          </p:nvGrpSpPr>
          <p:grpSpPr bwMode="auto">
            <a:xfrm>
              <a:off x="2472" y="1034"/>
              <a:ext cx="2767" cy="355"/>
              <a:chOff x="2517" y="1089"/>
              <a:chExt cx="2722" cy="355"/>
            </a:xfrm>
          </p:grpSpPr>
          <p:sp>
            <p:nvSpPr>
              <p:cNvPr id="63511" name="Text Box 24"/>
              <p:cNvSpPr txBox="1">
                <a:spLocks noChangeArrowheads="1"/>
              </p:cNvSpPr>
              <p:nvPr/>
            </p:nvSpPr>
            <p:spPr bwMode="auto">
              <a:xfrm>
                <a:off x="2517" y="1117"/>
                <a:ext cx="2722" cy="327"/>
              </a:xfrm>
              <a:prstGeom prst="rect">
                <a:avLst/>
              </a:prstGeom>
              <a:noFill/>
              <a:ln w="28575" algn="ctr">
                <a:noFill/>
                <a:miter lim="800000"/>
                <a:headEnd/>
                <a:tailEnd/>
              </a:ln>
            </p:spPr>
            <p:txBody>
              <a:bodyPr lIns="90000" tIns="46800" rIns="90000" bIns="46800">
                <a:spAutoFit/>
              </a:bodyPr>
              <a:lstStyle/>
              <a:p>
                <a:pPr>
                  <a:spcBef>
                    <a:spcPct val="50000"/>
                  </a:spcBef>
                </a:pPr>
                <a:r>
                  <a:rPr lang="en-US"/>
                  <a:t>{a  b  c d  l n </a:t>
                </a:r>
                <a:r>
                  <a:rPr lang="en-US">
                    <a:cs typeface="Arial" charset="0"/>
                  </a:rPr>
                  <a:t>≥</a:t>
                </a:r>
                <a:r>
                  <a:rPr lang="en-US"/>
                  <a:t>0 , m &gt;0}</a:t>
                </a:r>
              </a:p>
            </p:txBody>
          </p:sp>
          <p:sp>
            <p:nvSpPr>
              <p:cNvPr id="63512" name="Text Box 25"/>
              <p:cNvSpPr txBox="1">
                <a:spLocks noChangeArrowheads="1"/>
              </p:cNvSpPr>
              <p:nvPr/>
            </p:nvSpPr>
            <p:spPr bwMode="auto">
              <a:xfrm>
                <a:off x="2932" y="1110"/>
                <a:ext cx="181"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n</a:t>
                </a:r>
              </a:p>
            </p:txBody>
          </p:sp>
          <p:sp>
            <p:nvSpPr>
              <p:cNvPr id="63513" name="Text Box 26"/>
              <p:cNvSpPr txBox="1">
                <a:spLocks noChangeArrowheads="1"/>
              </p:cNvSpPr>
              <p:nvPr/>
            </p:nvSpPr>
            <p:spPr bwMode="auto">
              <a:xfrm>
                <a:off x="3606" y="1089"/>
                <a:ext cx="273"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2n</a:t>
                </a:r>
              </a:p>
            </p:txBody>
          </p:sp>
          <p:sp>
            <p:nvSpPr>
              <p:cNvPr id="63514" name="Text Box 27"/>
              <p:cNvSpPr txBox="1">
                <a:spLocks noChangeArrowheads="1"/>
              </p:cNvSpPr>
              <p:nvPr/>
            </p:nvSpPr>
            <p:spPr bwMode="auto">
              <a:xfrm>
                <a:off x="3221" y="1110"/>
                <a:ext cx="182"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m</a:t>
                </a:r>
              </a:p>
            </p:txBody>
          </p:sp>
          <p:sp>
            <p:nvSpPr>
              <p:cNvPr id="63515" name="Text Box 28"/>
              <p:cNvSpPr txBox="1">
                <a:spLocks noChangeArrowheads="1"/>
              </p:cNvSpPr>
              <p:nvPr/>
            </p:nvSpPr>
            <p:spPr bwMode="auto">
              <a:xfrm>
                <a:off x="3452" y="1106"/>
                <a:ext cx="182"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m</a:t>
                </a:r>
              </a:p>
            </p:txBody>
          </p:sp>
        </p:grpSp>
        <p:grpSp>
          <p:nvGrpSpPr>
            <p:cNvPr id="63503" name="Group 35"/>
            <p:cNvGrpSpPr>
              <a:grpSpLocks/>
            </p:cNvGrpSpPr>
            <p:nvPr/>
          </p:nvGrpSpPr>
          <p:grpSpPr bwMode="auto">
            <a:xfrm>
              <a:off x="1020" y="981"/>
              <a:ext cx="1633" cy="518"/>
              <a:chOff x="1020" y="981"/>
              <a:chExt cx="1633" cy="518"/>
            </a:xfrm>
          </p:grpSpPr>
          <p:sp>
            <p:nvSpPr>
              <p:cNvPr id="63508" name="Text Box 32"/>
              <p:cNvSpPr txBox="1">
                <a:spLocks noChangeArrowheads="1"/>
              </p:cNvSpPr>
              <p:nvPr/>
            </p:nvSpPr>
            <p:spPr bwMode="auto">
              <a:xfrm>
                <a:off x="1020" y="981"/>
                <a:ext cx="1633" cy="518"/>
              </a:xfrm>
              <a:prstGeom prst="rect">
                <a:avLst/>
              </a:prstGeom>
              <a:noFill/>
              <a:ln w="28575" algn="ctr">
                <a:noFill/>
                <a:miter lim="800000"/>
                <a:headEnd/>
                <a:tailEnd/>
              </a:ln>
            </p:spPr>
            <p:txBody>
              <a:bodyPr lIns="90000" tIns="46800" rIns="90000" bIns="46800">
                <a:spAutoFit/>
              </a:bodyPr>
              <a:lstStyle/>
              <a:p>
                <a:pPr algn="l"/>
                <a:r>
                  <a:rPr lang="en-US" sz="2400"/>
                  <a:t>S     aSdd l A</a:t>
                </a:r>
              </a:p>
              <a:p>
                <a:pPr algn="l"/>
                <a:r>
                  <a:rPr lang="en-US" sz="2400"/>
                  <a:t>A     bAc l  bc</a:t>
                </a:r>
              </a:p>
            </p:txBody>
          </p:sp>
          <p:sp>
            <p:nvSpPr>
              <p:cNvPr id="63509" name="Line 33"/>
              <p:cNvSpPr>
                <a:spLocks noChangeShapeType="1"/>
              </p:cNvSpPr>
              <p:nvPr/>
            </p:nvSpPr>
            <p:spPr bwMode="auto">
              <a:xfrm>
                <a:off x="1209" y="1169"/>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3510" name="Line 34"/>
              <p:cNvSpPr>
                <a:spLocks noChangeShapeType="1"/>
              </p:cNvSpPr>
              <p:nvPr/>
            </p:nvSpPr>
            <p:spPr bwMode="auto">
              <a:xfrm>
                <a:off x="1233" y="1396"/>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grpSp>
          <p:nvGrpSpPr>
            <p:cNvPr id="63504" name="Group 49"/>
            <p:cNvGrpSpPr>
              <a:grpSpLocks/>
            </p:cNvGrpSpPr>
            <p:nvPr/>
          </p:nvGrpSpPr>
          <p:grpSpPr bwMode="auto">
            <a:xfrm>
              <a:off x="884" y="663"/>
              <a:ext cx="4309" cy="327"/>
              <a:chOff x="884" y="663"/>
              <a:chExt cx="4309" cy="327"/>
            </a:xfrm>
          </p:grpSpPr>
          <p:sp>
            <p:nvSpPr>
              <p:cNvPr id="63505" name="Text Box 29"/>
              <p:cNvSpPr txBox="1">
                <a:spLocks noChangeArrowheads="1"/>
              </p:cNvSpPr>
              <p:nvPr/>
            </p:nvSpPr>
            <p:spPr bwMode="auto">
              <a:xfrm>
                <a:off x="3833" y="663"/>
                <a:ext cx="454"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solidFill>
                      <a:schemeClr val="accent1"/>
                    </a:solidFill>
                  </a:rPr>
                  <a:t>زبان</a:t>
                </a:r>
                <a:endParaRPr lang="en-US">
                  <a:solidFill>
                    <a:schemeClr val="accent1"/>
                  </a:solidFill>
                </a:endParaRPr>
              </a:p>
            </p:txBody>
          </p:sp>
          <p:sp>
            <p:nvSpPr>
              <p:cNvPr id="63506" name="Text Box 30"/>
              <p:cNvSpPr txBox="1">
                <a:spLocks noChangeArrowheads="1"/>
              </p:cNvSpPr>
              <p:nvPr/>
            </p:nvSpPr>
            <p:spPr bwMode="auto">
              <a:xfrm>
                <a:off x="1338" y="663"/>
                <a:ext cx="635"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solidFill>
                      <a:schemeClr val="accent1"/>
                    </a:solidFill>
                  </a:rPr>
                  <a:t>گرامر</a:t>
                </a:r>
                <a:endParaRPr lang="en-US">
                  <a:solidFill>
                    <a:schemeClr val="accent1"/>
                  </a:solidFill>
                </a:endParaRPr>
              </a:p>
            </p:txBody>
          </p:sp>
          <p:sp>
            <p:nvSpPr>
              <p:cNvPr id="63507" name="Line 42"/>
              <p:cNvSpPr>
                <a:spLocks noChangeShapeType="1"/>
              </p:cNvSpPr>
              <p:nvPr/>
            </p:nvSpPr>
            <p:spPr bwMode="auto">
              <a:xfrm>
                <a:off x="884" y="935"/>
                <a:ext cx="4309" cy="0"/>
              </a:xfrm>
              <a:prstGeom prst="line">
                <a:avLst/>
              </a:prstGeom>
              <a:noFill/>
              <a:ln w="28575">
                <a:solidFill>
                  <a:schemeClr val="tx1"/>
                </a:solidFill>
                <a:round/>
                <a:headEnd/>
                <a:tailEnd/>
              </a:ln>
            </p:spPr>
            <p:txBody>
              <a:bodyPr lIns="90000" tIns="46800" rIns="90000" bIns="46800" anchor="ctr"/>
              <a:lstStyle/>
              <a:p>
                <a:endParaRPr lang="en-US"/>
              </a:p>
            </p:txBody>
          </p:sp>
        </p:grpSp>
      </p:grpSp>
      <p:grpSp>
        <p:nvGrpSpPr>
          <p:cNvPr id="63493" name="Group 64"/>
          <p:cNvGrpSpPr>
            <a:grpSpLocks/>
          </p:cNvGrpSpPr>
          <p:nvPr/>
        </p:nvGrpSpPr>
        <p:grpSpPr bwMode="auto">
          <a:xfrm>
            <a:off x="1209675" y="4292600"/>
            <a:ext cx="6891338" cy="936625"/>
            <a:chOff x="839" y="2069"/>
            <a:chExt cx="4341" cy="590"/>
          </a:xfrm>
        </p:grpSpPr>
        <p:grpSp>
          <p:nvGrpSpPr>
            <p:cNvPr id="63494" name="Group 48"/>
            <p:cNvGrpSpPr>
              <a:grpSpLocks/>
            </p:cNvGrpSpPr>
            <p:nvPr/>
          </p:nvGrpSpPr>
          <p:grpSpPr bwMode="auto">
            <a:xfrm>
              <a:off x="839" y="2069"/>
              <a:ext cx="4309" cy="327"/>
              <a:chOff x="839" y="2069"/>
              <a:chExt cx="4309" cy="327"/>
            </a:xfrm>
          </p:grpSpPr>
          <p:sp>
            <p:nvSpPr>
              <p:cNvPr id="63499" name="Text Box 40"/>
              <p:cNvSpPr txBox="1">
                <a:spLocks noChangeArrowheads="1"/>
              </p:cNvSpPr>
              <p:nvPr/>
            </p:nvSpPr>
            <p:spPr bwMode="auto">
              <a:xfrm>
                <a:off x="3878" y="2069"/>
                <a:ext cx="454"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solidFill>
                      <a:schemeClr val="accent1"/>
                    </a:solidFill>
                  </a:rPr>
                  <a:t>زبان</a:t>
                </a:r>
                <a:endParaRPr lang="en-US">
                  <a:solidFill>
                    <a:schemeClr val="accent1"/>
                  </a:solidFill>
                </a:endParaRPr>
              </a:p>
            </p:txBody>
          </p:sp>
          <p:sp>
            <p:nvSpPr>
              <p:cNvPr id="63500" name="Text Box 41"/>
              <p:cNvSpPr txBox="1">
                <a:spLocks noChangeArrowheads="1"/>
              </p:cNvSpPr>
              <p:nvPr/>
            </p:nvSpPr>
            <p:spPr bwMode="auto">
              <a:xfrm>
                <a:off x="1383" y="2069"/>
                <a:ext cx="635"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solidFill>
                      <a:schemeClr val="accent1"/>
                    </a:solidFill>
                  </a:rPr>
                  <a:t>گرامر</a:t>
                </a:r>
                <a:endParaRPr lang="en-US">
                  <a:solidFill>
                    <a:schemeClr val="accent1"/>
                  </a:solidFill>
                </a:endParaRPr>
              </a:p>
            </p:txBody>
          </p:sp>
          <p:sp>
            <p:nvSpPr>
              <p:cNvPr id="63501" name="Line 43"/>
              <p:cNvSpPr>
                <a:spLocks noChangeShapeType="1"/>
              </p:cNvSpPr>
              <p:nvPr/>
            </p:nvSpPr>
            <p:spPr bwMode="auto">
              <a:xfrm>
                <a:off x="839" y="2341"/>
                <a:ext cx="4309" cy="0"/>
              </a:xfrm>
              <a:prstGeom prst="line">
                <a:avLst/>
              </a:prstGeom>
              <a:noFill/>
              <a:ln w="28575">
                <a:solidFill>
                  <a:schemeClr val="tx1"/>
                </a:solidFill>
                <a:round/>
                <a:headEnd/>
                <a:tailEnd/>
              </a:ln>
            </p:spPr>
            <p:txBody>
              <a:bodyPr lIns="90000" tIns="46800" rIns="90000" bIns="46800" anchor="ctr"/>
              <a:lstStyle/>
              <a:p>
                <a:endParaRPr lang="en-US"/>
              </a:p>
            </p:txBody>
          </p:sp>
        </p:grpSp>
        <p:sp>
          <p:nvSpPr>
            <p:cNvPr id="63495" name="Text Box 44"/>
            <p:cNvSpPr txBox="1">
              <a:spLocks noChangeArrowheads="1"/>
            </p:cNvSpPr>
            <p:nvPr/>
          </p:nvSpPr>
          <p:spPr bwMode="auto">
            <a:xfrm>
              <a:off x="3139" y="2364"/>
              <a:ext cx="2041" cy="288"/>
            </a:xfrm>
            <a:prstGeom prst="rect">
              <a:avLst/>
            </a:prstGeom>
            <a:noFill/>
            <a:ln w="28575" algn="ctr">
              <a:noFill/>
              <a:miter lim="800000"/>
              <a:headEnd/>
              <a:tailEnd/>
            </a:ln>
          </p:spPr>
          <p:txBody>
            <a:bodyPr lIns="90000" tIns="46800" rIns="90000" bIns="46800">
              <a:spAutoFit/>
            </a:bodyPr>
            <a:lstStyle/>
            <a:p>
              <a:pPr>
                <a:spcBef>
                  <a:spcPct val="50000"/>
                </a:spcBef>
              </a:pPr>
              <a:r>
                <a:rPr lang="fa-IR" sz="2400"/>
                <a:t>مجموعه متقارن روی </a:t>
              </a:r>
              <a:r>
                <a:rPr lang="en-US" sz="2400"/>
                <a:t>{a,b}</a:t>
              </a:r>
              <a:r>
                <a:rPr lang="fa-IR" sz="2400"/>
                <a:t> </a:t>
              </a:r>
              <a:endParaRPr lang="en-US" sz="2400"/>
            </a:p>
          </p:txBody>
        </p:sp>
        <p:grpSp>
          <p:nvGrpSpPr>
            <p:cNvPr id="63496" name="Group 47"/>
            <p:cNvGrpSpPr>
              <a:grpSpLocks/>
            </p:cNvGrpSpPr>
            <p:nvPr/>
          </p:nvGrpSpPr>
          <p:grpSpPr bwMode="auto">
            <a:xfrm>
              <a:off x="1020" y="2371"/>
              <a:ext cx="1542" cy="288"/>
              <a:chOff x="612" y="2471"/>
              <a:chExt cx="1542" cy="288"/>
            </a:xfrm>
          </p:grpSpPr>
          <p:sp>
            <p:nvSpPr>
              <p:cNvPr id="63497" name="Text Box 45"/>
              <p:cNvSpPr txBox="1">
                <a:spLocks noChangeArrowheads="1"/>
              </p:cNvSpPr>
              <p:nvPr/>
            </p:nvSpPr>
            <p:spPr bwMode="auto">
              <a:xfrm>
                <a:off x="612" y="2471"/>
                <a:ext cx="1542" cy="288"/>
              </a:xfrm>
              <a:prstGeom prst="rect">
                <a:avLst/>
              </a:prstGeom>
              <a:noFill/>
              <a:ln w="28575" algn="ctr">
                <a:noFill/>
                <a:miter lim="800000"/>
                <a:headEnd/>
                <a:tailEnd/>
              </a:ln>
            </p:spPr>
            <p:txBody>
              <a:bodyPr lIns="90000" tIns="46800" rIns="90000" bIns="46800">
                <a:spAutoFit/>
              </a:bodyPr>
              <a:lstStyle/>
              <a:p>
                <a:pPr algn="l">
                  <a:spcBef>
                    <a:spcPct val="50000"/>
                  </a:spcBef>
                </a:pPr>
                <a:r>
                  <a:rPr lang="en-US" sz="2400"/>
                  <a:t>S     aSa l bSb</a:t>
                </a:r>
              </a:p>
            </p:txBody>
          </p:sp>
          <p:sp>
            <p:nvSpPr>
              <p:cNvPr id="63498" name="Line 46"/>
              <p:cNvSpPr>
                <a:spLocks noChangeShapeType="1"/>
              </p:cNvSpPr>
              <p:nvPr/>
            </p:nvSpPr>
            <p:spPr bwMode="auto">
              <a:xfrm>
                <a:off x="814" y="2659"/>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grpSp>
    </p:spTree>
  </p:cSld>
  <p:clrMapOvr>
    <a:masterClrMapping/>
  </p:clrMapOvr>
  <p:transition spd="med">
    <p:wheel/>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0"/>
          <p:cNvSpPr>
            <a:spLocks noChangeArrowheads="1"/>
          </p:cNvSpPr>
          <p:nvPr>
            <p:ph type="title"/>
          </p:nvPr>
        </p:nvSpPr>
        <p:spPr>
          <a:noFill/>
        </p:spPr>
        <p:txBody>
          <a:bodyPr/>
          <a:lstStyle/>
          <a:p>
            <a:pPr rtl="0" eaLnBrk="1" hangingPunct="1">
              <a:spcBef>
                <a:spcPct val="50000"/>
              </a:spcBef>
            </a:pPr>
            <a:r>
              <a:rPr lang="fa-IR" sz="3200" smtClean="0">
                <a:effectLst/>
                <a:cs typeface="B Roya" pitchFamily="2" charset="-78"/>
              </a:rPr>
              <a:t>3-2مثالهایی از گرامرها و زبان ها</a:t>
            </a:r>
            <a:endParaRPr lang="en-US" sz="3200" smtClean="0">
              <a:effectLst/>
              <a:cs typeface="B Roya" pitchFamily="2" charset="-78"/>
            </a:endParaRPr>
          </a:p>
        </p:txBody>
      </p:sp>
      <p:grpSp>
        <p:nvGrpSpPr>
          <p:cNvPr id="64515" name="Group 51"/>
          <p:cNvGrpSpPr>
            <a:grpSpLocks/>
          </p:cNvGrpSpPr>
          <p:nvPr/>
        </p:nvGrpSpPr>
        <p:grpSpPr bwMode="auto">
          <a:xfrm>
            <a:off x="1331913" y="3457575"/>
            <a:ext cx="6891337" cy="1484313"/>
            <a:chOff x="807" y="617"/>
            <a:chExt cx="4341" cy="935"/>
          </a:xfrm>
        </p:grpSpPr>
        <p:grpSp>
          <p:nvGrpSpPr>
            <p:cNvPr id="64528" name="Group 22"/>
            <p:cNvGrpSpPr>
              <a:grpSpLocks/>
            </p:cNvGrpSpPr>
            <p:nvPr/>
          </p:nvGrpSpPr>
          <p:grpSpPr bwMode="auto">
            <a:xfrm>
              <a:off x="807" y="617"/>
              <a:ext cx="4309" cy="327"/>
              <a:chOff x="839" y="2069"/>
              <a:chExt cx="4309" cy="327"/>
            </a:xfrm>
          </p:grpSpPr>
          <p:sp>
            <p:nvSpPr>
              <p:cNvPr id="64539" name="Text Box 23"/>
              <p:cNvSpPr txBox="1">
                <a:spLocks noChangeArrowheads="1"/>
              </p:cNvSpPr>
              <p:nvPr/>
            </p:nvSpPr>
            <p:spPr bwMode="auto">
              <a:xfrm>
                <a:off x="3878" y="2069"/>
                <a:ext cx="454"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solidFill>
                      <a:schemeClr val="accent1"/>
                    </a:solidFill>
                  </a:rPr>
                  <a:t>زبان</a:t>
                </a:r>
                <a:endParaRPr lang="en-US">
                  <a:solidFill>
                    <a:schemeClr val="accent1"/>
                  </a:solidFill>
                </a:endParaRPr>
              </a:p>
            </p:txBody>
          </p:sp>
          <p:sp>
            <p:nvSpPr>
              <p:cNvPr id="64540" name="Text Box 24"/>
              <p:cNvSpPr txBox="1">
                <a:spLocks noChangeArrowheads="1"/>
              </p:cNvSpPr>
              <p:nvPr/>
            </p:nvSpPr>
            <p:spPr bwMode="auto">
              <a:xfrm>
                <a:off x="1383" y="2069"/>
                <a:ext cx="635"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solidFill>
                      <a:schemeClr val="accent1"/>
                    </a:solidFill>
                  </a:rPr>
                  <a:t>گرامر</a:t>
                </a:r>
                <a:endParaRPr lang="en-US">
                  <a:solidFill>
                    <a:schemeClr val="accent1"/>
                  </a:solidFill>
                </a:endParaRPr>
              </a:p>
            </p:txBody>
          </p:sp>
          <p:sp>
            <p:nvSpPr>
              <p:cNvPr id="64541" name="Line 25"/>
              <p:cNvSpPr>
                <a:spLocks noChangeShapeType="1"/>
              </p:cNvSpPr>
              <p:nvPr/>
            </p:nvSpPr>
            <p:spPr bwMode="auto">
              <a:xfrm>
                <a:off x="839" y="2341"/>
                <a:ext cx="4309" cy="0"/>
              </a:xfrm>
              <a:prstGeom prst="line">
                <a:avLst/>
              </a:prstGeom>
              <a:noFill/>
              <a:ln w="28575">
                <a:solidFill>
                  <a:schemeClr val="tx1"/>
                </a:solidFill>
                <a:round/>
                <a:headEnd/>
                <a:tailEnd/>
              </a:ln>
            </p:spPr>
            <p:txBody>
              <a:bodyPr lIns="90000" tIns="46800" rIns="90000" bIns="46800" anchor="ctr"/>
              <a:lstStyle/>
              <a:p>
                <a:endParaRPr lang="en-US"/>
              </a:p>
            </p:txBody>
          </p:sp>
        </p:grpSp>
        <p:grpSp>
          <p:nvGrpSpPr>
            <p:cNvPr id="64529" name="Group 32"/>
            <p:cNvGrpSpPr>
              <a:grpSpLocks/>
            </p:cNvGrpSpPr>
            <p:nvPr/>
          </p:nvGrpSpPr>
          <p:grpSpPr bwMode="auto">
            <a:xfrm>
              <a:off x="988" y="919"/>
              <a:ext cx="1529" cy="633"/>
              <a:chOff x="988" y="919"/>
              <a:chExt cx="1529" cy="633"/>
            </a:xfrm>
          </p:grpSpPr>
          <p:sp>
            <p:nvSpPr>
              <p:cNvPr id="64536" name="Text Box 28"/>
              <p:cNvSpPr txBox="1">
                <a:spLocks noChangeArrowheads="1"/>
              </p:cNvSpPr>
              <p:nvPr/>
            </p:nvSpPr>
            <p:spPr bwMode="auto">
              <a:xfrm>
                <a:off x="988" y="919"/>
                <a:ext cx="1529" cy="633"/>
              </a:xfrm>
              <a:prstGeom prst="rect">
                <a:avLst/>
              </a:prstGeom>
              <a:noFill/>
              <a:ln w="28575" algn="ctr">
                <a:noFill/>
                <a:miter lim="800000"/>
                <a:headEnd/>
                <a:tailEnd/>
              </a:ln>
            </p:spPr>
            <p:txBody>
              <a:bodyPr lIns="90000" tIns="46800" rIns="90000" bIns="46800">
                <a:spAutoFit/>
              </a:bodyPr>
              <a:lstStyle/>
              <a:p>
                <a:pPr algn="l">
                  <a:spcBef>
                    <a:spcPct val="50000"/>
                  </a:spcBef>
                </a:pPr>
                <a:r>
                  <a:rPr lang="he-IL" sz="2400"/>
                  <a:t>גּ</a:t>
                </a:r>
                <a:r>
                  <a:rPr lang="en-US" sz="2400"/>
                  <a:t>S     abS cB l</a:t>
                </a:r>
              </a:p>
              <a:p>
                <a:pPr algn="l">
                  <a:spcBef>
                    <a:spcPct val="50000"/>
                  </a:spcBef>
                </a:pPr>
                <a:r>
                  <a:rPr lang="en-US" sz="2400"/>
                  <a:t>B     bB l b      </a:t>
                </a:r>
                <a:endParaRPr lang="he-IL" sz="2400"/>
              </a:p>
            </p:txBody>
          </p:sp>
          <p:sp>
            <p:nvSpPr>
              <p:cNvPr id="64537" name="Line 29"/>
              <p:cNvSpPr>
                <a:spLocks noChangeShapeType="1"/>
              </p:cNvSpPr>
              <p:nvPr/>
            </p:nvSpPr>
            <p:spPr bwMode="auto">
              <a:xfrm>
                <a:off x="1190" y="1107"/>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4538" name="Line 31"/>
              <p:cNvSpPr>
                <a:spLocks noChangeShapeType="1"/>
              </p:cNvSpPr>
              <p:nvPr/>
            </p:nvSpPr>
            <p:spPr bwMode="auto">
              <a:xfrm>
                <a:off x="1202" y="1473"/>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grpSp>
          <p:nvGrpSpPr>
            <p:cNvPr id="64530" name="Group 38"/>
            <p:cNvGrpSpPr>
              <a:grpSpLocks/>
            </p:cNvGrpSpPr>
            <p:nvPr/>
          </p:nvGrpSpPr>
          <p:grpSpPr bwMode="auto">
            <a:xfrm>
              <a:off x="2880" y="985"/>
              <a:ext cx="2268" cy="359"/>
              <a:chOff x="2880" y="852"/>
              <a:chExt cx="2268" cy="359"/>
            </a:xfrm>
          </p:grpSpPr>
          <p:sp>
            <p:nvSpPr>
              <p:cNvPr id="64531" name="Text Box 26"/>
              <p:cNvSpPr txBox="1">
                <a:spLocks noChangeArrowheads="1"/>
              </p:cNvSpPr>
              <p:nvPr/>
            </p:nvSpPr>
            <p:spPr bwMode="auto">
              <a:xfrm>
                <a:off x="2880" y="890"/>
                <a:ext cx="2268" cy="288"/>
              </a:xfrm>
              <a:prstGeom prst="rect">
                <a:avLst/>
              </a:prstGeom>
              <a:noFill/>
              <a:ln w="28575" algn="ctr">
                <a:noFill/>
                <a:miter lim="800000"/>
                <a:headEnd/>
                <a:tailEnd/>
              </a:ln>
            </p:spPr>
            <p:txBody>
              <a:bodyPr lIns="90000" tIns="46800" rIns="90000" bIns="46800">
                <a:spAutoFit/>
              </a:bodyPr>
              <a:lstStyle/>
              <a:p>
                <a:pPr>
                  <a:spcBef>
                    <a:spcPct val="50000"/>
                  </a:spcBef>
                </a:pPr>
                <a:r>
                  <a:rPr lang="en-US" sz="2400"/>
                  <a:t>({ab)  (cb  ) l n</a:t>
                </a:r>
                <a:r>
                  <a:rPr lang="en-US" sz="2400">
                    <a:cs typeface="Arial" charset="0"/>
                  </a:rPr>
                  <a:t>≥</a:t>
                </a:r>
                <a:r>
                  <a:rPr lang="en-US" sz="2400"/>
                  <a:t>0, m &gt;0}</a:t>
                </a:r>
                <a:r>
                  <a:rPr lang="fa-IR" sz="2400"/>
                  <a:t> </a:t>
                </a:r>
                <a:endParaRPr lang="en-US" sz="2400"/>
              </a:p>
            </p:txBody>
          </p:sp>
          <p:sp>
            <p:nvSpPr>
              <p:cNvPr id="64532" name="Text Box 33"/>
              <p:cNvSpPr txBox="1">
                <a:spLocks noChangeArrowheads="1"/>
              </p:cNvSpPr>
              <p:nvPr/>
            </p:nvSpPr>
            <p:spPr bwMode="auto">
              <a:xfrm>
                <a:off x="3355" y="855"/>
                <a:ext cx="182"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4533" name="Text Box 34"/>
              <p:cNvSpPr txBox="1">
                <a:spLocks noChangeArrowheads="1"/>
              </p:cNvSpPr>
              <p:nvPr/>
            </p:nvSpPr>
            <p:spPr bwMode="auto">
              <a:xfrm>
                <a:off x="3906" y="852"/>
                <a:ext cx="182"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4534" name="Text Box 35"/>
              <p:cNvSpPr txBox="1">
                <a:spLocks noChangeArrowheads="1"/>
              </p:cNvSpPr>
              <p:nvPr/>
            </p:nvSpPr>
            <p:spPr bwMode="auto">
              <a:xfrm>
                <a:off x="4694" y="1019"/>
                <a:ext cx="182"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4535" name="Text Box 37"/>
              <p:cNvSpPr txBox="1">
                <a:spLocks noChangeArrowheads="1"/>
              </p:cNvSpPr>
              <p:nvPr/>
            </p:nvSpPr>
            <p:spPr bwMode="auto">
              <a:xfrm>
                <a:off x="3637" y="854"/>
                <a:ext cx="363"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m</a:t>
                </a:r>
                <a:r>
                  <a:rPr lang="en-US" sz="1000"/>
                  <a:t>n</a:t>
                </a:r>
                <a:endParaRPr lang="en-US"/>
              </a:p>
            </p:txBody>
          </p:sp>
        </p:grpSp>
      </p:grpSp>
      <p:grpSp>
        <p:nvGrpSpPr>
          <p:cNvPr id="64516" name="Group 39"/>
          <p:cNvGrpSpPr>
            <a:grpSpLocks/>
          </p:cNvGrpSpPr>
          <p:nvPr/>
        </p:nvGrpSpPr>
        <p:grpSpPr bwMode="auto">
          <a:xfrm>
            <a:off x="755650" y="1455738"/>
            <a:ext cx="7416800" cy="893762"/>
            <a:chOff x="521" y="2695"/>
            <a:chExt cx="4672" cy="563"/>
          </a:xfrm>
        </p:grpSpPr>
        <p:grpSp>
          <p:nvGrpSpPr>
            <p:cNvPr id="64517" name="Group 40"/>
            <p:cNvGrpSpPr>
              <a:grpSpLocks/>
            </p:cNvGrpSpPr>
            <p:nvPr/>
          </p:nvGrpSpPr>
          <p:grpSpPr bwMode="auto">
            <a:xfrm>
              <a:off x="839" y="2695"/>
              <a:ext cx="4309" cy="327"/>
              <a:chOff x="839" y="2069"/>
              <a:chExt cx="4309" cy="327"/>
            </a:xfrm>
          </p:grpSpPr>
          <p:sp>
            <p:nvSpPr>
              <p:cNvPr id="64525" name="Text Box 41"/>
              <p:cNvSpPr txBox="1">
                <a:spLocks noChangeArrowheads="1"/>
              </p:cNvSpPr>
              <p:nvPr/>
            </p:nvSpPr>
            <p:spPr bwMode="auto">
              <a:xfrm>
                <a:off x="3878" y="2069"/>
                <a:ext cx="454"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solidFill>
                      <a:schemeClr val="accent1"/>
                    </a:solidFill>
                  </a:rPr>
                  <a:t>زبان</a:t>
                </a:r>
                <a:endParaRPr lang="en-US">
                  <a:solidFill>
                    <a:schemeClr val="accent1"/>
                  </a:solidFill>
                </a:endParaRPr>
              </a:p>
            </p:txBody>
          </p:sp>
          <p:sp>
            <p:nvSpPr>
              <p:cNvPr id="64526" name="Text Box 42"/>
              <p:cNvSpPr txBox="1">
                <a:spLocks noChangeArrowheads="1"/>
              </p:cNvSpPr>
              <p:nvPr/>
            </p:nvSpPr>
            <p:spPr bwMode="auto">
              <a:xfrm>
                <a:off x="1383" y="2069"/>
                <a:ext cx="635"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solidFill>
                      <a:schemeClr val="accent1"/>
                    </a:solidFill>
                  </a:rPr>
                  <a:t>گرامر</a:t>
                </a:r>
                <a:endParaRPr lang="en-US">
                  <a:solidFill>
                    <a:schemeClr val="accent1"/>
                  </a:solidFill>
                </a:endParaRPr>
              </a:p>
            </p:txBody>
          </p:sp>
          <p:sp>
            <p:nvSpPr>
              <p:cNvPr id="64527" name="Line 43"/>
              <p:cNvSpPr>
                <a:spLocks noChangeShapeType="1"/>
              </p:cNvSpPr>
              <p:nvPr/>
            </p:nvSpPr>
            <p:spPr bwMode="auto">
              <a:xfrm>
                <a:off x="839" y="2341"/>
                <a:ext cx="4309" cy="0"/>
              </a:xfrm>
              <a:prstGeom prst="line">
                <a:avLst/>
              </a:prstGeom>
              <a:noFill/>
              <a:ln w="28575">
                <a:solidFill>
                  <a:schemeClr val="tx1"/>
                </a:solidFill>
                <a:round/>
                <a:headEnd/>
                <a:tailEnd/>
              </a:ln>
            </p:spPr>
            <p:txBody>
              <a:bodyPr lIns="90000" tIns="46800" rIns="90000" bIns="46800" anchor="ctr"/>
              <a:lstStyle/>
              <a:p>
                <a:endParaRPr lang="en-US"/>
              </a:p>
            </p:txBody>
          </p:sp>
        </p:grpSp>
        <p:grpSp>
          <p:nvGrpSpPr>
            <p:cNvPr id="64518" name="Group 44"/>
            <p:cNvGrpSpPr>
              <a:grpSpLocks/>
            </p:cNvGrpSpPr>
            <p:nvPr/>
          </p:nvGrpSpPr>
          <p:grpSpPr bwMode="auto">
            <a:xfrm>
              <a:off x="3288" y="2931"/>
              <a:ext cx="1905" cy="327"/>
              <a:chOff x="3243" y="3022"/>
              <a:chExt cx="1905" cy="327"/>
            </a:xfrm>
          </p:grpSpPr>
          <p:sp>
            <p:nvSpPr>
              <p:cNvPr id="64522" name="Text Box 45"/>
              <p:cNvSpPr txBox="1">
                <a:spLocks noChangeArrowheads="1"/>
              </p:cNvSpPr>
              <p:nvPr/>
            </p:nvSpPr>
            <p:spPr bwMode="auto">
              <a:xfrm>
                <a:off x="3243" y="3022"/>
                <a:ext cx="1905" cy="327"/>
              </a:xfrm>
              <a:prstGeom prst="rect">
                <a:avLst/>
              </a:prstGeom>
              <a:noFill/>
              <a:ln w="28575" algn="ctr">
                <a:noFill/>
                <a:miter lim="800000"/>
                <a:headEnd/>
                <a:tailEnd/>
              </a:ln>
            </p:spPr>
            <p:txBody>
              <a:bodyPr lIns="90000" tIns="46800" rIns="90000" bIns="46800">
                <a:spAutoFit/>
              </a:bodyPr>
              <a:lstStyle/>
              <a:p>
                <a:pPr>
                  <a:spcBef>
                    <a:spcPct val="50000"/>
                  </a:spcBef>
                </a:pPr>
                <a:r>
                  <a:rPr lang="en-US"/>
                  <a:t>{a b l 0</a:t>
                </a:r>
                <a:r>
                  <a:rPr lang="en-US">
                    <a:cs typeface="Arial" charset="0"/>
                  </a:rPr>
                  <a:t>≤</a:t>
                </a:r>
                <a:r>
                  <a:rPr lang="en-US"/>
                  <a:t>n</a:t>
                </a:r>
                <a:r>
                  <a:rPr lang="en-US">
                    <a:cs typeface="Arial" charset="0"/>
                  </a:rPr>
                  <a:t>≤</a:t>
                </a:r>
                <a:r>
                  <a:rPr lang="en-US"/>
                  <a:t>m</a:t>
                </a:r>
                <a:r>
                  <a:rPr lang="en-US">
                    <a:cs typeface="Arial" charset="0"/>
                  </a:rPr>
                  <a:t>≤</a:t>
                </a:r>
                <a:r>
                  <a:rPr lang="en-US"/>
                  <a:t>2n}</a:t>
                </a:r>
              </a:p>
            </p:txBody>
          </p:sp>
          <p:sp>
            <p:nvSpPr>
              <p:cNvPr id="64523" name="Text Box 46"/>
              <p:cNvSpPr txBox="1">
                <a:spLocks noChangeArrowheads="1"/>
              </p:cNvSpPr>
              <p:nvPr/>
            </p:nvSpPr>
            <p:spPr bwMode="auto">
              <a:xfrm>
                <a:off x="3477" y="3043"/>
                <a:ext cx="181"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4524" name="Text Box 47"/>
              <p:cNvSpPr txBox="1">
                <a:spLocks noChangeArrowheads="1"/>
              </p:cNvSpPr>
              <p:nvPr/>
            </p:nvSpPr>
            <p:spPr bwMode="auto">
              <a:xfrm>
                <a:off x="3682" y="3043"/>
                <a:ext cx="181"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m</a:t>
                </a:r>
              </a:p>
            </p:txBody>
          </p:sp>
        </p:grpSp>
        <p:grpSp>
          <p:nvGrpSpPr>
            <p:cNvPr id="64519" name="Group 48"/>
            <p:cNvGrpSpPr>
              <a:grpSpLocks/>
            </p:cNvGrpSpPr>
            <p:nvPr/>
          </p:nvGrpSpPr>
          <p:grpSpPr bwMode="auto">
            <a:xfrm>
              <a:off x="521" y="2961"/>
              <a:ext cx="2268" cy="288"/>
              <a:chOff x="567" y="2961"/>
              <a:chExt cx="2268" cy="288"/>
            </a:xfrm>
          </p:grpSpPr>
          <p:sp>
            <p:nvSpPr>
              <p:cNvPr id="64520" name="Text Box 49"/>
              <p:cNvSpPr txBox="1">
                <a:spLocks noChangeArrowheads="1"/>
              </p:cNvSpPr>
              <p:nvPr/>
            </p:nvSpPr>
            <p:spPr bwMode="auto">
              <a:xfrm>
                <a:off x="567" y="2961"/>
                <a:ext cx="2268" cy="288"/>
              </a:xfrm>
              <a:prstGeom prst="rect">
                <a:avLst/>
              </a:prstGeom>
              <a:noFill/>
              <a:ln w="28575" algn="ctr">
                <a:noFill/>
                <a:miter lim="800000"/>
                <a:headEnd/>
                <a:tailEnd/>
              </a:ln>
            </p:spPr>
            <p:txBody>
              <a:bodyPr lIns="90000" tIns="46800" rIns="90000" bIns="46800">
                <a:spAutoFit/>
              </a:bodyPr>
              <a:lstStyle/>
              <a:p>
                <a:pPr>
                  <a:spcBef>
                    <a:spcPct val="50000"/>
                  </a:spcBef>
                </a:pPr>
                <a:r>
                  <a:rPr lang="he-IL" sz="2400"/>
                  <a:t>גּ</a:t>
                </a:r>
                <a:r>
                  <a:rPr lang="en-US" sz="2400"/>
                  <a:t> G: S    aSb l aSbb l</a:t>
                </a:r>
              </a:p>
            </p:txBody>
          </p:sp>
          <p:sp>
            <p:nvSpPr>
              <p:cNvPr id="64521" name="Line 50"/>
              <p:cNvSpPr>
                <a:spLocks noChangeShapeType="1"/>
              </p:cNvSpPr>
              <p:nvPr/>
            </p:nvSpPr>
            <p:spPr bwMode="auto">
              <a:xfrm>
                <a:off x="1390" y="3141"/>
                <a:ext cx="209"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grpSp>
    </p:spTree>
  </p:cSld>
  <p:clrMapOvr>
    <a:masterClrMapping/>
  </p:clrMapOvr>
  <p:transition spd="med">
    <p:wheel/>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63" name="Rectangle 19"/>
          <p:cNvSpPr>
            <a:spLocks noGrp="1" noChangeArrowheads="1"/>
          </p:cNvSpPr>
          <p:nvPr>
            <p:ph type="title"/>
          </p:nvPr>
        </p:nvSpPr>
        <p:spPr/>
        <p:txBody>
          <a:bodyPr/>
          <a:lstStyle/>
          <a:p>
            <a:pPr eaLnBrk="1" hangingPunct="1">
              <a:defRPr/>
            </a:pPr>
            <a:r>
              <a:rPr lang="fa-IR" sz="3200" smtClean="0">
                <a:cs typeface="B Roya" pitchFamily="2" charset="-78"/>
              </a:rPr>
              <a:t>3-3گرامرهای باقاعده</a:t>
            </a:r>
            <a:endParaRPr lang="en-US" sz="3200" smtClean="0">
              <a:cs typeface="B Roya" pitchFamily="2" charset="-78"/>
            </a:endParaRPr>
          </a:p>
        </p:txBody>
      </p:sp>
      <p:grpSp>
        <p:nvGrpSpPr>
          <p:cNvPr id="65539" name="Group 24"/>
          <p:cNvGrpSpPr>
            <a:grpSpLocks/>
          </p:cNvGrpSpPr>
          <p:nvPr/>
        </p:nvGrpSpPr>
        <p:grpSpPr bwMode="auto">
          <a:xfrm>
            <a:off x="179388" y="1268413"/>
            <a:ext cx="8424862" cy="3511550"/>
            <a:chOff x="204" y="709"/>
            <a:chExt cx="5307" cy="2212"/>
          </a:xfrm>
        </p:grpSpPr>
        <p:sp>
          <p:nvSpPr>
            <p:cNvPr id="65541" name="Text Box 20"/>
            <p:cNvSpPr txBox="1">
              <a:spLocks noChangeArrowheads="1"/>
            </p:cNvSpPr>
            <p:nvPr/>
          </p:nvSpPr>
          <p:spPr bwMode="auto">
            <a:xfrm>
              <a:off x="204" y="709"/>
              <a:ext cx="5307" cy="2212"/>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گرامر باقاعده</a:t>
              </a:r>
              <a:r>
                <a:rPr lang="fa-IR"/>
                <a:t>: یک گرامر مستقل از متن است که هر قانون آن دارای یکی از حالات زیر است:</a:t>
              </a:r>
            </a:p>
            <a:p>
              <a:pPr>
                <a:spcBef>
                  <a:spcPct val="50000"/>
                </a:spcBef>
              </a:pPr>
              <a:r>
                <a:rPr lang="en-US"/>
                <a:t>(i</a:t>
              </a:r>
              <a:r>
                <a:rPr lang="fa-IR"/>
                <a:t>     </a:t>
              </a:r>
              <a:r>
                <a:rPr lang="en-US"/>
                <a:t>A     a</a:t>
              </a:r>
            </a:p>
            <a:p>
              <a:pPr>
                <a:spcBef>
                  <a:spcPct val="50000"/>
                </a:spcBef>
              </a:pPr>
              <a:r>
                <a:rPr lang="en-US"/>
                <a:t>(ii</a:t>
              </a:r>
              <a:r>
                <a:rPr lang="fa-IR"/>
                <a:t>   </a:t>
              </a:r>
              <a:r>
                <a:rPr lang="el-GR">
                  <a:cs typeface="Arial" charset="0"/>
                </a:rPr>
                <a:t>λ</a:t>
              </a:r>
              <a:r>
                <a:rPr lang="fa-IR"/>
                <a:t> </a:t>
              </a:r>
              <a:r>
                <a:rPr lang="en-US"/>
                <a:t>A     </a:t>
              </a:r>
              <a:endParaRPr lang="fa-IR"/>
            </a:p>
            <a:p>
              <a:pPr>
                <a:spcBef>
                  <a:spcPct val="50000"/>
                </a:spcBef>
              </a:pPr>
              <a:r>
                <a:rPr lang="en-US"/>
                <a:t>(iii</a:t>
              </a:r>
              <a:r>
                <a:rPr lang="fa-IR"/>
                <a:t> </a:t>
              </a:r>
              <a:r>
                <a:rPr lang="en-US"/>
                <a:t>A     aB</a:t>
              </a:r>
              <a:endParaRPr lang="fa-IR"/>
            </a:p>
            <a:p>
              <a:pPr>
                <a:spcBef>
                  <a:spcPct val="50000"/>
                </a:spcBef>
              </a:pPr>
              <a:r>
                <a:rPr lang="fa-IR"/>
                <a:t>که در آن </a:t>
              </a:r>
              <a:r>
                <a:rPr lang="en-US"/>
                <a:t>A,B </a:t>
              </a:r>
              <a:r>
                <a:rPr lang="ru-RU">
                  <a:cs typeface="Arial" charset="0"/>
                </a:rPr>
                <a:t>є</a:t>
              </a:r>
              <a:r>
                <a:rPr lang="en-US"/>
                <a:t> V</a:t>
              </a:r>
              <a:r>
                <a:rPr lang="fa-IR"/>
                <a:t> و </a:t>
              </a:r>
              <a:r>
                <a:rPr lang="en-US"/>
                <a:t>a</a:t>
              </a:r>
              <a:r>
                <a:rPr lang="ru-RU">
                  <a:cs typeface="Arial" charset="0"/>
                </a:rPr>
                <a:t>є∑</a:t>
              </a:r>
              <a:r>
                <a:rPr lang="fa-IR"/>
                <a:t> می باشد. </a:t>
              </a:r>
              <a:endParaRPr lang="en-US"/>
            </a:p>
          </p:txBody>
        </p:sp>
        <p:sp>
          <p:nvSpPr>
            <p:cNvPr id="65542" name="Line 21"/>
            <p:cNvSpPr>
              <a:spLocks noChangeShapeType="1"/>
            </p:cNvSpPr>
            <p:nvPr/>
          </p:nvSpPr>
          <p:spPr bwMode="auto">
            <a:xfrm>
              <a:off x="4579" y="1591"/>
              <a:ext cx="318"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5543" name="Line 22"/>
            <p:cNvSpPr>
              <a:spLocks noChangeShapeType="1"/>
            </p:cNvSpPr>
            <p:nvPr/>
          </p:nvSpPr>
          <p:spPr bwMode="auto">
            <a:xfrm>
              <a:off x="4625" y="1993"/>
              <a:ext cx="318"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5544" name="Line 23"/>
            <p:cNvSpPr>
              <a:spLocks noChangeShapeType="1"/>
            </p:cNvSpPr>
            <p:nvPr/>
          </p:nvSpPr>
          <p:spPr bwMode="auto">
            <a:xfrm>
              <a:off x="4547" y="2387"/>
              <a:ext cx="318"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sp>
        <p:nvSpPr>
          <p:cNvPr id="65540" name="Text Box 25"/>
          <p:cNvSpPr txBox="1">
            <a:spLocks noChangeArrowheads="1"/>
          </p:cNvSpPr>
          <p:nvPr/>
        </p:nvSpPr>
        <p:spPr bwMode="auto">
          <a:xfrm>
            <a:off x="539750" y="5348288"/>
            <a:ext cx="7634288" cy="457200"/>
          </a:xfrm>
          <a:prstGeom prst="rect">
            <a:avLst/>
          </a:prstGeom>
          <a:solidFill>
            <a:schemeClr val="bg1"/>
          </a:solidFill>
          <a:ln w="28575" algn="ctr">
            <a:noFill/>
            <a:miter lim="800000"/>
            <a:headEnd/>
            <a:tailEnd/>
          </a:ln>
        </p:spPr>
        <p:txBody>
          <a:bodyPr lIns="90000" tIns="46800" rIns="90000" bIns="46800">
            <a:spAutoFit/>
          </a:bodyPr>
          <a:lstStyle/>
          <a:p>
            <a:pPr>
              <a:spcBef>
                <a:spcPct val="50000"/>
              </a:spcBef>
            </a:pPr>
            <a:r>
              <a:rPr lang="fa-IR" sz="2400"/>
              <a:t>یک زبان با قاعده است اگر بتواند توسط یک گرامر با قاعده تولید شود.</a:t>
            </a:r>
            <a:endParaRPr lang="en-US" sz="2400"/>
          </a:p>
        </p:txBody>
      </p:sp>
    </p:spTree>
  </p:cSld>
  <p:clrMapOvr>
    <a:masterClrMapping/>
  </p:clrMapOvr>
  <p:transition spd="med">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defRPr/>
            </a:pPr>
            <a:r>
              <a:rPr lang="fa-IR" smtClean="0">
                <a:cs typeface="B Roya" pitchFamily="2" charset="-78"/>
              </a:rPr>
              <a:t>1-1 نمادگذاری</a:t>
            </a:r>
            <a:endParaRPr lang="en-US" smtClean="0">
              <a:cs typeface="B Roya" pitchFamily="2" charset="-78"/>
            </a:endParaRPr>
          </a:p>
        </p:txBody>
      </p:sp>
      <p:sp>
        <p:nvSpPr>
          <p:cNvPr id="82947" name="Rectangle 3"/>
          <p:cNvSpPr>
            <a:spLocks noGrp="1" noChangeArrowheads="1"/>
          </p:cNvSpPr>
          <p:nvPr>
            <p:ph type="body" idx="1"/>
          </p:nvPr>
        </p:nvSpPr>
        <p:spPr/>
        <p:txBody>
          <a:bodyPr/>
          <a:lstStyle/>
          <a:p>
            <a:pPr eaLnBrk="1" hangingPunct="1"/>
            <a:r>
              <a:rPr lang="fa-IR" smtClean="0">
                <a:cs typeface="B Roya" pitchFamily="2" charset="-78"/>
              </a:rPr>
              <a:t>نماد </a:t>
            </a:r>
            <a:r>
              <a:rPr lang="en-US" smtClean="0">
                <a:cs typeface="Roya" pitchFamily="2" charset="-78"/>
              </a:rPr>
              <a:t>┌</a:t>
            </a:r>
            <a:r>
              <a:rPr lang="en-US" smtClean="0">
                <a:cs typeface="B Roya" pitchFamily="2" charset="-78"/>
              </a:rPr>
              <a:t>x</a:t>
            </a:r>
            <a:r>
              <a:rPr lang="en-US" smtClean="0">
                <a:cs typeface="Roya" pitchFamily="2" charset="-78"/>
              </a:rPr>
              <a:t>┐</a:t>
            </a:r>
            <a:r>
              <a:rPr lang="fa-IR" smtClean="0">
                <a:cs typeface="B Roya" pitchFamily="2" charset="-78"/>
              </a:rPr>
              <a:t>: اشاره به کوچکترین عدد صحیح بزرگتر یا مساوی عدد حقیقی </a:t>
            </a:r>
            <a:r>
              <a:rPr lang="en-US" smtClean="0">
                <a:cs typeface="B Roya" pitchFamily="2" charset="-78"/>
              </a:rPr>
              <a:t>x</a:t>
            </a:r>
            <a:r>
              <a:rPr lang="fa-IR" smtClean="0">
                <a:cs typeface="B Roya" pitchFamily="2" charset="-78"/>
              </a:rPr>
              <a:t> دارد</a:t>
            </a:r>
            <a:r>
              <a:rPr lang="en-US" smtClean="0">
                <a:cs typeface="B Roya" pitchFamily="2" charset="-78"/>
              </a:rPr>
              <a:t>.</a:t>
            </a:r>
            <a:r>
              <a:rPr lang="fa-IR" smtClean="0">
                <a:cs typeface="B Roya" pitchFamily="2" charset="-78"/>
              </a:rPr>
              <a:t> </a:t>
            </a:r>
            <a:r>
              <a:rPr lang="en-US" smtClean="0">
                <a:cs typeface="Roya" pitchFamily="2" charset="-78"/>
              </a:rPr>
              <a:t>┌</a:t>
            </a:r>
            <a:r>
              <a:rPr lang="en-US" smtClean="0">
                <a:cs typeface="B Roya" pitchFamily="2" charset="-78"/>
              </a:rPr>
              <a:t>-3.7</a:t>
            </a:r>
            <a:r>
              <a:rPr lang="en-US" smtClean="0">
                <a:cs typeface="Roya" pitchFamily="2" charset="-78"/>
              </a:rPr>
              <a:t>┐</a:t>
            </a:r>
            <a:r>
              <a:rPr lang="en-US" smtClean="0">
                <a:cs typeface="B Roya" pitchFamily="2" charset="-78"/>
              </a:rPr>
              <a:t>=-3                  </a:t>
            </a:r>
          </a:p>
          <a:p>
            <a:pPr eaLnBrk="1" hangingPunct="1">
              <a:buFont typeface="Wingdings" pitchFamily="2" charset="2"/>
              <a:buNone/>
            </a:pPr>
            <a:r>
              <a:rPr lang="en-US" smtClean="0">
                <a:cs typeface="Roya" pitchFamily="2" charset="-78"/>
              </a:rPr>
              <a:t>┌</a:t>
            </a:r>
            <a:r>
              <a:rPr lang="en-US" smtClean="0">
                <a:cs typeface="B Roya" pitchFamily="2" charset="-78"/>
              </a:rPr>
              <a:t>4.5</a:t>
            </a:r>
            <a:r>
              <a:rPr lang="en-US" smtClean="0">
                <a:cs typeface="Roya" pitchFamily="2" charset="-78"/>
              </a:rPr>
              <a:t>┐</a:t>
            </a:r>
            <a:r>
              <a:rPr lang="en-US" smtClean="0">
                <a:cs typeface="B Roya" pitchFamily="2" charset="-78"/>
              </a:rPr>
              <a:t>= 5                                                       </a:t>
            </a:r>
          </a:p>
          <a:p>
            <a:pPr eaLnBrk="1" hangingPunct="1">
              <a:buFont typeface="Wingdings" pitchFamily="2" charset="2"/>
              <a:buNone/>
            </a:pPr>
            <a:r>
              <a:rPr lang="fa-IR" smtClean="0">
                <a:cs typeface="B Roya" pitchFamily="2" charset="-78"/>
              </a:rPr>
              <a:t>نماد </a:t>
            </a:r>
            <a:r>
              <a:rPr lang="en-US" smtClean="0">
                <a:cs typeface="Roya" pitchFamily="2" charset="-78"/>
              </a:rPr>
              <a:t>┌</a:t>
            </a:r>
            <a:r>
              <a:rPr lang="en-US" smtClean="0">
                <a:cs typeface="B Roya" pitchFamily="2" charset="-78"/>
              </a:rPr>
              <a:t>x</a:t>
            </a:r>
            <a:r>
              <a:rPr lang="en-US" smtClean="0">
                <a:cs typeface="Roya" pitchFamily="2" charset="-78"/>
              </a:rPr>
              <a:t>┐</a:t>
            </a:r>
            <a:r>
              <a:rPr lang="fa-IR" smtClean="0">
                <a:cs typeface="B Roya" pitchFamily="2" charset="-78"/>
              </a:rPr>
              <a:t> را </a:t>
            </a:r>
            <a:r>
              <a:rPr lang="fa-IR" smtClean="0">
                <a:solidFill>
                  <a:schemeClr val="accent1"/>
                </a:solidFill>
                <a:cs typeface="B Roya" pitchFamily="2" charset="-78"/>
              </a:rPr>
              <a:t>جزء صحیح بالای </a:t>
            </a:r>
            <a:r>
              <a:rPr lang="en-US" smtClean="0">
                <a:solidFill>
                  <a:schemeClr val="accent1"/>
                </a:solidFill>
                <a:cs typeface="B Roya" pitchFamily="2" charset="-78"/>
              </a:rPr>
              <a:t>x</a:t>
            </a:r>
            <a:r>
              <a:rPr lang="fa-IR" smtClean="0">
                <a:cs typeface="B Roya" pitchFamily="2" charset="-78"/>
              </a:rPr>
              <a:t> می نامیم.</a:t>
            </a:r>
          </a:p>
          <a:p>
            <a:pPr eaLnBrk="1" hangingPunct="1">
              <a:buFont typeface="Wingdings" pitchFamily="2" charset="2"/>
              <a:buNone/>
            </a:pPr>
            <a:endParaRPr lang="fa-IR" smtClean="0">
              <a:cs typeface="B Roya" pitchFamily="2" charset="-78"/>
            </a:endParaRPr>
          </a:p>
          <a:p>
            <a:pPr eaLnBrk="1" hangingPunct="1"/>
            <a:r>
              <a:rPr lang="fa-IR" smtClean="0">
                <a:cs typeface="B Roya" pitchFamily="2" charset="-78"/>
              </a:rPr>
              <a:t> نماد </a:t>
            </a:r>
            <a:r>
              <a:rPr lang="en-US" smtClean="0">
                <a:cs typeface="Roya" pitchFamily="2" charset="-78"/>
              </a:rPr>
              <a:t>└</a:t>
            </a:r>
            <a:r>
              <a:rPr lang="en-US" smtClean="0">
                <a:cs typeface="B Roya" pitchFamily="2" charset="-78"/>
              </a:rPr>
              <a:t>x</a:t>
            </a:r>
            <a:r>
              <a:rPr lang="en-US" smtClean="0">
                <a:cs typeface="Roya" pitchFamily="2" charset="-78"/>
              </a:rPr>
              <a:t>┘</a:t>
            </a:r>
            <a:r>
              <a:rPr lang="fa-IR" smtClean="0">
                <a:cs typeface="B Roya" pitchFamily="2" charset="-78"/>
              </a:rPr>
              <a:t>: اشاره به بزرگترین عدد صحیح کوچکتر یا مساوی عدد حقیقی </a:t>
            </a:r>
            <a:r>
              <a:rPr lang="en-US" smtClean="0">
                <a:cs typeface="B Roya" pitchFamily="2" charset="-78"/>
              </a:rPr>
              <a:t>x</a:t>
            </a:r>
            <a:r>
              <a:rPr lang="fa-IR" smtClean="0">
                <a:cs typeface="B Roya" pitchFamily="2" charset="-78"/>
              </a:rPr>
              <a:t> دارد. </a:t>
            </a:r>
            <a:r>
              <a:rPr lang="en-US" smtClean="0">
                <a:cs typeface="Roya" pitchFamily="2" charset="-78"/>
              </a:rPr>
              <a:t>└</a:t>
            </a:r>
            <a:r>
              <a:rPr lang="en-US" smtClean="0">
                <a:cs typeface="B Roya" pitchFamily="2" charset="-78"/>
              </a:rPr>
              <a:t>-3.7</a:t>
            </a:r>
            <a:r>
              <a:rPr lang="en-US" smtClean="0">
                <a:cs typeface="Roya" pitchFamily="2" charset="-78"/>
              </a:rPr>
              <a:t>┘</a:t>
            </a:r>
            <a:r>
              <a:rPr lang="en-US" smtClean="0">
                <a:cs typeface="B Roya" pitchFamily="2" charset="-78"/>
              </a:rPr>
              <a:t>=-4                 </a:t>
            </a:r>
          </a:p>
          <a:p>
            <a:pPr eaLnBrk="1" hangingPunct="1">
              <a:buFont typeface="Wingdings" pitchFamily="2" charset="2"/>
              <a:buNone/>
            </a:pPr>
            <a:r>
              <a:rPr lang="en-US" smtClean="0">
                <a:cs typeface="Roya" pitchFamily="2" charset="-78"/>
              </a:rPr>
              <a:t>└</a:t>
            </a:r>
            <a:r>
              <a:rPr lang="en-US" smtClean="0">
                <a:cs typeface="B Roya" pitchFamily="2" charset="-78"/>
              </a:rPr>
              <a:t>4.5</a:t>
            </a:r>
            <a:r>
              <a:rPr lang="en-US" smtClean="0">
                <a:cs typeface="Roya" pitchFamily="2" charset="-78"/>
              </a:rPr>
              <a:t>┘</a:t>
            </a:r>
            <a:r>
              <a:rPr lang="en-US" smtClean="0">
                <a:cs typeface="B Roya" pitchFamily="2" charset="-78"/>
              </a:rPr>
              <a:t>= 4                                                     </a:t>
            </a:r>
          </a:p>
          <a:p>
            <a:pPr eaLnBrk="1" hangingPunct="1">
              <a:buFont typeface="Wingdings" pitchFamily="2" charset="2"/>
              <a:buNone/>
            </a:pPr>
            <a:r>
              <a:rPr lang="fa-IR" smtClean="0">
                <a:cs typeface="B Roya" pitchFamily="2" charset="-78"/>
              </a:rPr>
              <a:t>نماد </a:t>
            </a:r>
            <a:r>
              <a:rPr lang="en-US" smtClean="0">
                <a:cs typeface="Roya" pitchFamily="2" charset="-78"/>
              </a:rPr>
              <a:t>└</a:t>
            </a:r>
            <a:r>
              <a:rPr lang="en-US" smtClean="0">
                <a:cs typeface="B Roya" pitchFamily="2" charset="-78"/>
              </a:rPr>
              <a:t>x</a:t>
            </a:r>
            <a:r>
              <a:rPr lang="en-US" smtClean="0">
                <a:cs typeface="Roya" pitchFamily="2" charset="-78"/>
              </a:rPr>
              <a:t>┘</a:t>
            </a:r>
            <a:r>
              <a:rPr lang="fa-IR" smtClean="0">
                <a:cs typeface="B Roya" pitchFamily="2" charset="-78"/>
              </a:rPr>
              <a:t> را </a:t>
            </a:r>
            <a:r>
              <a:rPr lang="fa-IR" smtClean="0">
                <a:solidFill>
                  <a:schemeClr val="accent1"/>
                </a:solidFill>
                <a:cs typeface="B Roya" pitchFamily="2" charset="-78"/>
              </a:rPr>
              <a:t>جزء صحیح پایین </a:t>
            </a:r>
            <a:r>
              <a:rPr lang="en-US" smtClean="0">
                <a:solidFill>
                  <a:schemeClr val="accent1"/>
                </a:solidFill>
                <a:cs typeface="B Roya" pitchFamily="2" charset="-78"/>
              </a:rPr>
              <a:t>x</a:t>
            </a:r>
            <a:r>
              <a:rPr lang="fa-IR" smtClean="0">
                <a:cs typeface="B Roya" pitchFamily="2" charset="-78"/>
              </a:rPr>
              <a:t> می نامیم.</a:t>
            </a:r>
            <a:endParaRPr lang="en-US" smtClean="0">
              <a:cs typeface="B Roya" pitchFamily="2" charset="-78"/>
            </a:endParaRPr>
          </a:p>
        </p:txBody>
      </p:sp>
      <p:sp>
        <p:nvSpPr>
          <p:cNvPr id="1029" name="Rectangle 5"/>
          <p:cNvSpPr>
            <a:spLocks noChangeArrowheads="1"/>
          </p:cNvSpPr>
          <p:nvPr/>
        </p:nvSpPr>
        <p:spPr bwMode="auto">
          <a:xfrm>
            <a:off x="0" y="0"/>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026" name="Object 4"/>
          <p:cNvGraphicFramePr>
            <a:graphicFrameLocks noChangeAspect="1"/>
          </p:cNvGraphicFramePr>
          <p:nvPr/>
        </p:nvGraphicFramePr>
        <p:xfrm>
          <a:off x="0" y="0"/>
          <a:ext cx="238125" cy="228600"/>
        </p:xfrm>
        <a:graphic>
          <a:graphicData uri="http://schemas.openxmlformats.org/presentationml/2006/ole">
            <p:oleObj spid="_x0000_s1026" name="Equation" r:id="rId3" imgW="241300" imgH="228600" progId="Equation.3">
              <p:embed/>
            </p:oleObj>
          </a:graphicData>
        </a:graphic>
      </p:graphicFrame>
      <p:sp>
        <p:nvSpPr>
          <p:cNvPr id="1030" name="Rectangle 6"/>
          <p:cNvSpPr>
            <a:spLocks noChangeArrowheads="1"/>
          </p:cNvSpPr>
          <p:nvPr/>
        </p:nvSpPr>
        <p:spPr bwMode="auto">
          <a:xfrm>
            <a:off x="0" y="228600"/>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2946"/>
                                        </p:tgtEl>
                                        <p:attrNameLst>
                                          <p:attrName>style.visibility</p:attrName>
                                        </p:attrNameLst>
                                      </p:cBhvr>
                                      <p:to>
                                        <p:strVal val="visible"/>
                                      </p:to>
                                    </p:set>
                                    <p:animEffect transition="in" filter="blinds(horizontal)">
                                      <p:cBhvr>
                                        <p:cTn id="7" dur="500"/>
                                        <p:tgtEl>
                                          <p:spTgt spid="82946"/>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82947">
                                            <p:txEl>
                                              <p:pRg st="0" end="0"/>
                                            </p:txEl>
                                          </p:spTgt>
                                        </p:tgtEl>
                                        <p:attrNameLst>
                                          <p:attrName>style.visibility</p:attrName>
                                        </p:attrNameLst>
                                      </p:cBhvr>
                                      <p:to>
                                        <p:strVal val="visible"/>
                                      </p:to>
                                    </p:set>
                                    <p:anim calcmode="lin" valueType="num">
                                      <p:cBhvr>
                                        <p:cTn id="11" dur="1000" fill="hold"/>
                                        <p:tgtEl>
                                          <p:spTgt spid="82947">
                                            <p:txEl>
                                              <p:pRg st="0" end="0"/>
                                            </p:txEl>
                                          </p:spTgt>
                                        </p:tgtEl>
                                        <p:attrNameLst>
                                          <p:attrName>ppt_w</p:attrName>
                                        </p:attrNameLst>
                                      </p:cBhvr>
                                      <p:tavLst>
                                        <p:tav tm="0">
                                          <p:val>
                                            <p:strVal val="#ppt_w*0.70"/>
                                          </p:val>
                                        </p:tav>
                                        <p:tav tm="100000">
                                          <p:val>
                                            <p:strVal val="#ppt_w"/>
                                          </p:val>
                                        </p:tav>
                                      </p:tavLst>
                                    </p:anim>
                                    <p:anim calcmode="lin" valueType="num">
                                      <p:cBhvr>
                                        <p:cTn id="12" dur="1000" fill="hold"/>
                                        <p:tgtEl>
                                          <p:spTgt spid="82947">
                                            <p:txEl>
                                              <p:pRg st="0" end="0"/>
                                            </p:txEl>
                                          </p:spTgt>
                                        </p:tgtEl>
                                        <p:attrNameLst>
                                          <p:attrName>ppt_h</p:attrName>
                                        </p:attrNameLst>
                                      </p:cBhvr>
                                      <p:tavLst>
                                        <p:tav tm="0">
                                          <p:val>
                                            <p:strVal val="#ppt_h"/>
                                          </p:val>
                                        </p:tav>
                                        <p:tav tm="100000">
                                          <p:val>
                                            <p:strVal val="#ppt_h"/>
                                          </p:val>
                                        </p:tav>
                                      </p:tavLst>
                                    </p:anim>
                                    <p:animEffect transition="in" filter="fade">
                                      <p:cBhvr>
                                        <p:cTn id="13" dur="1000"/>
                                        <p:tgtEl>
                                          <p:spTgt spid="82947">
                                            <p:txEl>
                                              <p:pRg st="0" end="0"/>
                                            </p:txEl>
                                          </p:spTgt>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82947">
                                            <p:txEl>
                                              <p:pRg st="1" end="1"/>
                                            </p:txEl>
                                          </p:spTgt>
                                        </p:tgtEl>
                                        <p:attrNameLst>
                                          <p:attrName>style.visibility</p:attrName>
                                        </p:attrNameLst>
                                      </p:cBhvr>
                                      <p:to>
                                        <p:strVal val="visible"/>
                                      </p:to>
                                    </p:set>
                                    <p:anim calcmode="lin" valueType="num">
                                      <p:cBhvr>
                                        <p:cTn id="17" dur="1000" fill="hold"/>
                                        <p:tgtEl>
                                          <p:spTgt spid="82947">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82947">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82947">
                                            <p:txEl>
                                              <p:pRg st="1" end="1"/>
                                            </p:txEl>
                                          </p:spTgt>
                                        </p:tgtEl>
                                      </p:cBhvr>
                                    </p:animEffect>
                                  </p:childTnLst>
                                </p:cTn>
                              </p:par>
                            </p:childTnLst>
                          </p:cTn>
                        </p:par>
                        <p:par>
                          <p:cTn id="20" fill="hold">
                            <p:stCondLst>
                              <p:cond delay="2500"/>
                            </p:stCondLst>
                            <p:childTnLst>
                              <p:par>
                                <p:cTn id="21" presetID="55" presetClass="entr" presetSubtype="0" fill="hold" grpId="0" nodeType="afterEffect">
                                  <p:stCondLst>
                                    <p:cond delay="0"/>
                                  </p:stCondLst>
                                  <p:childTnLst>
                                    <p:set>
                                      <p:cBhvr>
                                        <p:cTn id="22" dur="1" fill="hold">
                                          <p:stCondLst>
                                            <p:cond delay="0"/>
                                          </p:stCondLst>
                                        </p:cTn>
                                        <p:tgtEl>
                                          <p:spTgt spid="82947">
                                            <p:txEl>
                                              <p:pRg st="2" end="2"/>
                                            </p:txEl>
                                          </p:spTgt>
                                        </p:tgtEl>
                                        <p:attrNameLst>
                                          <p:attrName>style.visibility</p:attrName>
                                        </p:attrNameLst>
                                      </p:cBhvr>
                                      <p:to>
                                        <p:strVal val="visible"/>
                                      </p:to>
                                    </p:set>
                                    <p:anim calcmode="lin" valueType="num">
                                      <p:cBhvr>
                                        <p:cTn id="23" dur="1000" fill="hold"/>
                                        <p:tgtEl>
                                          <p:spTgt spid="82947">
                                            <p:txEl>
                                              <p:pRg st="2" end="2"/>
                                            </p:txEl>
                                          </p:spTgt>
                                        </p:tgtEl>
                                        <p:attrNameLst>
                                          <p:attrName>ppt_w</p:attrName>
                                        </p:attrNameLst>
                                      </p:cBhvr>
                                      <p:tavLst>
                                        <p:tav tm="0">
                                          <p:val>
                                            <p:strVal val="#ppt_w*0.70"/>
                                          </p:val>
                                        </p:tav>
                                        <p:tav tm="100000">
                                          <p:val>
                                            <p:strVal val="#ppt_w"/>
                                          </p:val>
                                        </p:tav>
                                      </p:tavLst>
                                    </p:anim>
                                    <p:anim calcmode="lin" valueType="num">
                                      <p:cBhvr>
                                        <p:cTn id="24" dur="1000" fill="hold"/>
                                        <p:tgtEl>
                                          <p:spTgt spid="82947">
                                            <p:txEl>
                                              <p:pRg st="2" end="2"/>
                                            </p:txEl>
                                          </p:spTgt>
                                        </p:tgtEl>
                                        <p:attrNameLst>
                                          <p:attrName>ppt_h</p:attrName>
                                        </p:attrNameLst>
                                      </p:cBhvr>
                                      <p:tavLst>
                                        <p:tav tm="0">
                                          <p:val>
                                            <p:strVal val="#ppt_h"/>
                                          </p:val>
                                        </p:tav>
                                        <p:tav tm="100000">
                                          <p:val>
                                            <p:strVal val="#ppt_h"/>
                                          </p:val>
                                        </p:tav>
                                      </p:tavLst>
                                    </p:anim>
                                    <p:animEffect transition="in" filter="fade">
                                      <p:cBhvr>
                                        <p:cTn id="25" dur="1000"/>
                                        <p:tgtEl>
                                          <p:spTgt spid="82947">
                                            <p:txEl>
                                              <p:pRg st="2" end="2"/>
                                            </p:txEl>
                                          </p:spTgt>
                                        </p:tgtEl>
                                      </p:cBhvr>
                                    </p:animEffect>
                                  </p:childTnLst>
                                </p:cTn>
                              </p:par>
                            </p:childTnLst>
                          </p:cTn>
                        </p:par>
                        <p:par>
                          <p:cTn id="26" fill="hold">
                            <p:stCondLst>
                              <p:cond delay="3500"/>
                            </p:stCondLst>
                            <p:childTnLst>
                              <p:par>
                                <p:cTn id="27" presetID="55" presetClass="entr" presetSubtype="0" fill="hold" grpId="0" nodeType="afterEffect">
                                  <p:stCondLst>
                                    <p:cond delay="0"/>
                                  </p:stCondLst>
                                  <p:childTnLst>
                                    <p:set>
                                      <p:cBhvr>
                                        <p:cTn id="28" dur="1" fill="hold">
                                          <p:stCondLst>
                                            <p:cond delay="0"/>
                                          </p:stCondLst>
                                        </p:cTn>
                                        <p:tgtEl>
                                          <p:spTgt spid="82947">
                                            <p:txEl>
                                              <p:pRg st="4" end="4"/>
                                            </p:txEl>
                                          </p:spTgt>
                                        </p:tgtEl>
                                        <p:attrNameLst>
                                          <p:attrName>style.visibility</p:attrName>
                                        </p:attrNameLst>
                                      </p:cBhvr>
                                      <p:to>
                                        <p:strVal val="visible"/>
                                      </p:to>
                                    </p:set>
                                    <p:anim calcmode="lin" valueType="num">
                                      <p:cBhvr>
                                        <p:cTn id="29" dur="1000" fill="hold"/>
                                        <p:tgtEl>
                                          <p:spTgt spid="82947">
                                            <p:txEl>
                                              <p:pRg st="4" end="4"/>
                                            </p:txEl>
                                          </p:spTgt>
                                        </p:tgtEl>
                                        <p:attrNameLst>
                                          <p:attrName>ppt_w</p:attrName>
                                        </p:attrNameLst>
                                      </p:cBhvr>
                                      <p:tavLst>
                                        <p:tav tm="0">
                                          <p:val>
                                            <p:strVal val="#ppt_w*0.70"/>
                                          </p:val>
                                        </p:tav>
                                        <p:tav tm="100000">
                                          <p:val>
                                            <p:strVal val="#ppt_w"/>
                                          </p:val>
                                        </p:tav>
                                      </p:tavLst>
                                    </p:anim>
                                    <p:anim calcmode="lin" valueType="num">
                                      <p:cBhvr>
                                        <p:cTn id="30" dur="1000" fill="hold"/>
                                        <p:tgtEl>
                                          <p:spTgt spid="82947">
                                            <p:txEl>
                                              <p:pRg st="4" end="4"/>
                                            </p:txEl>
                                          </p:spTgt>
                                        </p:tgtEl>
                                        <p:attrNameLst>
                                          <p:attrName>ppt_h</p:attrName>
                                        </p:attrNameLst>
                                      </p:cBhvr>
                                      <p:tavLst>
                                        <p:tav tm="0">
                                          <p:val>
                                            <p:strVal val="#ppt_h"/>
                                          </p:val>
                                        </p:tav>
                                        <p:tav tm="100000">
                                          <p:val>
                                            <p:strVal val="#ppt_h"/>
                                          </p:val>
                                        </p:tav>
                                      </p:tavLst>
                                    </p:anim>
                                    <p:animEffect transition="in" filter="fade">
                                      <p:cBhvr>
                                        <p:cTn id="31" dur="1000"/>
                                        <p:tgtEl>
                                          <p:spTgt spid="82947">
                                            <p:txEl>
                                              <p:pRg st="4" end="4"/>
                                            </p:txEl>
                                          </p:spTgt>
                                        </p:tgtEl>
                                      </p:cBhvr>
                                    </p:animEffect>
                                  </p:childTnLst>
                                </p:cTn>
                              </p:par>
                            </p:childTnLst>
                          </p:cTn>
                        </p:par>
                        <p:par>
                          <p:cTn id="32" fill="hold">
                            <p:stCondLst>
                              <p:cond delay="4500"/>
                            </p:stCondLst>
                            <p:childTnLst>
                              <p:par>
                                <p:cTn id="33" presetID="55" presetClass="entr" presetSubtype="0" fill="hold" grpId="0" nodeType="afterEffect">
                                  <p:stCondLst>
                                    <p:cond delay="0"/>
                                  </p:stCondLst>
                                  <p:childTnLst>
                                    <p:set>
                                      <p:cBhvr>
                                        <p:cTn id="34" dur="1" fill="hold">
                                          <p:stCondLst>
                                            <p:cond delay="0"/>
                                          </p:stCondLst>
                                        </p:cTn>
                                        <p:tgtEl>
                                          <p:spTgt spid="82947">
                                            <p:txEl>
                                              <p:pRg st="5" end="5"/>
                                            </p:txEl>
                                          </p:spTgt>
                                        </p:tgtEl>
                                        <p:attrNameLst>
                                          <p:attrName>style.visibility</p:attrName>
                                        </p:attrNameLst>
                                      </p:cBhvr>
                                      <p:to>
                                        <p:strVal val="visible"/>
                                      </p:to>
                                    </p:set>
                                    <p:anim calcmode="lin" valueType="num">
                                      <p:cBhvr>
                                        <p:cTn id="35" dur="1000" fill="hold"/>
                                        <p:tgtEl>
                                          <p:spTgt spid="82947">
                                            <p:txEl>
                                              <p:pRg st="5" end="5"/>
                                            </p:txEl>
                                          </p:spTgt>
                                        </p:tgtEl>
                                        <p:attrNameLst>
                                          <p:attrName>ppt_w</p:attrName>
                                        </p:attrNameLst>
                                      </p:cBhvr>
                                      <p:tavLst>
                                        <p:tav tm="0">
                                          <p:val>
                                            <p:strVal val="#ppt_w*0.70"/>
                                          </p:val>
                                        </p:tav>
                                        <p:tav tm="100000">
                                          <p:val>
                                            <p:strVal val="#ppt_w"/>
                                          </p:val>
                                        </p:tav>
                                      </p:tavLst>
                                    </p:anim>
                                    <p:anim calcmode="lin" valueType="num">
                                      <p:cBhvr>
                                        <p:cTn id="36" dur="1000" fill="hold"/>
                                        <p:tgtEl>
                                          <p:spTgt spid="82947">
                                            <p:txEl>
                                              <p:pRg st="5" end="5"/>
                                            </p:txEl>
                                          </p:spTgt>
                                        </p:tgtEl>
                                        <p:attrNameLst>
                                          <p:attrName>ppt_h</p:attrName>
                                        </p:attrNameLst>
                                      </p:cBhvr>
                                      <p:tavLst>
                                        <p:tav tm="0">
                                          <p:val>
                                            <p:strVal val="#ppt_h"/>
                                          </p:val>
                                        </p:tav>
                                        <p:tav tm="100000">
                                          <p:val>
                                            <p:strVal val="#ppt_h"/>
                                          </p:val>
                                        </p:tav>
                                      </p:tavLst>
                                    </p:anim>
                                    <p:animEffect transition="in" filter="fade">
                                      <p:cBhvr>
                                        <p:cTn id="37" dur="1000"/>
                                        <p:tgtEl>
                                          <p:spTgt spid="82947">
                                            <p:txEl>
                                              <p:pRg st="5" end="5"/>
                                            </p:txEl>
                                          </p:spTgt>
                                        </p:tgtEl>
                                      </p:cBhvr>
                                    </p:animEffect>
                                  </p:childTnLst>
                                </p:cTn>
                              </p:par>
                            </p:childTnLst>
                          </p:cTn>
                        </p:par>
                        <p:par>
                          <p:cTn id="38" fill="hold">
                            <p:stCondLst>
                              <p:cond delay="5500"/>
                            </p:stCondLst>
                            <p:childTnLst>
                              <p:par>
                                <p:cTn id="39" presetID="55" presetClass="entr" presetSubtype="0" fill="hold" grpId="0" nodeType="afterEffect">
                                  <p:stCondLst>
                                    <p:cond delay="0"/>
                                  </p:stCondLst>
                                  <p:childTnLst>
                                    <p:set>
                                      <p:cBhvr>
                                        <p:cTn id="40" dur="1" fill="hold">
                                          <p:stCondLst>
                                            <p:cond delay="0"/>
                                          </p:stCondLst>
                                        </p:cTn>
                                        <p:tgtEl>
                                          <p:spTgt spid="82947">
                                            <p:txEl>
                                              <p:pRg st="6" end="6"/>
                                            </p:txEl>
                                          </p:spTgt>
                                        </p:tgtEl>
                                        <p:attrNameLst>
                                          <p:attrName>style.visibility</p:attrName>
                                        </p:attrNameLst>
                                      </p:cBhvr>
                                      <p:to>
                                        <p:strVal val="visible"/>
                                      </p:to>
                                    </p:set>
                                    <p:anim calcmode="lin" valueType="num">
                                      <p:cBhvr>
                                        <p:cTn id="41" dur="1000" fill="hold"/>
                                        <p:tgtEl>
                                          <p:spTgt spid="82947">
                                            <p:txEl>
                                              <p:pRg st="6" end="6"/>
                                            </p:txEl>
                                          </p:spTgt>
                                        </p:tgtEl>
                                        <p:attrNameLst>
                                          <p:attrName>ppt_w</p:attrName>
                                        </p:attrNameLst>
                                      </p:cBhvr>
                                      <p:tavLst>
                                        <p:tav tm="0">
                                          <p:val>
                                            <p:strVal val="#ppt_w*0.70"/>
                                          </p:val>
                                        </p:tav>
                                        <p:tav tm="100000">
                                          <p:val>
                                            <p:strVal val="#ppt_w"/>
                                          </p:val>
                                        </p:tav>
                                      </p:tavLst>
                                    </p:anim>
                                    <p:anim calcmode="lin" valueType="num">
                                      <p:cBhvr>
                                        <p:cTn id="42" dur="1000" fill="hold"/>
                                        <p:tgtEl>
                                          <p:spTgt spid="82947">
                                            <p:txEl>
                                              <p:pRg st="6" end="6"/>
                                            </p:txEl>
                                          </p:spTgt>
                                        </p:tgtEl>
                                        <p:attrNameLst>
                                          <p:attrName>ppt_h</p:attrName>
                                        </p:attrNameLst>
                                      </p:cBhvr>
                                      <p:tavLst>
                                        <p:tav tm="0">
                                          <p:val>
                                            <p:strVal val="#ppt_h"/>
                                          </p:val>
                                        </p:tav>
                                        <p:tav tm="100000">
                                          <p:val>
                                            <p:strVal val="#ppt_h"/>
                                          </p:val>
                                        </p:tav>
                                      </p:tavLst>
                                    </p:anim>
                                    <p:animEffect transition="in" filter="fade">
                                      <p:cBhvr>
                                        <p:cTn id="43" dur="1000"/>
                                        <p:tgtEl>
                                          <p:spTgt spid="829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p:bldP spid="82947"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303" name="Rectangle 135"/>
          <p:cNvSpPr>
            <a:spLocks noGrp="1" noChangeArrowheads="1"/>
          </p:cNvSpPr>
          <p:nvPr>
            <p:ph type="title"/>
          </p:nvPr>
        </p:nvSpPr>
        <p:spPr/>
        <p:txBody>
          <a:bodyPr/>
          <a:lstStyle/>
          <a:p>
            <a:pPr eaLnBrk="1" hangingPunct="1">
              <a:defRPr/>
            </a:pPr>
            <a:r>
              <a:rPr lang="fa-IR" sz="3200" smtClean="0">
                <a:cs typeface="B Roya" pitchFamily="2" charset="-78"/>
              </a:rPr>
              <a:t>3-3گرامرهای باقاعده</a:t>
            </a:r>
            <a:endParaRPr lang="en-US" sz="3200" smtClean="0">
              <a:cs typeface="B Roya" pitchFamily="2" charset="-78"/>
            </a:endParaRPr>
          </a:p>
        </p:txBody>
      </p:sp>
      <p:grpSp>
        <p:nvGrpSpPr>
          <p:cNvPr id="66563" name="Group 149"/>
          <p:cNvGrpSpPr>
            <a:grpSpLocks/>
          </p:cNvGrpSpPr>
          <p:nvPr/>
        </p:nvGrpSpPr>
        <p:grpSpPr bwMode="auto">
          <a:xfrm>
            <a:off x="395288" y="1281113"/>
            <a:ext cx="8135937" cy="3084512"/>
            <a:chOff x="249" y="1033"/>
            <a:chExt cx="5125" cy="1943"/>
          </a:xfrm>
        </p:grpSpPr>
        <p:grpSp>
          <p:nvGrpSpPr>
            <p:cNvPr id="66565" name="Group 147"/>
            <p:cNvGrpSpPr>
              <a:grpSpLocks/>
            </p:cNvGrpSpPr>
            <p:nvPr/>
          </p:nvGrpSpPr>
          <p:grpSpPr bwMode="auto">
            <a:xfrm>
              <a:off x="249" y="1033"/>
              <a:ext cx="5125" cy="1943"/>
              <a:chOff x="340" y="709"/>
              <a:chExt cx="5125" cy="1943"/>
            </a:xfrm>
          </p:grpSpPr>
          <p:sp>
            <p:nvSpPr>
              <p:cNvPr id="66567" name="Text Box 136"/>
              <p:cNvSpPr txBox="1">
                <a:spLocks noChangeArrowheads="1"/>
              </p:cNvSpPr>
              <p:nvPr/>
            </p:nvSpPr>
            <p:spPr bwMode="auto">
              <a:xfrm>
                <a:off x="340" y="709"/>
                <a:ext cx="5125" cy="1943"/>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مثال</a:t>
                </a:r>
                <a:r>
                  <a:rPr lang="fa-IR"/>
                  <a:t>:</a:t>
                </a:r>
              </a:p>
              <a:p>
                <a:pPr>
                  <a:spcBef>
                    <a:spcPct val="50000"/>
                  </a:spcBef>
                </a:pPr>
                <a:r>
                  <a:rPr lang="fa-IR"/>
                  <a:t>          گرامر بی قاعده                      گرامر با قاعده</a:t>
                </a:r>
              </a:p>
              <a:p>
                <a:pPr>
                  <a:spcBef>
                    <a:spcPct val="50000"/>
                  </a:spcBef>
                </a:pPr>
                <a:r>
                  <a:rPr lang="fa-IR"/>
                  <a:t>        </a:t>
                </a:r>
                <a:r>
                  <a:rPr lang="en-US"/>
                  <a:t>S    aB l                            G: S    abSA l</a:t>
                </a:r>
              </a:p>
              <a:p>
                <a:pPr>
                  <a:spcBef>
                    <a:spcPct val="50000"/>
                  </a:spcBef>
                </a:pPr>
                <a:r>
                  <a:rPr lang="en-US"/>
                  <a:t>B     bS l bA                      A     Aa l                </a:t>
                </a:r>
              </a:p>
              <a:p>
                <a:pPr>
                  <a:spcBef>
                    <a:spcPct val="50000"/>
                  </a:spcBef>
                </a:pPr>
                <a:r>
                  <a:rPr lang="en-US"/>
                  <a:t>A     aA l                                                           </a:t>
                </a:r>
              </a:p>
            </p:txBody>
          </p:sp>
          <p:sp>
            <p:nvSpPr>
              <p:cNvPr id="66568" name="Text Box 137"/>
              <p:cNvSpPr txBox="1">
                <a:spLocks noChangeArrowheads="1"/>
              </p:cNvSpPr>
              <p:nvPr/>
            </p:nvSpPr>
            <p:spPr bwMode="auto">
              <a:xfrm>
                <a:off x="1927" y="1515"/>
                <a:ext cx="182" cy="327"/>
              </a:xfrm>
              <a:prstGeom prst="rect">
                <a:avLst/>
              </a:prstGeom>
              <a:noFill/>
              <a:ln w="28575" algn="ctr">
                <a:noFill/>
                <a:miter lim="800000"/>
                <a:headEnd/>
                <a:tailEnd/>
              </a:ln>
            </p:spPr>
            <p:txBody>
              <a:bodyPr lIns="90000" tIns="46800" rIns="90000" bIns="46800">
                <a:spAutoFit/>
              </a:bodyPr>
              <a:lstStyle/>
              <a:p>
                <a:pPr>
                  <a:spcBef>
                    <a:spcPct val="50000"/>
                  </a:spcBef>
                </a:pPr>
                <a:r>
                  <a:rPr lang="he-IL"/>
                  <a:t>גּ</a:t>
                </a:r>
              </a:p>
            </p:txBody>
          </p:sp>
          <p:sp>
            <p:nvSpPr>
              <p:cNvPr id="66569" name="Text Box 138"/>
              <p:cNvSpPr txBox="1">
                <a:spLocks noChangeArrowheads="1"/>
              </p:cNvSpPr>
              <p:nvPr/>
            </p:nvSpPr>
            <p:spPr bwMode="auto">
              <a:xfrm>
                <a:off x="4967" y="1525"/>
                <a:ext cx="182" cy="327"/>
              </a:xfrm>
              <a:prstGeom prst="rect">
                <a:avLst/>
              </a:prstGeom>
              <a:noFill/>
              <a:ln w="28575" algn="ctr">
                <a:noFill/>
                <a:miter lim="800000"/>
                <a:headEnd/>
                <a:tailEnd/>
              </a:ln>
            </p:spPr>
            <p:txBody>
              <a:bodyPr lIns="90000" tIns="46800" rIns="90000" bIns="46800">
                <a:spAutoFit/>
              </a:bodyPr>
              <a:lstStyle/>
              <a:p>
                <a:pPr>
                  <a:spcBef>
                    <a:spcPct val="50000"/>
                  </a:spcBef>
                </a:pPr>
                <a:r>
                  <a:rPr lang="he-IL"/>
                  <a:t>גּ</a:t>
                </a:r>
              </a:p>
            </p:txBody>
          </p:sp>
          <p:sp>
            <p:nvSpPr>
              <p:cNvPr id="66570" name="Line 140"/>
              <p:cNvSpPr>
                <a:spLocks noChangeShapeType="1"/>
              </p:cNvSpPr>
              <p:nvPr/>
            </p:nvSpPr>
            <p:spPr bwMode="auto">
              <a:xfrm>
                <a:off x="3962" y="1734"/>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6571" name="Line 141"/>
              <p:cNvSpPr>
                <a:spLocks noChangeShapeType="1"/>
              </p:cNvSpPr>
              <p:nvPr/>
            </p:nvSpPr>
            <p:spPr bwMode="auto">
              <a:xfrm>
                <a:off x="1118" y="1724"/>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6572" name="Line 142"/>
              <p:cNvSpPr>
                <a:spLocks noChangeShapeType="1"/>
              </p:cNvSpPr>
              <p:nvPr/>
            </p:nvSpPr>
            <p:spPr bwMode="auto">
              <a:xfrm>
                <a:off x="1111" y="2115"/>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6573" name="Line 143"/>
              <p:cNvSpPr>
                <a:spLocks noChangeShapeType="1"/>
              </p:cNvSpPr>
              <p:nvPr/>
            </p:nvSpPr>
            <p:spPr bwMode="auto">
              <a:xfrm>
                <a:off x="3725" y="2122"/>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6574" name="Text Box 144"/>
              <p:cNvSpPr txBox="1">
                <a:spLocks noChangeArrowheads="1"/>
              </p:cNvSpPr>
              <p:nvPr/>
            </p:nvSpPr>
            <p:spPr bwMode="auto">
              <a:xfrm>
                <a:off x="4454" y="1917"/>
                <a:ext cx="182" cy="327"/>
              </a:xfrm>
              <a:prstGeom prst="rect">
                <a:avLst/>
              </a:prstGeom>
              <a:noFill/>
              <a:ln w="28575" algn="ctr">
                <a:noFill/>
                <a:miter lim="800000"/>
                <a:headEnd/>
                <a:tailEnd/>
              </a:ln>
            </p:spPr>
            <p:txBody>
              <a:bodyPr lIns="90000" tIns="46800" rIns="90000" bIns="46800">
                <a:spAutoFit/>
              </a:bodyPr>
              <a:lstStyle/>
              <a:p>
                <a:pPr>
                  <a:spcBef>
                    <a:spcPct val="50000"/>
                  </a:spcBef>
                </a:pPr>
                <a:r>
                  <a:rPr lang="he-IL"/>
                  <a:t>גּ</a:t>
                </a:r>
              </a:p>
            </p:txBody>
          </p:sp>
          <p:sp>
            <p:nvSpPr>
              <p:cNvPr id="66575" name="Line 145"/>
              <p:cNvSpPr>
                <a:spLocks noChangeShapeType="1"/>
              </p:cNvSpPr>
              <p:nvPr/>
            </p:nvSpPr>
            <p:spPr bwMode="auto">
              <a:xfrm>
                <a:off x="1111" y="2523"/>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6576" name="Text Box 146"/>
              <p:cNvSpPr txBox="1">
                <a:spLocks noChangeArrowheads="1"/>
              </p:cNvSpPr>
              <p:nvPr/>
            </p:nvSpPr>
            <p:spPr bwMode="auto">
              <a:xfrm>
                <a:off x="1822" y="2310"/>
                <a:ext cx="182" cy="327"/>
              </a:xfrm>
              <a:prstGeom prst="rect">
                <a:avLst/>
              </a:prstGeom>
              <a:noFill/>
              <a:ln w="28575" algn="ctr">
                <a:noFill/>
                <a:miter lim="800000"/>
                <a:headEnd/>
                <a:tailEnd/>
              </a:ln>
            </p:spPr>
            <p:txBody>
              <a:bodyPr lIns="90000" tIns="46800" rIns="90000" bIns="46800">
                <a:spAutoFit/>
              </a:bodyPr>
              <a:lstStyle/>
              <a:p>
                <a:pPr>
                  <a:spcBef>
                    <a:spcPct val="50000"/>
                  </a:spcBef>
                </a:pPr>
                <a:r>
                  <a:rPr lang="he-IL"/>
                  <a:t>גּ</a:t>
                </a:r>
              </a:p>
            </p:txBody>
          </p:sp>
        </p:grpSp>
        <p:sp>
          <p:nvSpPr>
            <p:cNvPr id="66566" name="Line 148"/>
            <p:cNvSpPr>
              <a:spLocks noChangeShapeType="1"/>
            </p:cNvSpPr>
            <p:nvPr/>
          </p:nvSpPr>
          <p:spPr bwMode="auto">
            <a:xfrm>
              <a:off x="793" y="1752"/>
              <a:ext cx="4310" cy="0"/>
            </a:xfrm>
            <a:prstGeom prst="line">
              <a:avLst/>
            </a:prstGeom>
            <a:noFill/>
            <a:ln w="28575">
              <a:solidFill>
                <a:schemeClr val="tx1"/>
              </a:solidFill>
              <a:round/>
              <a:headEnd/>
              <a:tailEnd/>
            </a:ln>
          </p:spPr>
          <p:txBody>
            <a:bodyPr lIns="90000" tIns="46800" rIns="90000" bIns="46800" anchor="ctr"/>
            <a:lstStyle/>
            <a:p>
              <a:endParaRPr lang="en-US"/>
            </a:p>
          </p:txBody>
        </p:sp>
      </p:grpSp>
      <p:sp>
        <p:nvSpPr>
          <p:cNvPr id="135318" name="AutoShape 150"/>
          <p:cNvSpPr>
            <a:spLocks noChangeArrowheads="1"/>
          </p:cNvSpPr>
          <p:nvPr/>
        </p:nvSpPr>
        <p:spPr bwMode="auto">
          <a:xfrm>
            <a:off x="3924300" y="3141663"/>
            <a:ext cx="1152525" cy="358775"/>
          </a:xfrm>
          <a:prstGeom prst="leftArrow">
            <a:avLst>
              <a:gd name="adj1" fmla="val 50000"/>
              <a:gd name="adj2" fmla="val 80310"/>
            </a:avLst>
          </a:prstGeom>
          <a:solidFill>
            <a:schemeClr val="folHlink"/>
          </a:solidFill>
          <a:ln w="22225" algn="ctr">
            <a:solidFill>
              <a:schemeClr val="tx1"/>
            </a:solidFill>
            <a:miter lim="800000"/>
            <a:headEnd/>
            <a:tailEnd/>
          </a:ln>
          <a:effectLst>
            <a:outerShdw dist="35921" dir="2700000" algn="ctr" rotWithShape="0">
              <a:schemeClr val="bg2"/>
            </a:outerShdw>
          </a:effectLst>
        </p:spPr>
        <p:txBody>
          <a:bodyPr wrap="none" lIns="90000" tIns="46800" rIns="90000" bIns="46800" anchor="ctr"/>
          <a:lstStyle/>
          <a:p>
            <a:pPr algn="ctr">
              <a:defRPr/>
            </a:pPr>
            <a:endParaRPr lang="fa-IR">
              <a:solidFill>
                <a:schemeClr val="accent1"/>
              </a:solidFill>
              <a:latin typeface="Arial" pitchFamily="34" charset="0"/>
            </a:endParaRPr>
          </a:p>
        </p:txBody>
      </p:sp>
    </p:spTree>
  </p:cSld>
  <p:clrMapOvr>
    <a:masterClrMapping/>
  </p:clrMapOvr>
  <p:transition spd="med">
    <p:wheel/>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51" name="Rectangle 11"/>
          <p:cNvSpPr>
            <a:spLocks noGrp="1" noChangeArrowheads="1"/>
          </p:cNvSpPr>
          <p:nvPr>
            <p:ph type="title"/>
          </p:nvPr>
        </p:nvSpPr>
        <p:spPr/>
        <p:txBody>
          <a:bodyPr/>
          <a:lstStyle/>
          <a:p>
            <a:pPr eaLnBrk="1" hangingPunct="1">
              <a:defRPr/>
            </a:pPr>
            <a:r>
              <a:rPr lang="fa-IR" sz="3200" smtClean="0">
                <a:cs typeface="B Roya" pitchFamily="2" charset="-78"/>
              </a:rPr>
              <a:t>3-4مروری بر گرامرها و زبان ها</a:t>
            </a:r>
            <a:endParaRPr lang="en-US" sz="3200" smtClean="0">
              <a:cs typeface="B Roya" pitchFamily="2" charset="-78"/>
            </a:endParaRPr>
          </a:p>
        </p:txBody>
      </p:sp>
      <p:grpSp>
        <p:nvGrpSpPr>
          <p:cNvPr id="67587" name="Group 28"/>
          <p:cNvGrpSpPr>
            <a:grpSpLocks/>
          </p:cNvGrpSpPr>
          <p:nvPr/>
        </p:nvGrpSpPr>
        <p:grpSpPr bwMode="auto">
          <a:xfrm>
            <a:off x="755650" y="981075"/>
            <a:ext cx="7416800" cy="1974850"/>
            <a:chOff x="476" y="917"/>
            <a:chExt cx="4672" cy="1244"/>
          </a:xfrm>
        </p:grpSpPr>
        <p:grpSp>
          <p:nvGrpSpPr>
            <p:cNvPr id="67620" name="Group 13"/>
            <p:cNvGrpSpPr>
              <a:grpSpLocks/>
            </p:cNvGrpSpPr>
            <p:nvPr/>
          </p:nvGrpSpPr>
          <p:grpSpPr bwMode="auto">
            <a:xfrm>
              <a:off x="794" y="917"/>
              <a:ext cx="4309" cy="327"/>
              <a:chOff x="839" y="2069"/>
              <a:chExt cx="4309" cy="327"/>
            </a:xfrm>
          </p:grpSpPr>
          <p:sp>
            <p:nvSpPr>
              <p:cNvPr id="67630" name="Text Box 14"/>
              <p:cNvSpPr txBox="1">
                <a:spLocks noChangeArrowheads="1"/>
              </p:cNvSpPr>
              <p:nvPr/>
            </p:nvSpPr>
            <p:spPr bwMode="auto">
              <a:xfrm>
                <a:off x="3878" y="2069"/>
                <a:ext cx="454"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t>زبان</a:t>
                </a:r>
                <a:endParaRPr lang="en-US"/>
              </a:p>
            </p:txBody>
          </p:sp>
          <p:sp>
            <p:nvSpPr>
              <p:cNvPr id="67631" name="Text Box 15"/>
              <p:cNvSpPr txBox="1">
                <a:spLocks noChangeArrowheads="1"/>
              </p:cNvSpPr>
              <p:nvPr/>
            </p:nvSpPr>
            <p:spPr bwMode="auto">
              <a:xfrm>
                <a:off x="1383" y="2069"/>
                <a:ext cx="635"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t>گرامر</a:t>
                </a:r>
                <a:endParaRPr lang="en-US"/>
              </a:p>
            </p:txBody>
          </p:sp>
          <p:sp>
            <p:nvSpPr>
              <p:cNvPr id="67632" name="Line 16"/>
              <p:cNvSpPr>
                <a:spLocks noChangeShapeType="1"/>
              </p:cNvSpPr>
              <p:nvPr/>
            </p:nvSpPr>
            <p:spPr bwMode="auto">
              <a:xfrm>
                <a:off x="839" y="2341"/>
                <a:ext cx="4309" cy="0"/>
              </a:xfrm>
              <a:prstGeom prst="line">
                <a:avLst/>
              </a:prstGeom>
              <a:noFill/>
              <a:ln w="28575">
                <a:solidFill>
                  <a:schemeClr val="tx1"/>
                </a:solidFill>
                <a:round/>
                <a:headEnd/>
                <a:tailEnd/>
              </a:ln>
            </p:spPr>
            <p:txBody>
              <a:bodyPr lIns="90000" tIns="46800" rIns="90000" bIns="46800" anchor="ctr"/>
              <a:lstStyle/>
              <a:p>
                <a:endParaRPr lang="en-US"/>
              </a:p>
            </p:txBody>
          </p:sp>
        </p:grpSp>
        <p:grpSp>
          <p:nvGrpSpPr>
            <p:cNvPr id="67621" name="Group 24"/>
            <p:cNvGrpSpPr>
              <a:grpSpLocks/>
            </p:cNvGrpSpPr>
            <p:nvPr/>
          </p:nvGrpSpPr>
          <p:grpSpPr bwMode="auto">
            <a:xfrm>
              <a:off x="2608" y="1153"/>
              <a:ext cx="2540" cy="327"/>
              <a:chOff x="2608" y="1153"/>
              <a:chExt cx="2540" cy="327"/>
            </a:xfrm>
          </p:grpSpPr>
          <p:sp>
            <p:nvSpPr>
              <p:cNvPr id="67627" name="Text Box 18"/>
              <p:cNvSpPr txBox="1">
                <a:spLocks noChangeArrowheads="1"/>
              </p:cNvSpPr>
              <p:nvPr/>
            </p:nvSpPr>
            <p:spPr bwMode="auto">
              <a:xfrm>
                <a:off x="2608" y="1153"/>
                <a:ext cx="2540" cy="327"/>
              </a:xfrm>
              <a:prstGeom prst="rect">
                <a:avLst/>
              </a:prstGeom>
              <a:noFill/>
              <a:ln w="28575" algn="ctr">
                <a:noFill/>
                <a:miter lim="800000"/>
                <a:headEnd/>
                <a:tailEnd/>
              </a:ln>
            </p:spPr>
            <p:txBody>
              <a:bodyPr lIns="90000" tIns="46800" rIns="90000" bIns="46800">
                <a:spAutoFit/>
              </a:bodyPr>
              <a:lstStyle/>
              <a:p>
                <a:pPr>
                  <a:spcBef>
                    <a:spcPct val="50000"/>
                  </a:spcBef>
                </a:pPr>
                <a:r>
                  <a:rPr lang="en-US"/>
                  <a:t>L={a  b  l n&gt;0}</a:t>
                </a:r>
              </a:p>
            </p:txBody>
          </p:sp>
          <p:sp>
            <p:nvSpPr>
              <p:cNvPr id="67628" name="Text Box 19"/>
              <p:cNvSpPr txBox="1">
                <a:spLocks noChangeArrowheads="1"/>
              </p:cNvSpPr>
              <p:nvPr/>
            </p:nvSpPr>
            <p:spPr bwMode="auto">
              <a:xfrm>
                <a:off x="3944" y="1158"/>
                <a:ext cx="323"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2n</a:t>
                </a:r>
              </a:p>
            </p:txBody>
          </p:sp>
          <p:sp>
            <p:nvSpPr>
              <p:cNvPr id="67629" name="Text Box 20"/>
              <p:cNvSpPr txBox="1">
                <a:spLocks noChangeArrowheads="1"/>
              </p:cNvSpPr>
              <p:nvPr/>
            </p:nvSpPr>
            <p:spPr bwMode="auto">
              <a:xfrm>
                <a:off x="4173" y="1162"/>
                <a:ext cx="378"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3m</a:t>
                </a:r>
              </a:p>
            </p:txBody>
          </p:sp>
        </p:grpSp>
        <p:grpSp>
          <p:nvGrpSpPr>
            <p:cNvPr id="67622" name="Group 27"/>
            <p:cNvGrpSpPr>
              <a:grpSpLocks/>
            </p:cNvGrpSpPr>
            <p:nvPr/>
          </p:nvGrpSpPr>
          <p:grpSpPr bwMode="auto">
            <a:xfrm>
              <a:off x="476" y="1183"/>
              <a:ext cx="2268" cy="978"/>
              <a:chOff x="476" y="1183"/>
              <a:chExt cx="2268" cy="978"/>
            </a:xfrm>
          </p:grpSpPr>
          <p:sp>
            <p:nvSpPr>
              <p:cNvPr id="67623" name="Text Box 22"/>
              <p:cNvSpPr txBox="1">
                <a:spLocks noChangeArrowheads="1"/>
              </p:cNvSpPr>
              <p:nvPr/>
            </p:nvSpPr>
            <p:spPr bwMode="auto">
              <a:xfrm>
                <a:off x="476" y="1183"/>
                <a:ext cx="2268" cy="978"/>
              </a:xfrm>
              <a:prstGeom prst="rect">
                <a:avLst/>
              </a:prstGeom>
              <a:noFill/>
              <a:ln w="28575" algn="ctr">
                <a:noFill/>
                <a:miter lim="800000"/>
                <a:headEnd/>
                <a:tailEnd/>
              </a:ln>
            </p:spPr>
            <p:txBody>
              <a:bodyPr lIns="90000" tIns="46800" rIns="90000" bIns="46800">
                <a:spAutoFit/>
              </a:bodyPr>
              <a:lstStyle/>
              <a:p>
                <a:pPr>
                  <a:spcBef>
                    <a:spcPct val="50000"/>
                  </a:spcBef>
                </a:pPr>
                <a:r>
                  <a:rPr lang="en-US" sz="2400"/>
                  <a:t>G: S    AASB l AAB</a:t>
                </a:r>
              </a:p>
              <a:p>
                <a:pPr>
                  <a:spcBef>
                    <a:spcPct val="50000"/>
                  </a:spcBef>
                </a:pPr>
                <a:r>
                  <a:rPr lang="en-US" sz="2400"/>
                  <a:t>A    a                   </a:t>
                </a:r>
              </a:p>
              <a:p>
                <a:pPr>
                  <a:spcBef>
                    <a:spcPct val="50000"/>
                  </a:spcBef>
                </a:pPr>
                <a:r>
                  <a:rPr lang="en-US" sz="2400"/>
                  <a:t>            B     bbb             </a:t>
                </a:r>
              </a:p>
            </p:txBody>
          </p:sp>
          <p:sp>
            <p:nvSpPr>
              <p:cNvPr id="67624" name="Line 23"/>
              <p:cNvSpPr>
                <a:spLocks noChangeShapeType="1"/>
              </p:cNvSpPr>
              <p:nvPr/>
            </p:nvSpPr>
            <p:spPr bwMode="auto">
              <a:xfrm>
                <a:off x="1352" y="1349"/>
                <a:ext cx="209"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7625" name="Line 25"/>
              <p:cNvSpPr>
                <a:spLocks noChangeShapeType="1"/>
              </p:cNvSpPr>
              <p:nvPr/>
            </p:nvSpPr>
            <p:spPr bwMode="auto">
              <a:xfrm>
                <a:off x="1377" y="1692"/>
                <a:ext cx="209"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7626" name="Line 26"/>
              <p:cNvSpPr>
                <a:spLocks noChangeShapeType="1"/>
              </p:cNvSpPr>
              <p:nvPr/>
            </p:nvSpPr>
            <p:spPr bwMode="auto">
              <a:xfrm>
                <a:off x="1429" y="2024"/>
                <a:ext cx="209"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grpSp>
      <p:sp>
        <p:nvSpPr>
          <p:cNvPr id="67588" name="Text Box 31"/>
          <p:cNvSpPr txBox="1">
            <a:spLocks noChangeArrowheads="1"/>
          </p:cNvSpPr>
          <p:nvPr/>
        </p:nvSpPr>
        <p:spPr bwMode="auto">
          <a:xfrm>
            <a:off x="900113" y="4005263"/>
            <a:ext cx="2376487" cy="519112"/>
          </a:xfrm>
          <a:prstGeom prst="rect">
            <a:avLst/>
          </a:prstGeom>
          <a:noFill/>
          <a:ln w="28575" algn="ctr">
            <a:noFill/>
            <a:miter lim="800000"/>
            <a:headEnd/>
            <a:tailEnd/>
          </a:ln>
        </p:spPr>
        <p:txBody>
          <a:bodyPr lIns="90000" tIns="46800" rIns="90000" bIns="46800">
            <a:spAutoFit/>
          </a:bodyPr>
          <a:lstStyle/>
          <a:p>
            <a:pPr>
              <a:spcBef>
                <a:spcPct val="50000"/>
              </a:spcBef>
            </a:pPr>
            <a:endParaRPr lang="fa-IR"/>
          </a:p>
        </p:txBody>
      </p:sp>
      <p:grpSp>
        <p:nvGrpSpPr>
          <p:cNvPr id="67589" name="Group 59"/>
          <p:cNvGrpSpPr>
            <a:grpSpLocks/>
          </p:cNvGrpSpPr>
          <p:nvPr/>
        </p:nvGrpSpPr>
        <p:grpSpPr bwMode="auto">
          <a:xfrm>
            <a:off x="539750" y="3284538"/>
            <a:ext cx="7993063" cy="2663825"/>
            <a:chOff x="340" y="2160"/>
            <a:chExt cx="5035" cy="1678"/>
          </a:xfrm>
        </p:grpSpPr>
        <p:sp>
          <p:nvSpPr>
            <p:cNvPr id="67591" name="Text Box 29"/>
            <p:cNvSpPr txBox="1">
              <a:spLocks noChangeArrowheads="1"/>
            </p:cNvSpPr>
            <p:nvPr/>
          </p:nvSpPr>
          <p:spPr bwMode="auto">
            <a:xfrm>
              <a:off x="340" y="2160"/>
              <a:ext cx="5035" cy="327"/>
            </a:xfrm>
            <a:prstGeom prst="rect">
              <a:avLst/>
            </a:prstGeom>
            <a:noFill/>
            <a:ln w="28575" algn="ctr">
              <a:noFill/>
              <a:miter lim="800000"/>
              <a:headEnd/>
              <a:tailEnd/>
            </a:ln>
          </p:spPr>
          <p:txBody>
            <a:bodyPr lIns="90000" tIns="46800" rIns="90000" bIns="46800">
              <a:spAutoFit/>
            </a:bodyPr>
            <a:lstStyle/>
            <a:p>
              <a:pPr>
                <a:spcBef>
                  <a:spcPct val="50000"/>
                </a:spcBef>
              </a:pPr>
              <a:r>
                <a:rPr lang="fa-IR"/>
                <a:t>        قانون به کار رفته                             اشتقاق</a:t>
              </a:r>
              <a:endParaRPr lang="en-US"/>
            </a:p>
          </p:txBody>
        </p:sp>
        <p:grpSp>
          <p:nvGrpSpPr>
            <p:cNvPr id="67592" name="Group 58"/>
            <p:cNvGrpSpPr>
              <a:grpSpLocks/>
            </p:cNvGrpSpPr>
            <p:nvPr/>
          </p:nvGrpSpPr>
          <p:grpSpPr bwMode="auto">
            <a:xfrm>
              <a:off x="567" y="2482"/>
              <a:ext cx="4762" cy="1356"/>
              <a:chOff x="567" y="2432"/>
              <a:chExt cx="4762" cy="1356"/>
            </a:xfrm>
          </p:grpSpPr>
          <p:sp>
            <p:nvSpPr>
              <p:cNvPr id="67593" name="Line 30"/>
              <p:cNvSpPr>
                <a:spLocks noChangeShapeType="1"/>
              </p:cNvSpPr>
              <p:nvPr/>
            </p:nvSpPr>
            <p:spPr bwMode="auto">
              <a:xfrm flipH="1">
                <a:off x="567" y="2432"/>
                <a:ext cx="4762" cy="0"/>
              </a:xfrm>
              <a:prstGeom prst="line">
                <a:avLst/>
              </a:prstGeom>
              <a:noFill/>
              <a:ln w="28575">
                <a:solidFill>
                  <a:schemeClr val="tx1"/>
                </a:solidFill>
                <a:round/>
                <a:headEnd/>
                <a:tailEnd/>
              </a:ln>
            </p:spPr>
            <p:txBody>
              <a:bodyPr lIns="90000" tIns="46800" rIns="90000" bIns="46800" anchor="ctr"/>
              <a:lstStyle/>
              <a:p>
                <a:endParaRPr lang="en-US"/>
              </a:p>
            </p:txBody>
          </p:sp>
          <p:grpSp>
            <p:nvGrpSpPr>
              <p:cNvPr id="67594" name="Group 51"/>
              <p:cNvGrpSpPr>
                <a:grpSpLocks/>
              </p:cNvGrpSpPr>
              <p:nvPr/>
            </p:nvGrpSpPr>
            <p:grpSpPr bwMode="auto">
              <a:xfrm>
                <a:off x="929" y="2478"/>
                <a:ext cx="1316" cy="1310"/>
                <a:chOff x="974" y="2439"/>
                <a:chExt cx="1316" cy="1310"/>
              </a:xfrm>
            </p:grpSpPr>
            <p:sp>
              <p:nvSpPr>
                <p:cNvPr id="67601" name="Text Box 37"/>
                <p:cNvSpPr txBox="1">
                  <a:spLocks noChangeArrowheads="1"/>
                </p:cNvSpPr>
                <p:nvPr/>
              </p:nvSpPr>
              <p:spPr bwMode="auto">
                <a:xfrm>
                  <a:off x="1013" y="2462"/>
                  <a:ext cx="363" cy="173"/>
                </a:xfrm>
                <a:prstGeom prst="rect">
                  <a:avLst/>
                </a:prstGeom>
                <a:noFill/>
                <a:ln w="28575" algn="ctr">
                  <a:noFill/>
                  <a:miter lim="800000"/>
                  <a:headEnd/>
                  <a:tailEnd/>
                </a:ln>
              </p:spPr>
              <p:txBody>
                <a:bodyPr lIns="90000" tIns="46800" rIns="90000" bIns="46800">
                  <a:spAutoFit/>
                </a:bodyPr>
                <a:lstStyle/>
                <a:p>
                  <a:pPr>
                    <a:spcBef>
                      <a:spcPct val="50000"/>
                    </a:spcBef>
                  </a:pPr>
                  <a:r>
                    <a:rPr lang="en-US" sz="1200"/>
                    <a:t>n-1</a:t>
                  </a:r>
                </a:p>
              </p:txBody>
            </p:sp>
            <p:grpSp>
              <p:nvGrpSpPr>
                <p:cNvPr id="67602" name="Group 50"/>
                <p:cNvGrpSpPr>
                  <a:grpSpLocks/>
                </p:cNvGrpSpPr>
                <p:nvPr/>
              </p:nvGrpSpPr>
              <p:grpSpPr bwMode="auto">
                <a:xfrm>
                  <a:off x="974" y="2439"/>
                  <a:ext cx="1316" cy="1310"/>
                  <a:chOff x="974" y="2439"/>
                  <a:chExt cx="1316" cy="1310"/>
                </a:xfrm>
              </p:grpSpPr>
              <p:sp>
                <p:nvSpPr>
                  <p:cNvPr id="67603" name="Text Box 38"/>
                  <p:cNvSpPr txBox="1">
                    <a:spLocks noChangeArrowheads="1"/>
                  </p:cNvSpPr>
                  <p:nvPr/>
                </p:nvSpPr>
                <p:spPr bwMode="auto">
                  <a:xfrm>
                    <a:off x="1443" y="2446"/>
                    <a:ext cx="363" cy="173"/>
                  </a:xfrm>
                  <a:prstGeom prst="rect">
                    <a:avLst/>
                  </a:prstGeom>
                  <a:noFill/>
                  <a:ln w="28575" algn="ctr">
                    <a:noFill/>
                    <a:miter lim="800000"/>
                    <a:headEnd/>
                    <a:tailEnd/>
                  </a:ln>
                </p:spPr>
                <p:txBody>
                  <a:bodyPr lIns="90000" tIns="46800" rIns="90000" bIns="46800">
                    <a:spAutoFit/>
                  </a:bodyPr>
                  <a:lstStyle/>
                  <a:p>
                    <a:pPr>
                      <a:spcBef>
                        <a:spcPct val="50000"/>
                      </a:spcBef>
                    </a:pPr>
                    <a:r>
                      <a:rPr lang="en-US" sz="1200"/>
                      <a:t>n-1</a:t>
                    </a:r>
                  </a:p>
                </p:txBody>
              </p:sp>
              <p:grpSp>
                <p:nvGrpSpPr>
                  <p:cNvPr id="67604" name="Group 49"/>
                  <p:cNvGrpSpPr>
                    <a:grpSpLocks/>
                  </p:cNvGrpSpPr>
                  <p:nvPr/>
                </p:nvGrpSpPr>
                <p:grpSpPr bwMode="auto">
                  <a:xfrm>
                    <a:off x="974" y="2439"/>
                    <a:ext cx="1316" cy="1310"/>
                    <a:chOff x="974" y="2439"/>
                    <a:chExt cx="1316" cy="1310"/>
                  </a:xfrm>
                </p:grpSpPr>
                <p:sp>
                  <p:nvSpPr>
                    <p:cNvPr id="67605" name="Text Box 39"/>
                    <p:cNvSpPr txBox="1">
                      <a:spLocks noChangeArrowheads="1"/>
                    </p:cNvSpPr>
                    <p:nvPr/>
                  </p:nvSpPr>
                  <p:spPr bwMode="auto">
                    <a:xfrm>
                      <a:off x="1764" y="2439"/>
                      <a:ext cx="363" cy="173"/>
                    </a:xfrm>
                    <a:prstGeom prst="rect">
                      <a:avLst/>
                    </a:prstGeom>
                    <a:noFill/>
                    <a:ln w="28575" algn="ctr">
                      <a:noFill/>
                      <a:miter lim="800000"/>
                      <a:headEnd/>
                      <a:tailEnd/>
                    </a:ln>
                  </p:spPr>
                  <p:txBody>
                    <a:bodyPr lIns="90000" tIns="46800" rIns="90000" bIns="46800">
                      <a:spAutoFit/>
                    </a:bodyPr>
                    <a:lstStyle/>
                    <a:p>
                      <a:pPr>
                        <a:spcBef>
                          <a:spcPct val="50000"/>
                        </a:spcBef>
                      </a:pPr>
                      <a:r>
                        <a:rPr lang="en-US" sz="1200"/>
                        <a:t>n-1</a:t>
                      </a:r>
                    </a:p>
                  </p:txBody>
                </p:sp>
                <p:grpSp>
                  <p:nvGrpSpPr>
                    <p:cNvPr id="67606" name="Group 48"/>
                    <p:cNvGrpSpPr>
                      <a:grpSpLocks/>
                    </p:cNvGrpSpPr>
                    <p:nvPr/>
                  </p:nvGrpSpPr>
                  <p:grpSpPr bwMode="auto">
                    <a:xfrm>
                      <a:off x="974" y="2478"/>
                      <a:ext cx="1316" cy="1271"/>
                      <a:chOff x="974" y="2478"/>
                      <a:chExt cx="1316" cy="1271"/>
                    </a:xfrm>
                  </p:grpSpPr>
                  <p:sp>
                    <p:nvSpPr>
                      <p:cNvPr id="67607" name="Text Box 32"/>
                      <p:cNvSpPr txBox="1">
                        <a:spLocks noChangeArrowheads="1"/>
                      </p:cNvSpPr>
                      <p:nvPr/>
                    </p:nvSpPr>
                    <p:spPr bwMode="auto">
                      <a:xfrm>
                        <a:off x="974" y="2478"/>
                        <a:ext cx="1316" cy="1271"/>
                      </a:xfrm>
                      <a:prstGeom prst="rect">
                        <a:avLst/>
                      </a:prstGeom>
                      <a:noFill/>
                      <a:ln w="28575" algn="ctr">
                        <a:noFill/>
                        <a:miter lim="800000"/>
                        <a:headEnd/>
                        <a:tailEnd/>
                      </a:ln>
                    </p:spPr>
                    <p:txBody>
                      <a:bodyPr lIns="90000" tIns="46800" rIns="90000" bIns="46800">
                        <a:spAutoFit/>
                      </a:bodyPr>
                      <a:lstStyle/>
                      <a:p>
                        <a:pPr algn="l">
                          <a:spcBef>
                            <a:spcPct val="50000"/>
                          </a:spcBef>
                        </a:pPr>
                        <a:r>
                          <a:rPr lang="en-US" sz="1800"/>
                          <a:t>S     (AA)   SB   </a:t>
                        </a:r>
                      </a:p>
                      <a:p>
                        <a:pPr algn="l">
                          <a:spcBef>
                            <a:spcPct val="50000"/>
                          </a:spcBef>
                        </a:pPr>
                        <a:r>
                          <a:rPr lang="en-US" sz="1800"/>
                          <a:t>        (AA)  B</a:t>
                        </a:r>
                      </a:p>
                      <a:p>
                        <a:pPr algn="l">
                          <a:spcBef>
                            <a:spcPct val="50000"/>
                          </a:spcBef>
                        </a:pPr>
                        <a:r>
                          <a:rPr lang="en-US" sz="1800"/>
                          <a:t>        (aa)  B</a:t>
                        </a:r>
                      </a:p>
                      <a:p>
                        <a:pPr algn="l">
                          <a:spcBef>
                            <a:spcPct val="50000"/>
                          </a:spcBef>
                        </a:pPr>
                        <a:r>
                          <a:rPr lang="en-US" sz="1800"/>
                          <a:t>        (aa)  (bbb)</a:t>
                        </a:r>
                      </a:p>
                      <a:p>
                        <a:pPr algn="l">
                          <a:spcBef>
                            <a:spcPct val="50000"/>
                          </a:spcBef>
                        </a:pPr>
                        <a:r>
                          <a:rPr lang="en-US" sz="1800"/>
                          <a:t>        =a  b</a:t>
                        </a:r>
                      </a:p>
                    </p:txBody>
                  </p:sp>
                  <p:sp>
                    <p:nvSpPr>
                      <p:cNvPr id="67608" name="AutoShape 33"/>
                      <p:cNvSpPr>
                        <a:spLocks noChangeArrowheads="1"/>
                      </p:cNvSpPr>
                      <p:nvPr/>
                    </p:nvSpPr>
                    <p:spPr bwMode="auto">
                      <a:xfrm>
                        <a:off x="1156" y="2603"/>
                        <a:ext cx="182" cy="45"/>
                      </a:xfrm>
                      <a:prstGeom prst="notchedRightArrow">
                        <a:avLst>
                          <a:gd name="adj1" fmla="val 50000"/>
                          <a:gd name="adj2" fmla="val 101111"/>
                        </a:avLst>
                      </a:prstGeom>
                      <a:noFill/>
                      <a:ln w="28575" algn="ctr">
                        <a:solidFill>
                          <a:schemeClr val="tx1"/>
                        </a:solidFill>
                        <a:miter lim="800000"/>
                        <a:headEnd/>
                        <a:tailEnd/>
                      </a:ln>
                    </p:spPr>
                    <p:txBody>
                      <a:bodyPr wrap="none" lIns="90000" tIns="46800" rIns="90000" bIns="46800" anchor="ctr"/>
                      <a:lstStyle/>
                      <a:p>
                        <a:endParaRPr lang="fa-IR"/>
                      </a:p>
                    </p:txBody>
                  </p:sp>
                  <p:sp>
                    <p:nvSpPr>
                      <p:cNvPr id="67609" name="AutoShape 34"/>
                      <p:cNvSpPr>
                        <a:spLocks noChangeArrowheads="1"/>
                      </p:cNvSpPr>
                      <p:nvPr/>
                    </p:nvSpPr>
                    <p:spPr bwMode="auto">
                      <a:xfrm>
                        <a:off x="1156" y="2858"/>
                        <a:ext cx="182" cy="45"/>
                      </a:xfrm>
                      <a:prstGeom prst="notchedRightArrow">
                        <a:avLst>
                          <a:gd name="adj1" fmla="val 50000"/>
                          <a:gd name="adj2" fmla="val 101111"/>
                        </a:avLst>
                      </a:prstGeom>
                      <a:noFill/>
                      <a:ln w="28575" algn="ctr">
                        <a:solidFill>
                          <a:schemeClr val="tx1"/>
                        </a:solidFill>
                        <a:miter lim="800000"/>
                        <a:headEnd/>
                        <a:tailEnd/>
                      </a:ln>
                    </p:spPr>
                    <p:txBody>
                      <a:bodyPr wrap="none" lIns="90000" tIns="46800" rIns="90000" bIns="46800" anchor="ctr"/>
                      <a:lstStyle/>
                      <a:p>
                        <a:endParaRPr lang="fa-IR"/>
                      </a:p>
                    </p:txBody>
                  </p:sp>
                  <p:sp>
                    <p:nvSpPr>
                      <p:cNvPr id="67610" name="AutoShape 35"/>
                      <p:cNvSpPr>
                        <a:spLocks noChangeArrowheads="1"/>
                      </p:cNvSpPr>
                      <p:nvPr/>
                    </p:nvSpPr>
                    <p:spPr bwMode="auto">
                      <a:xfrm>
                        <a:off x="1170" y="3113"/>
                        <a:ext cx="182" cy="45"/>
                      </a:xfrm>
                      <a:prstGeom prst="notchedRightArrow">
                        <a:avLst>
                          <a:gd name="adj1" fmla="val 50000"/>
                          <a:gd name="adj2" fmla="val 101111"/>
                        </a:avLst>
                      </a:prstGeom>
                      <a:noFill/>
                      <a:ln w="28575" algn="ctr">
                        <a:solidFill>
                          <a:schemeClr val="tx1"/>
                        </a:solidFill>
                        <a:miter lim="800000"/>
                        <a:headEnd/>
                        <a:tailEnd/>
                      </a:ln>
                    </p:spPr>
                    <p:txBody>
                      <a:bodyPr wrap="none" lIns="90000" tIns="46800" rIns="90000" bIns="46800" anchor="ctr"/>
                      <a:lstStyle/>
                      <a:p>
                        <a:endParaRPr lang="fa-IR"/>
                      </a:p>
                    </p:txBody>
                  </p:sp>
                  <p:sp>
                    <p:nvSpPr>
                      <p:cNvPr id="67611" name="AutoShape 36"/>
                      <p:cNvSpPr>
                        <a:spLocks noChangeArrowheads="1"/>
                      </p:cNvSpPr>
                      <p:nvPr/>
                    </p:nvSpPr>
                    <p:spPr bwMode="auto">
                      <a:xfrm>
                        <a:off x="1184" y="3385"/>
                        <a:ext cx="182" cy="45"/>
                      </a:xfrm>
                      <a:prstGeom prst="notchedRightArrow">
                        <a:avLst>
                          <a:gd name="adj1" fmla="val 50000"/>
                          <a:gd name="adj2" fmla="val 101111"/>
                        </a:avLst>
                      </a:prstGeom>
                      <a:noFill/>
                      <a:ln w="28575" algn="ctr">
                        <a:solidFill>
                          <a:schemeClr val="tx1"/>
                        </a:solidFill>
                        <a:miter lim="800000"/>
                        <a:headEnd/>
                        <a:tailEnd/>
                      </a:ln>
                    </p:spPr>
                    <p:txBody>
                      <a:bodyPr wrap="none" lIns="90000" tIns="46800" rIns="90000" bIns="46800" anchor="ctr"/>
                      <a:lstStyle/>
                      <a:p>
                        <a:endParaRPr lang="fa-IR"/>
                      </a:p>
                    </p:txBody>
                  </p:sp>
                  <p:sp>
                    <p:nvSpPr>
                      <p:cNvPr id="67612" name="Text Box 40"/>
                      <p:cNvSpPr txBox="1">
                        <a:spLocks noChangeArrowheads="1"/>
                      </p:cNvSpPr>
                      <p:nvPr/>
                    </p:nvSpPr>
                    <p:spPr bwMode="auto">
                      <a:xfrm>
                        <a:off x="1484" y="2704"/>
                        <a:ext cx="272"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7613" name="Text Box 41"/>
                      <p:cNvSpPr txBox="1">
                        <a:spLocks noChangeArrowheads="1"/>
                      </p:cNvSpPr>
                      <p:nvPr/>
                    </p:nvSpPr>
                    <p:spPr bwMode="auto">
                      <a:xfrm>
                        <a:off x="1676" y="2704"/>
                        <a:ext cx="272"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7614" name="Text Box 42"/>
                      <p:cNvSpPr txBox="1">
                        <a:spLocks noChangeArrowheads="1"/>
                      </p:cNvSpPr>
                      <p:nvPr/>
                    </p:nvSpPr>
                    <p:spPr bwMode="auto">
                      <a:xfrm>
                        <a:off x="1446" y="2962"/>
                        <a:ext cx="272"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7615" name="Text Box 43"/>
                      <p:cNvSpPr txBox="1">
                        <a:spLocks noChangeArrowheads="1"/>
                      </p:cNvSpPr>
                      <p:nvPr/>
                    </p:nvSpPr>
                    <p:spPr bwMode="auto">
                      <a:xfrm>
                        <a:off x="1624" y="2952"/>
                        <a:ext cx="272"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7616" name="Text Box 44"/>
                      <p:cNvSpPr txBox="1">
                        <a:spLocks noChangeArrowheads="1"/>
                      </p:cNvSpPr>
                      <p:nvPr/>
                    </p:nvSpPr>
                    <p:spPr bwMode="auto">
                      <a:xfrm>
                        <a:off x="1446" y="3228"/>
                        <a:ext cx="272"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7617" name="Text Box 45"/>
                      <p:cNvSpPr txBox="1">
                        <a:spLocks noChangeArrowheads="1"/>
                      </p:cNvSpPr>
                      <p:nvPr/>
                    </p:nvSpPr>
                    <p:spPr bwMode="auto">
                      <a:xfrm>
                        <a:off x="1889" y="3217"/>
                        <a:ext cx="272"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n</a:t>
                        </a:r>
                      </a:p>
                    </p:txBody>
                  </p:sp>
                  <p:sp>
                    <p:nvSpPr>
                      <p:cNvPr id="67618" name="Text Box 46"/>
                      <p:cNvSpPr txBox="1">
                        <a:spLocks noChangeArrowheads="1"/>
                      </p:cNvSpPr>
                      <p:nvPr/>
                    </p:nvSpPr>
                    <p:spPr bwMode="auto">
                      <a:xfrm>
                        <a:off x="1376" y="3482"/>
                        <a:ext cx="272" cy="173"/>
                      </a:xfrm>
                      <a:prstGeom prst="rect">
                        <a:avLst/>
                      </a:prstGeom>
                      <a:noFill/>
                      <a:ln w="28575" algn="ctr">
                        <a:noFill/>
                        <a:miter lim="800000"/>
                        <a:headEnd/>
                        <a:tailEnd/>
                      </a:ln>
                    </p:spPr>
                    <p:txBody>
                      <a:bodyPr lIns="90000" tIns="46800" rIns="90000" bIns="46800">
                        <a:spAutoFit/>
                      </a:bodyPr>
                      <a:lstStyle/>
                      <a:p>
                        <a:pPr>
                          <a:spcBef>
                            <a:spcPct val="50000"/>
                          </a:spcBef>
                        </a:pPr>
                        <a:r>
                          <a:rPr lang="en-US" sz="1200"/>
                          <a:t>2n</a:t>
                        </a:r>
                      </a:p>
                    </p:txBody>
                  </p:sp>
                  <p:sp>
                    <p:nvSpPr>
                      <p:cNvPr id="67619" name="Text Box 47"/>
                      <p:cNvSpPr txBox="1">
                        <a:spLocks noChangeArrowheads="1"/>
                      </p:cNvSpPr>
                      <p:nvPr/>
                    </p:nvSpPr>
                    <p:spPr bwMode="auto">
                      <a:xfrm>
                        <a:off x="1541" y="3496"/>
                        <a:ext cx="317" cy="173"/>
                      </a:xfrm>
                      <a:prstGeom prst="rect">
                        <a:avLst/>
                      </a:prstGeom>
                      <a:noFill/>
                      <a:ln w="28575" algn="ctr">
                        <a:noFill/>
                        <a:miter lim="800000"/>
                        <a:headEnd/>
                        <a:tailEnd/>
                      </a:ln>
                    </p:spPr>
                    <p:txBody>
                      <a:bodyPr lIns="90000" tIns="46800" rIns="90000" bIns="46800">
                        <a:spAutoFit/>
                      </a:bodyPr>
                      <a:lstStyle/>
                      <a:p>
                        <a:pPr>
                          <a:spcBef>
                            <a:spcPct val="50000"/>
                          </a:spcBef>
                        </a:pPr>
                        <a:r>
                          <a:rPr lang="en-US" sz="1200"/>
                          <a:t>3m</a:t>
                        </a:r>
                      </a:p>
                    </p:txBody>
                  </p:sp>
                </p:grpSp>
              </p:grpSp>
            </p:grpSp>
          </p:grpSp>
          <p:grpSp>
            <p:nvGrpSpPr>
              <p:cNvPr id="67595" name="Group 57"/>
              <p:cNvGrpSpPr>
                <a:grpSpLocks/>
              </p:cNvGrpSpPr>
              <p:nvPr/>
            </p:nvGrpSpPr>
            <p:grpSpPr bwMode="auto">
              <a:xfrm>
                <a:off x="3560" y="2523"/>
                <a:ext cx="1679" cy="1011"/>
                <a:chOff x="3288" y="2523"/>
                <a:chExt cx="1679" cy="1011"/>
              </a:xfrm>
            </p:grpSpPr>
            <p:sp>
              <p:nvSpPr>
                <p:cNvPr id="67596" name="Text Box 52"/>
                <p:cNvSpPr txBox="1">
                  <a:spLocks noChangeArrowheads="1"/>
                </p:cNvSpPr>
                <p:nvPr/>
              </p:nvSpPr>
              <p:spPr bwMode="auto">
                <a:xfrm>
                  <a:off x="3288" y="2523"/>
                  <a:ext cx="1679" cy="1011"/>
                </a:xfrm>
                <a:prstGeom prst="rect">
                  <a:avLst/>
                </a:prstGeom>
                <a:noFill/>
                <a:ln w="28575" algn="ctr">
                  <a:noFill/>
                  <a:miter lim="800000"/>
                  <a:headEnd/>
                  <a:tailEnd/>
                </a:ln>
              </p:spPr>
              <p:txBody>
                <a:bodyPr lIns="90000" tIns="46800" rIns="90000" bIns="46800">
                  <a:spAutoFit/>
                </a:bodyPr>
                <a:lstStyle/>
                <a:p>
                  <a:pPr algn="l">
                    <a:spcBef>
                      <a:spcPct val="50000"/>
                    </a:spcBef>
                  </a:pPr>
                  <a:r>
                    <a:rPr lang="en-US" sz="1800"/>
                    <a:t>S      AASB</a:t>
                  </a:r>
                </a:p>
                <a:p>
                  <a:pPr algn="l">
                    <a:spcBef>
                      <a:spcPct val="50000"/>
                    </a:spcBef>
                  </a:pPr>
                  <a:r>
                    <a:rPr lang="en-US" sz="1800"/>
                    <a:t>S      AAB</a:t>
                  </a:r>
                </a:p>
                <a:p>
                  <a:pPr algn="l">
                    <a:spcBef>
                      <a:spcPct val="50000"/>
                    </a:spcBef>
                  </a:pPr>
                  <a:r>
                    <a:rPr lang="en-US" sz="1800"/>
                    <a:t>A      a</a:t>
                  </a:r>
                </a:p>
                <a:p>
                  <a:pPr algn="l">
                    <a:spcBef>
                      <a:spcPct val="50000"/>
                    </a:spcBef>
                  </a:pPr>
                  <a:r>
                    <a:rPr lang="en-US" sz="1800"/>
                    <a:t>B      bbb</a:t>
                  </a:r>
                </a:p>
              </p:txBody>
            </p:sp>
            <p:sp>
              <p:nvSpPr>
                <p:cNvPr id="67597" name="Line 53"/>
                <p:cNvSpPr>
                  <a:spLocks noChangeShapeType="1"/>
                </p:cNvSpPr>
                <p:nvPr/>
              </p:nvSpPr>
              <p:spPr bwMode="auto">
                <a:xfrm>
                  <a:off x="3470" y="2659"/>
                  <a:ext cx="226"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7598" name="Line 54"/>
                <p:cNvSpPr>
                  <a:spLocks noChangeShapeType="1"/>
                </p:cNvSpPr>
                <p:nvPr/>
              </p:nvSpPr>
              <p:spPr bwMode="auto">
                <a:xfrm>
                  <a:off x="3456" y="2917"/>
                  <a:ext cx="226"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7599" name="Line 55"/>
                <p:cNvSpPr>
                  <a:spLocks noChangeShapeType="1"/>
                </p:cNvSpPr>
                <p:nvPr/>
              </p:nvSpPr>
              <p:spPr bwMode="auto">
                <a:xfrm>
                  <a:off x="3456" y="3182"/>
                  <a:ext cx="226"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7600" name="Line 56"/>
                <p:cNvSpPr>
                  <a:spLocks noChangeShapeType="1"/>
                </p:cNvSpPr>
                <p:nvPr/>
              </p:nvSpPr>
              <p:spPr bwMode="auto">
                <a:xfrm>
                  <a:off x="3449" y="3451"/>
                  <a:ext cx="226"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grpSp>
      </p:grpSp>
      <p:sp>
        <p:nvSpPr>
          <p:cNvPr id="67590" name="Text Box 60"/>
          <p:cNvSpPr txBox="1">
            <a:spLocks noChangeArrowheads="1"/>
          </p:cNvSpPr>
          <p:nvPr/>
        </p:nvSpPr>
        <p:spPr bwMode="auto">
          <a:xfrm>
            <a:off x="7667625" y="2924175"/>
            <a:ext cx="936625" cy="519113"/>
          </a:xfrm>
          <a:prstGeom prst="rect">
            <a:avLst/>
          </a:prstGeom>
          <a:solidFill>
            <a:schemeClr val="accent1"/>
          </a:solidFill>
          <a:ln w="22225" algn="ctr">
            <a:noFill/>
            <a:miter lim="800000"/>
            <a:headEnd/>
            <a:tailEnd/>
          </a:ln>
        </p:spPr>
        <p:txBody>
          <a:bodyPr lIns="90000" tIns="46800" rIns="90000" bIns="46800">
            <a:spAutoFit/>
          </a:bodyPr>
          <a:lstStyle/>
          <a:p>
            <a:pPr>
              <a:spcBef>
                <a:spcPct val="50000"/>
              </a:spcBef>
            </a:pPr>
            <a:r>
              <a:rPr lang="fa-IR"/>
              <a:t>اثبات:</a:t>
            </a:r>
            <a:endParaRPr lang="en-US"/>
          </a:p>
        </p:txBody>
      </p:sp>
    </p:spTree>
  </p:cSld>
  <p:clrMapOvr>
    <a:masterClrMapping/>
  </p:clrMapOvr>
  <p:transition spd="med">
    <p:wheel/>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79" name="Rectangle 15"/>
          <p:cNvSpPr>
            <a:spLocks noGrp="1" noChangeArrowheads="1"/>
          </p:cNvSpPr>
          <p:nvPr>
            <p:ph type="title"/>
          </p:nvPr>
        </p:nvSpPr>
        <p:spPr/>
        <p:txBody>
          <a:bodyPr/>
          <a:lstStyle/>
          <a:p>
            <a:pPr eaLnBrk="1" hangingPunct="1">
              <a:defRPr/>
            </a:pPr>
            <a:r>
              <a:rPr lang="fa-IR" sz="3200" smtClean="0">
                <a:cs typeface="B Roya" pitchFamily="2" charset="-78"/>
              </a:rPr>
              <a:t>3-4مروری بر گرامرها و زبان ها</a:t>
            </a:r>
            <a:endParaRPr lang="en-US" sz="3200" smtClean="0">
              <a:cs typeface="B Roya" pitchFamily="2" charset="-78"/>
            </a:endParaRPr>
          </a:p>
        </p:txBody>
      </p:sp>
      <p:grpSp>
        <p:nvGrpSpPr>
          <p:cNvPr id="68611" name="Group 32"/>
          <p:cNvGrpSpPr>
            <a:grpSpLocks/>
          </p:cNvGrpSpPr>
          <p:nvPr/>
        </p:nvGrpSpPr>
        <p:grpSpPr bwMode="auto">
          <a:xfrm>
            <a:off x="1042988" y="1166813"/>
            <a:ext cx="7127875" cy="1974850"/>
            <a:chOff x="794" y="618"/>
            <a:chExt cx="4490" cy="1244"/>
          </a:xfrm>
        </p:grpSpPr>
        <p:grpSp>
          <p:nvGrpSpPr>
            <p:cNvPr id="68628" name="Group 17"/>
            <p:cNvGrpSpPr>
              <a:grpSpLocks/>
            </p:cNvGrpSpPr>
            <p:nvPr/>
          </p:nvGrpSpPr>
          <p:grpSpPr bwMode="auto">
            <a:xfrm>
              <a:off x="794" y="618"/>
              <a:ext cx="4309" cy="327"/>
              <a:chOff x="839" y="2069"/>
              <a:chExt cx="4309" cy="327"/>
            </a:xfrm>
          </p:grpSpPr>
          <p:sp>
            <p:nvSpPr>
              <p:cNvPr id="68636" name="Text Box 18"/>
              <p:cNvSpPr txBox="1">
                <a:spLocks noChangeArrowheads="1"/>
              </p:cNvSpPr>
              <p:nvPr/>
            </p:nvSpPr>
            <p:spPr bwMode="auto">
              <a:xfrm>
                <a:off x="3878" y="2069"/>
                <a:ext cx="454"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t>زبان</a:t>
                </a:r>
                <a:endParaRPr lang="en-US"/>
              </a:p>
            </p:txBody>
          </p:sp>
          <p:sp>
            <p:nvSpPr>
              <p:cNvPr id="68637" name="Text Box 19"/>
              <p:cNvSpPr txBox="1">
                <a:spLocks noChangeArrowheads="1"/>
              </p:cNvSpPr>
              <p:nvPr/>
            </p:nvSpPr>
            <p:spPr bwMode="auto">
              <a:xfrm>
                <a:off x="1383" y="2069"/>
                <a:ext cx="635"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t>گرامر</a:t>
                </a:r>
                <a:endParaRPr lang="en-US"/>
              </a:p>
            </p:txBody>
          </p:sp>
          <p:sp>
            <p:nvSpPr>
              <p:cNvPr id="68638" name="Line 20"/>
              <p:cNvSpPr>
                <a:spLocks noChangeShapeType="1"/>
              </p:cNvSpPr>
              <p:nvPr/>
            </p:nvSpPr>
            <p:spPr bwMode="auto">
              <a:xfrm>
                <a:off x="839" y="2341"/>
                <a:ext cx="4309" cy="0"/>
              </a:xfrm>
              <a:prstGeom prst="line">
                <a:avLst/>
              </a:prstGeom>
              <a:noFill/>
              <a:ln w="28575">
                <a:solidFill>
                  <a:schemeClr val="tx1"/>
                </a:solidFill>
                <a:round/>
                <a:headEnd/>
                <a:tailEnd/>
              </a:ln>
            </p:spPr>
            <p:txBody>
              <a:bodyPr lIns="90000" tIns="46800" rIns="90000" bIns="46800" anchor="ctr"/>
              <a:lstStyle/>
              <a:p>
                <a:endParaRPr lang="en-US"/>
              </a:p>
            </p:txBody>
          </p:sp>
        </p:grpSp>
        <p:sp>
          <p:nvSpPr>
            <p:cNvPr id="68629" name="Text Box 22"/>
            <p:cNvSpPr txBox="1">
              <a:spLocks noChangeArrowheads="1"/>
            </p:cNvSpPr>
            <p:nvPr/>
          </p:nvSpPr>
          <p:spPr bwMode="auto">
            <a:xfrm>
              <a:off x="3107" y="1243"/>
              <a:ext cx="2177" cy="327"/>
            </a:xfrm>
            <a:prstGeom prst="rect">
              <a:avLst/>
            </a:prstGeom>
            <a:noFill/>
            <a:ln w="28575" algn="ctr">
              <a:noFill/>
              <a:miter lim="800000"/>
              <a:headEnd/>
              <a:tailEnd/>
            </a:ln>
          </p:spPr>
          <p:txBody>
            <a:bodyPr lIns="90000" tIns="46800" rIns="90000" bIns="46800">
              <a:spAutoFit/>
            </a:bodyPr>
            <a:lstStyle/>
            <a:p>
              <a:pPr>
                <a:spcBef>
                  <a:spcPct val="50000"/>
                </a:spcBef>
              </a:pPr>
              <a:r>
                <a:rPr lang="en-US"/>
                <a:t>L(G)=a*(a*ba*ba*)*</a:t>
              </a:r>
            </a:p>
          </p:txBody>
        </p:sp>
        <p:grpSp>
          <p:nvGrpSpPr>
            <p:cNvPr id="68630" name="Group 31"/>
            <p:cNvGrpSpPr>
              <a:grpSpLocks/>
            </p:cNvGrpSpPr>
            <p:nvPr/>
          </p:nvGrpSpPr>
          <p:grpSpPr bwMode="auto">
            <a:xfrm>
              <a:off x="1157" y="884"/>
              <a:ext cx="1723" cy="978"/>
              <a:chOff x="1157" y="884"/>
              <a:chExt cx="1723" cy="978"/>
            </a:xfrm>
          </p:grpSpPr>
          <p:sp>
            <p:nvSpPr>
              <p:cNvPr id="68631" name="Text Box 26"/>
              <p:cNvSpPr txBox="1">
                <a:spLocks noChangeArrowheads="1"/>
              </p:cNvSpPr>
              <p:nvPr/>
            </p:nvSpPr>
            <p:spPr bwMode="auto">
              <a:xfrm>
                <a:off x="1157" y="884"/>
                <a:ext cx="1723" cy="978"/>
              </a:xfrm>
              <a:prstGeom prst="rect">
                <a:avLst/>
              </a:prstGeom>
              <a:noFill/>
              <a:ln w="28575" algn="ctr">
                <a:noFill/>
                <a:miter lim="800000"/>
                <a:headEnd/>
                <a:tailEnd/>
              </a:ln>
            </p:spPr>
            <p:txBody>
              <a:bodyPr lIns="90000" tIns="46800" rIns="90000" bIns="46800">
                <a:spAutoFit/>
              </a:bodyPr>
              <a:lstStyle/>
              <a:p>
                <a:pPr algn="l">
                  <a:spcBef>
                    <a:spcPct val="50000"/>
                  </a:spcBef>
                </a:pPr>
                <a:r>
                  <a:rPr lang="he-IL" sz="2400"/>
                  <a:t>גּ</a:t>
                </a:r>
                <a:r>
                  <a:rPr lang="en-US" sz="2400"/>
                  <a:t>S    aS l bB l</a:t>
                </a:r>
                <a:endParaRPr lang="he-IL" sz="2400"/>
              </a:p>
              <a:p>
                <a:pPr algn="l">
                  <a:spcBef>
                    <a:spcPct val="50000"/>
                  </a:spcBef>
                </a:pPr>
                <a:r>
                  <a:rPr lang="en-US" sz="2400"/>
                  <a:t>B     aB l bS l bC</a:t>
                </a:r>
              </a:p>
              <a:p>
                <a:pPr algn="l">
                  <a:spcBef>
                    <a:spcPct val="50000"/>
                  </a:spcBef>
                </a:pPr>
                <a:r>
                  <a:rPr lang="en-US" sz="2400"/>
                  <a:t>C     aC l</a:t>
                </a:r>
              </a:p>
            </p:txBody>
          </p:sp>
          <p:sp>
            <p:nvSpPr>
              <p:cNvPr id="68632" name="Line 27"/>
              <p:cNvSpPr>
                <a:spLocks noChangeShapeType="1"/>
              </p:cNvSpPr>
              <p:nvPr/>
            </p:nvSpPr>
            <p:spPr bwMode="auto">
              <a:xfrm>
                <a:off x="1352" y="1050"/>
                <a:ext cx="209"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8633" name="Line 28"/>
              <p:cNvSpPr>
                <a:spLocks noChangeShapeType="1"/>
              </p:cNvSpPr>
              <p:nvPr/>
            </p:nvSpPr>
            <p:spPr bwMode="auto">
              <a:xfrm>
                <a:off x="1377" y="1393"/>
                <a:ext cx="209"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8634" name="Line 29"/>
              <p:cNvSpPr>
                <a:spLocks noChangeShapeType="1"/>
              </p:cNvSpPr>
              <p:nvPr/>
            </p:nvSpPr>
            <p:spPr bwMode="auto">
              <a:xfrm>
                <a:off x="1380" y="1725"/>
                <a:ext cx="209"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8635" name="Rectangle 30"/>
              <p:cNvSpPr>
                <a:spLocks noChangeArrowheads="1"/>
              </p:cNvSpPr>
              <p:nvPr/>
            </p:nvSpPr>
            <p:spPr bwMode="auto">
              <a:xfrm>
                <a:off x="1954" y="1570"/>
                <a:ext cx="201" cy="288"/>
              </a:xfrm>
              <a:prstGeom prst="rect">
                <a:avLst/>
              </a:prstGeom>
              <a:noFill/>
              <a:ln w="28575" algn="ctr">
                <a:noFill/>
                <a:miter lim="800000"/>
                <a:headEnd/>
                <a:tailEnd/>
              </a:ln>
            </p:spPr>
            <p:txBody>
              <a:bodyPr wrap="none" lIns="90000" tIns="46800" rIns="90000" bIns="46800">
                <a:spAutoFit/>
              </a:bodyPr>
              <a:lstStyle/>
              <a:p>
                <a:r>
                  <a:rPr lang="he-IL" sz="2400"/>
                  <a:t>גּ</a:t>
                </a:r>
                <a:endParaRPr lang="en-US" sz="2400"/>
              </a:p>
            </p:txBody>
          </p:sp>
        </p:grpSp>
      </p:grpSp>
      <p:grpSp>
        <p:nvGrpSpPr>
          <p:cNvPr id="68612" name="Group 50"/>
          <p:cNvGrpSpPr>
            <a:grpSpLocks/>
          </p:cNvGrpSpPr>
          <p:nvPr/>
        </p:nvGrpSpPr>
        <p:grpSpPr bwMode="auto">
          <a:xfrm>
            <a:off x="1116013" y="3573463"/>
            <a:ext cx="6985000" cy="1368425"/>
            <a:chOff x="703" y="2205"/>
            <a:chExt cx="4400" cy="862"/>
          </a:xfrm>
        </p:grpSpPr>
        <p:grpSp>
          <p:nvGrpSpPr>
            <p:cNvPr id="68614" name="Group 48"/>
            <p:cNvGrpSpPr>
              <a:grpSpLocks/>
            </p:cNvGrpSpPr>
            <p:nvPr/>
          </p:nvGrpSpPr>
          <p:grpSpPr bwMode="auto">
            <a:xfrm>
              <a:off x="2789" y="2621"/>
              <a:ext cx="2314" cy="355"/>
              <a:chOff x="2744" y="2576"/>
              <a:chExt cx="2314" cy="355"/>
            </a:xfrm>
          </p:grpSpPr>
          <p:sp>
            <p:nvSpPr>
              <p:cNvPr id="68623" name="Text Box 35"/>
              <p:cNvSpPr txBox="1">
                <a:spLocks noChangeArrowheads="1"/>
              </p:cNvSpPr>
              <p:nvPr/>
            </p:nvSpPr>
            <p:spPr bwMode="auto">
              <a:xfrm>
                <a:off x="2744" y="2604"/>
                <a:ext cx="2314" cy="327"/>
              </a:xfrm>
              <a:prstGeom prst="rect">
                <a:avLst/>
              </a:prstGeom>
              <a:noFill/>
              <a:ln w="28575" algn="ctr">
                <a:noFill/>
                <a:miter lim="800000"/>
                <a:headEnd/>
                <a:tailEnd/>
              </a:ln>
            </p:spPr>
            <p:txBody>
              <a:bodyPr lIns="90000" tIns="46800" rIns="90000" bIns="46800">
                <a:spAutoFit/>
              </a:bodyPr>
              <a:lstStyle/>
              <a:p>
                <a:pPr>
                  <a:spcBef>
                    <a:spcPct val="50000"/>
                  </a:spcBef>
                </a:pPr>
                <a:r>
                  <a:rPr lang="en-US"/>
                  <a:t>{a  b  c d  l n </a:t>
                </a:r>
                <a:r>
                  <a:rPr lang="en-US">
                    <a:cs typeface="Arial" charset="0"/>
                  </a:rPr>
                  <a:t>≥</a:t>
                </a:r>
                <a:r>
                  <a:rPr lang="en-US"/>
                  <a:t>m &gt;0}</a:t>
                </a:r>
              </a:p>
            </p:txBody>
          </p:sp>
          <p:sp>
            <p:nvSpPr>
              <p:cNvPr id="68624" name="Text Box 36"/>
              <p:cNvSpPr txBox="1">
                <a:spLocks noChangeArrowheads="1"/>
              </p:cNvSpPr>
              <p:nvPr/>
            </p:nvSpPr>
            <p:spPr bwMode="auto">
              <a:xfrm>
                <a:off x="3097" y="2597"/>
                <a:ext cx="154"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n</a:t>
                </a:r>
              </a:p>
            </p:txBody>
          </p:sp>
          <p:sp>
            <p:nvSpPr>
              <p:cNvPr id="68625" name="Text Box 37"/>
              <p:cNvSpPr txBox="1">
                <a:spLocks noChangeArrowheads="1"/>
              </p:cNvSpPr>
              <p:nvPr/>
            </p:nvSpPr>
            <p:spPr bwMode="auto">
              <a:xfrm>
                <a:off x="3670" y="2576"/>
                <a:ext cx="344"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2n</a:t>
                </a:r>
              </a:p>
            </p:txBody>
          </p:sp>
          <p:sp>
            <p:nvSpPr>
              <p:cNvPr id="68626" name="Text Box 38"/>
              <p:cNvSpPr txBox="1">
                <a:spLocks noChangeArrowheads="1"/>
              </p:cNvSpPr>
              <p:nvPr/>
            </p:nvSpPr>
            <p:spPr bwMode="auto">
              <a:xfrm>
                <a:off x="3360" y="2597"/>
                <a:ext cx="155"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m</a:t>
                </a:r>
              </a:p>
            </p:txBody>
          </p:sp>
          <p:sp>
            <p:nvSpPr>
              <p:cNvPr id="68627" name="Text Box 39"/>
              <p:cNvSpPr txBox="1">
                <a:spLocks noChangeArrowheads="1"/>
              </p:cNvSpPr>
              <p:nvPr/>
            </p:nvSpPr>
            <p:spPr bwMode="auto">
              <a:xfrm>
                <a:off x="3606" y="2593"/>
                <a:ext cx="155" cy="212"/>
              </a:xfrm>
              <a:prstGeom prst="rect">
                <a:avLst/>
              </a:prstGeom>
              <a:noFill/>
              <a:ln w="28575" algn="ctr">
                <a:noFill/>
                <a:miter lim="800000"/>
                <a:headEnd/>
                <a:tailEnd/>
              </a:ln>
            </p:spPr>
            <p:txBody>
              <a:bodyPr lIns="90000" tIns="46800" rIns="90000" bIns="46800">
                <a:spAutoFit/>
              </a:bodyPr>
              <a:lstStyle/>
              <a:p>
                <a:pPr>
                  <a:spcBef>
                    <a:spcPct val="50000"/>
                  </a:spcBef>
                </a:pPr>
                <a:r>
                  <a:rPr lang="en-US" sz="1600"/>
                  <a:t>m</a:t>
                </a:r>
              </a:p>
            </p:txBody>
          </p:sp>
        </p:grpSp>
        <p:grpSp>
          <p:nvGrpSpPr>
            <p:cNvPr id="68615" name="Group 49"/>
            <p:cNvGrpSpPr>
              <a:grpSpLocks/>
            </p:cNvGrpSpPr>
            <p:nvPr/>
          </p:nvGrpSpPr>
          <p:grpSpPr bwMode="auto">
            <a:xfrm>
              <a:off x="793" y="2549"/>
              <a:ext cx="1633" cy="518"/>
              <a:chOff x="884" y="2523"/>
              <a:chExt cx="1633" cy="518"/>
            </a:xfrm>
          </p:grpSpPr>
          <p:sp>
            <p:nvSpPr>
              <p:cNvPr id="68620" name="Text Box 41"/>
              <p:cNvSpPr txBox="1">
                <a:spLocks noChangeArrowheads="1"/>
              </p:cNvSpPr>
              <p:nvPr/>
            </p:nvSpPr>
            <p:spPr bwMode="auto">
              <a:xfrm>
                <a:off x="884" y="2523"/>
                <a:ext cx="1633" cy="518"/>
              </a:xfrm>
              <a:prstGeom prst="rect">
                <a:avLst/>
              </a:prstGeom>
              <a:noFill/>
              <a:ln w="28575" algn="ctr">
                <a:noFill/>
                <a:miter lim="800000"/>
                <a:headEnd/>
                <a:tailEnd/>
              </a:ln>
            </p:spPr>
            <p:txBody>
              <a:bodyPr lIns="90000" tIns="46800" rIns="90000" bIns="46800">
                <a:spAutoFit/>
              </a:bodyPr>
              <a:lstStyle/>
              <a:p>
                <a:pPr algn="l"/>
                <a:r>
                  <a:rPr lang="en-US" sz="2400"/>
                  <a:t>G:S     aSdd l A</a:t>
                </a:r>
              </a:p>
              <a:p>
                <a:pPr algn="l"/>
                <a:r>
                  <a:rPr lang="en-US" sz="2400"/>
                  <a:t>    A     bAc l  bc</a:t>
                </a:r>
              </a:p>
            </p:txBody>
          </p:sp>
          <p:sp>
            <p:nvSpPr>
              <p:cNvPr id="68621" name="Line 42"/>
              <p:cNvSpPr>
                <a:spLocks noChangeShapeType="1"/>
              </p:cNvSpPr>
              <p:nvPr/>
            </p:nvSpPr>
            <p:spPr bwMode="auto">
              <a:xfrm>
                <a:off x="1293" y="2711"/>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68622" name="Line 43"/>
              <p:cNvSpPr>
                <a:spLocks noChangeShapeType="1"/>
              </p:cNvSpPr>
              <p:nvPr/>
            </p:nvSpPr>
            <p:spPr bwMode="auto">
              <a:xfrm>
                <a:off x="1293" y="2938"/>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grpSp>
          <p:nvGrpSpPr>
            <p:cNvPr id="68616" name="Group 44"/>
            <p:cNvGrpSpPr>
              <a:grpSpLocks/>
            </p:cNvGrpSpPr>
            <p:nvPr/>
          </p:nvGrpSpPr>
          <p:grpSpPr bwMode="auto">
            <a:xfrm>
              <a:off x="703" y="2205"/>
              <a:ext cx="4309" cy="327"/>
              <a:chOff x="884" y="663"/>
              <a:chExt cx="4309" cy="327"/>
            </a:xfrm>
          </p:grpSpPr>
          <p:sp>
            <p:nvSpPr>
              <p:cNvPr id="68617" name="Text Box 45"/>
              <p:cNvSpPr txBox="1">
                <a:spLocks noChangeArrowheads="1"/>
              </p:cNvSpPr>
              <p:nvPr/>
            </p:nvSpPr>
            <p:spPr bwMode="auto">
              <a:xfrm>
                <a:off x="3833" y="663"/>
                <a:ext cx="454"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t>زبان</a:t>
                </a:r>
                <a:endParaRPr lang="en-US"/>
              </a:p>
            </p:txBody>
          </p:sp>
          <p:sp>
            <p:nvSpPr>
              <p:cNvPr id="68618" name="Text Box 46"/>
              <p:cNvSpPr txBox="1">
                <a:spLocks noChangeArrowheads="1"/>
              </p:cNvSpPr>
              <p:nvPr/>
            </p:nvSpPr>
            <p:spPr bwMode="auto">
              <a:xfrm>
                <a:off x="1338" y="663"/>
                <a:ext cx="635" cy="327"/>
              </a:xfrm>
              <a:prstGeom prst="rect">
                <a:avLst/>
              </a:prstGeom>
              <a:noFill/>
              <a:ln w="28575" algn="ctr">
                <a:noFill/>
                <a:miter lim="800000"/>
                <a:headEnd/>
                <a:tailEnd/>
              </a:ln>
            </p:spPr>
            <p:txBody>
              <a:bodyPr lIns="90000" tIns="46800" rIns="90000" bIns="46800">
                <a:spAutoFit/>
              </a:bodyPr>
              <a:lstStyle/>
              <a:p>
                <a:pPr rtl="0">
                  <a:spcBef>
                    <a:spcPct val="50000"/>
                  </a:spcBef>
                </a:pPr>
                <a:r>
                  <a:rPr lang="fa-IR"/>
                  <a:t>گرامر</a:t>
                </a:r>
                <a:endParaRPr lang="en-US"/>
              </a:p>
            </p:txBody>
          </p:sp>
          <p:sp>
            <p:nvSpPr>
              <p:cNvPr id="68619" name="Line 47"/>
              <p:cNvSpPr>
                <a:spLocks noChangeShapeType="1"/>
              </p:cNvSpPr>
              <p:nvPr/>
            </p:nvSpPr>
            <p:spPr bwMode="auto">
              <a:xfrm>
                <a:off x="884" y="935"/>
                <a:ext cx="4309" cy="0"/>
              </a:xfrm>
              <a:prstGeom prst="line">
                <a:avLst/>
              </a:prstGeom>
              <a:noFill/>
              <a:ln w="28575">
                <a:solidFill>
                  <a:schemeClr val="tx1"/>
                </a:solidFill>
                <a:round/>
                <a:headEnd/>
                <a:tailEnd/>
              </a:ln>
            </p:spPr>
            <p:txBody>
              <a:bodyPr lIns="90000" tIns="46800" rIns="90000" bIns="46800" anchor="ctr"/>
              <a:lstStyle/>
              <a:p>
                <a:endParaRPr lang="en-US"/>
              </a:p>
            </p:txBody>
          </p:sp>
        </p:grpSp>
      </p:grpSp>
      <p:sp>
        <p:nvSpPr>
          <p:cNvPr id="68613" name="Text Box 51"/>
          <p:cNvSpPr txBox="1">
            <a:spLocks noChangeArrowheads="1"/>
          </p:cNvSpPr>
          <p:nvPr/>
        </p:nvSpPr>
        <p:spPr bwMode="auto">
          <a:xfrm>
            <a:off x="7667625" y="1052513"/>
            <a:ext cx="936625" cy="519112"/>
          </a:xfrm>
          <a:prstGeom prst="rect">
            <a:avLst/>
          </a:prstGeom>
          <a:solidFill>
            <a:schemeClr val="accent1"/>
          </a:solidFill>
          <a:ln w="22225" algn="ctr">
            <a:noFill/>
            <a:miter lim="800000"/>
            <a:headEnd/>
            <a:tailEnd/>
          </a:ln>
        </p:spPr>
        <p:txBody>
          <a:bodyPr lIns="90000" tIns="46800" rIns="90000" bIns="46800">
            <a:spAutoFit/>
          </a:bodyPr>
          <a:lstStyle/>
          <a:p>
            <a:pPr>
              <a:spcBef>
                <a:spcPct val="50000"/>
              </a:spcBef>
            </a:pPr>
            <a:r>
              <a:rPr lang="fa-IR"/>
              <a:t>مثال:</a:t>
            </a:r>
            <a:endParaRPr lang="en-US"/>
          </a:p>
        </p:txBody>
      </p:sp>
    </p:spTree>
  </p:cSld>
  <p:clrMapOvr>
    <a:masterClrMapping/>
  </p:clrMapOvr>
  <p:transition spd="med">
    <p:wheel/>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ChangeArrowheads="1"/>
          </p:cNvSpPr>
          <p:nvPr/>
        </p:nvSpPr>
        <p:spPr bwMode="auto">
          <a:xfrm>
            <a:off x="2339975" y="188913"/>
            <a:ext cx="6335713" cy="792162"/>
          </a:xfrm>
          <a:prstGeom prst="rect">
            <a:avLst/>
          </a:prstGeom>
          <a:noFill/>
          <a:ln w="9525">
            <a:noFill/>
            <a:miter lim="800000"/>
            <a:headEnd/>
            <a:tailEnd/>
          </a:ln>
          <a:effectLst/>
        </p:spPr>
        <p:txBody>
          <a:bodyPr anchor="ctr"/>
          <a:lstStyle/>
          <a:p>
            <a:pPr algn="ctr">
              <a:defRPr/>
            </a:pPr>
            <a:r>
              <a:rPr lang="fa-IR" sz="3600">
                <a:solidFill>
                  <a:schemeClr val="tx2"/>
                </a:solidFill>
                <a:effectLst>
                  <a:outerShdw blurRad="38100" dist="38100" dir="2700000" algn="tl">
                    <a:srgbClr val="C0C0C0"/>
                  </a:outerShdw>
                </a:effectLst>
                <a:latin typeface="Times New Roman" pitchFamily="18" charset="0"/>
              </a:rPr>
              <a:t>فصل چهارم: مقدمه ای بر پارسر ها</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398339"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اشتقاق چپ و ابهام</a:t>
            </a:r>
          </a:p>
          <a:p>
            <a:pPr lvl="1">
              <a:spcBef>
                <a:spcPct val="20000"/>
              </a:spcBef>
              <a:buClr>
                <a:schemeClr val="accent1"/>
              </a:buClr>
              <a:buSzPct val="75000"/>
              <a:buFont typeface="Wingdings" pitchFamily="2" charset="2"/>
              <a:buChar char="n"/>
            </a:pPr>
            <a:r>
              <a:rPr lang="fa-IR"/>
              <a:t> گراف یک گرامر</a:t>
            </a:r>
          </a:p>
          <a:p>
            <a:pPr lvl="1">
              <a:spcBef>
                <a:spcPct val="20000"/>
              </a:spcBef>
              <a:buClr>
                <a:schemeClr val="accent1"/>
              </a:buClr>
              <a:buSzPct val="75000"/>
              <a:buFont typeface="Wingdings" pitchFamily="2" charset="2"/>
              <a:buChar char="n"/>
            </a:pPr>
            <a:r>
              <a:rPr lang="fa-IR"/>
              <a:t> پارسر ها</a:t>
            </a:r>
          </a:p>
          <a:p>
            <a:pPr lvl="1">
              <a:spcBef>
                <a:spcPct val="20000"/>
              </a:spcBef>
              <a:buClr>
                <a:schemeClr val="accent1"/>
              </a:buClr>
              <a:buSzPct val="75000"/>
              <a:buFont typeface="Wingdings" pitchFamily="2" charset="2"/>
              <a:buNone/>
            </a:pP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98338"/>
                                        </p:tgtEl>
                                        <p:attrNameLst>
                                          <p:attrName>style.visibility</p:attrName>
                                        </p:attrNameLst>
                                      </p:cBhvr>
                                      <p:to>
                                        <p:strVal val="visible"/>
                                      </p:to>
                                    </p:set>
                                    <p:animEffect transition="in" filter="blinds(horizontal)">
                                      <p:cBhvr>
                                        <p:cTn id="7" dur="500"/>
                                        <p:tgtEl>
                                          <p:spTgt spid="398338"/>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398339"/>
                                        </p:tgtEl>
                                        <p:attrNameLst>
                                          <p:attrName>style.visibility</p:attrName>
                                        </p:attrNameLst>
                                      </p:cBhvr>
                                      <p:to>
                                        <p:strVal val="visible"/>
                                      </p:to>
                                    </p:set>
                                    <p:animEffect transition="in" filter="wheel(4)">
                                      <p:cBhvr>
                                        <p:cTn id="11" dur="2000"/>
                                        <p:tgtEl>
                                          <p:spTgt spid="398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8338" grpId="0"/>
      <p:bldP spid="39833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15"/>
          <p:cNvSpPr txBox="1">
            <a:spLocks noChangeArrowheads="1"/>
          </p:cNvSpPr>
          <p:nvPr/>
        </p:nvSpPr>
        <p:spPr bwMode="auto">
          <a:xfrm>
            <a:off x="395288" y="1403350"/>
            <a:ext cx="8280400" cy="946150"/>
          </a:xfrm>
          <a:prstGeom prst="rect">
            <a:avLst/>
          </a:prstGeom>
          <a:noFill/>
          <a:ln w="28575" algn="ctr">
            <a:noFill/>
            <a:miter lim="800000"/>
            <a:headEnd/>
            <a:tailEnd/>
          </a:ln>
        </p:spPr>
        <p:txBody>
          <a:bodyPr lIns="90000" tIns="46800" rIns="90000" bIns="46800">
            <a:spAutoFit/>
          </a:bodyPr>
          <a:lstStyle/>
          <a:p>
            <a:pPr algn="just">
              <a:spcBef>
                <a:spcPct val="50000"/>
              </a:spcBef>
            </a:pPr>
            <a:r>
              <a:rPr lang="fa-IR">
                <a:solidFill>
                  <a:schemeClr val="accent1"/>
                </a:solidFill>
              </a:rPr>
              <a:t>اشتقاق </a:t>
            </a:r>
            <a:r>
              <a:rPr lang="fa-IR"/>
              <a:t>در یک گرامر مستقل از متن مکانیزمی برای تولید رشته های زبان گرامر ایجاد می کند. </a:t>
            </a:r>
            <a:endParaRPr lang="en-US"/>
          </a:p>
        </p:txBody>
      </p:sp>
      <p:sp>
        <p:nvSpPr>
          <p:cNvPr id="70659" name="Text Box 17"/>
          <p:cNvSpPr txBox="1">
            <a:spLocks noChangeArrowheads="1"/>
          </p:cNvSpPr>
          <p:nvPr/>
        </p:nvSpPr>
        <p:spPr bwMode="auto">
          <a:xfrm>
            <a:off x="323850" y="2708275"/>
            <a:ext cx="8424863" cy="2868613"/>
          </a:xfrm>
          <a:prstGeom prst="rect">
            <a:avLst/>
          </a:prstGeom>
          <a:noFill/>
          <a:ln w="28575" algn="ctr">
            <a:noFill/>
            <a:miter lim="800000"/>
            <a:headEnd/>
            <a:tailEnd/>
          </a:ln>
        </p:spPr>
        <p:txBody>
          <a:bodyPr lIns="90000" tIns="46800" rIns="90000" bIns="46800">
            <a:spAutoFit/>
          </a:bodyPr>
          <a:lstStyle/>
          <a:p>
            <a:pPr algn="just">
              <a:spcBef>
                <a:spcPct val="50000"/>
              </a:spcBef>
            </a:pPr>
            <a:r>
              <a:rPr lang="fa-IR">
                <a:solidFill>
                  <a:schemeClr val="accent1"/>
                </a:solidFill>
              </a:rPr>
              <a:t>الگوریتم تجزیه</a:t>
            </a:r>
            <a:r>
              <a:rPr lang="fa-IR"/>
              <a:t>:</a:t>
            </a:r>
          </a:p>
          <a:p>
            <a:pPr algn="just">
              <a:spcBef>
                <a:spcPct val="50000"/>
              </a:spcBef>
            </a:pPr>
            <a:r>
              <a:rPr lang="fa-IR">
                <a:solidFill>
                  <a:schemeClr val="folHlink"/>
                </a:solidFill>
              </a:rPr>
              <a:t>یک سوال مهم اینست که چگونه می توان تعیین کرد که آیا دنباله ای از کد یک زبان از قواعد نحوی گرامر آن زبان تبعیت می کند یا خیر؟ یک رشته از لحاظ نحوی درست است اگر آن بتواند با استفاده از قوانین گرامر، از عنصر ابتدائی مشتق شود. الگوریتم ها بایستی برای تولید اشتقاق رشته ها در زبان یک گرامر طراحی شوند.</a:t>
            </a:r>
            <a:endParaRPr lang="en-US">
              <a:solidFill>
                <a:schemeClr val="folHlink"/>
              </a:solidFill>
            </a:endParaRPr>
          </a:p>
        </p:txBody>
      </p:sp>
      <p:sp>
        <p:nvSpPr>
          <p:cNvPr id="146451" name="Rectangle 19"/>
          <p:cNvSpPr>
            <a:spLocks noGrp="1" noChangeArrowheads="1"/>
          </p:cNvSpPr>
          <p:nvPr>
            <p:ph type="title"/>
          </p:nvPr>
        </p:nvSpPr>
        <p:spPr/>
        <p:txBody>
          <a:bodyPr/>
          <a:lstStyle/>
          <a:p>
            <a:pPr eaLnBrk="1" hangingPunct="1">
              <a:defRPr/>
            </a:pPr>
            <a:r>
              <a:rPr lang="fa-IR" smtClean="0">
                <a:cs typeface="B Roya" pitchFamily="2" charset="-78"/>
              </a:rPr>
              <a:t>4-1 اشتقاقهای چپ و ابهام</a:t>
            </a:r>
            <a:endParaRPr lang="en-US" smtClean="0">
              <a:cs typeface="B Roya" pitchFamily="2" charset="-78"/>
            </a:endParaRPr>
          </a:p>
        </p:txBody>
      </p:sp>
    </p:spTree>
  </p:cSld>
  <p:clrMapOvr>
    <a:masterClrMapping/>
  </p:clrMapOvr>
  <p:transition spd="med">
    <p:wheel/>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pPr eaLnBrk="1" hangingPunct="1">
              <a:defRPr/>
            </a:pPr>
            <a:r>
              <a:rPr lang="fa-IR" sz="3200" smtClean="0">
                <a:cs typeface="B Roya" pitchFamily="2" charset="-78"/>
              </a:rPr>
              <a:t>4-1 اشتقاقهای چپ و ابهام</a:t>
            </a:r>
            <a:endParaRPr lang="en-US" sz="3200" smtClean="0">
              <a:cs typeface="B Roya" pitchFamily="2" charset="-78"/>
            </a:endParaRPr>
          </a:p>
        </p:txBody>
      </p:sp>
      <p:sp>
        <p:nvSpPr>
          <p:cNvPr id="71683" name="Text Box 27"/>
          <p:cNvSpPr txBox="1">
            <a:spLocks noChangeArrowheads="1"/>
          </p:cNvSpPr>
          <p:nvPr/>
        </p:nvSpPr>
        <p:spPr bwMode="auto">
          <a:xfrm>
            <a:off x="395288" y="1546225"/>
            <a:ext cx="8353425" cy="946150"/>
          </a:xfrm>
          <a:prstGeom prst="rect">
            <a:avLst/>
          </a:prstGeom>
          <a:solidFill>
            <a:schemeClr val="bg1"/>
          </a:solidFill>
          <a:ln w="28575" algn="ctr">
            <a:noFill/>
            <a:miter lim="800000"/>
            <a:headEnd/>
            <a:tailEnd/>
          </a:ln>
        </p:spPr>
        <p:txBody>
          <a:bodyPr lIns="90000" tIns="46800" rIns="90000" bIns="46800">
            <a:spAutoFit/>
          </a:bodyPr>
          <a:lstStyle/>
          <a:p>
            <a:pPr>
              <a:spcBef>
                <a:spcPct val="50000"/>
              </a:spcBef>
            </a:pPr>
            <a:r>
              <a:rPr lang="fa-IR">
                <a:solidFill>
                  <a:schemeClr val="folHlink"/>
                </a:solidFill>
              </a:rPr>
              <a:t>زبان یک گرامر</a:t>
            </a:r>
            <a:r>
              <a:rPr lang="fa-IR"/>
              <a:t>: مجموعه ای از رشته های پایانی است که می توانند به هر روشی از عنصر ابتدائی مشتق شوند.</a:t>
            </a:r>
            <a:endParaRPr lang="en-US"/>
          </a:p>
        </p:txBody>
      </p:sp>
      <p:sp>
        <p:nvSpPr>
          <p:cNvPr id="71684" name="Text Box 28"/>
          <p:cNvSpPr txBox="1">
            <a:spLocks noChangeArrowheads="1"/>
          </p:cNvSpPr>
          <p:nvPr/>
        </p:nvSpPr>
        <p:spPr bwMode="auto">
          <a:xfrm>
            <a:off x="395288" y="2997200"/>
            <a:ext cx="8353425" cy="2014538"/>
          </a:xfrm>
          <a:prstGeom prst="rect">
            <a:avLst/>
          </a:prstGeom>
          <a:solidFill>
            <a:schemeClr val="bg1"/>
          </a:solidFill>
          <a:ln w="28575" algn="ctr">
            <a:noFill/>
            <a:miter lim="800000"/>
            <a:headEnd/>
            <a:tailEnd/>
          </a:ln>
        </p:spPr>
        <p:txBody>
          <a:bodyPr lIns="90000" tIns="46800" rIns="90000" bIns="46800">
            <a:spAutoFit/>
          </a:bodyPr>
          <a:lstStyle/>
          <a:p>
            <a:pPr>
              <a:spcBef>
                <a:spcPct val="50000"/>
              </a:spcBef>
            </a:pPr>
            <a:r>
              <a:rPr lang="fa-IR">
                <a:solidFill>
                  <a:schemeClr val="folHlink"/>
                </a:solidFill>
              </a:rPr>
              <a:t>قضیه:</a:t>
            </a:r>
          </a:p>
          <a:p>
            <a:pPr>
              <a:spcBef>
                <a:spcPct val="50000"/>
              </a:spcBef>
            </a:pPr>
            <a:r>
              <a:rPr lang="fa-IR"/>
              <a:t>فرض کنید</a:t>
            </a:r>
            <a:r>
              <a:rPr lang="en-US"/>
              <a:t>G=(V,</a:t>
            </a:r>
            <a:r>
              <a:rPr lang="en-US">
                <a:cs typeface="Arial" charset="0"/>
              </a:rPr>
              <a:t>∑</a:t>
            </a:r>
            <a:r>
              <a:rPr lang="en-US"/>
              <a:t>,P,S)</a:t>
            </a:r>
            <a:r>
              <a:rPr lang="fa-IR"/>
              <a:t> یک گرامر مستقل از متن باشد. یک رشته </a:t>
            </a:r>
            <a:r>
              <a:rPr lang="en-US"/>
              <a:t>w</a:t>
            </a:r>
            <a:r>
              <a:rPr lang="fa-IR"/>
              <a:t> در </a:t>
            </a:r>
            <a:r>
              <a:rPr lang="en-US"/>
              <a:t>L(G)</a:t>
            </a:r>
            <a:r>
              <a:rPr lang="fa-IR"/>
              <a:t> است اگر و تنها اگر یک اشتقاق چپ </a:t>
            </a:r>
            <a:r>
              <a:rPr lang="en-US"/>
              <a:t>w</a:t>
            </a:r>
            <a:r>
              <a:rPr lang="fa-IR"/>
              <a:t> از </a:t>
            </a:r>
            <a:r>
              <a:rPr lang="en-US"/>
              <a:t>S</a:t>
            </a:r>
            <a:r>
              <a:rPr lang="fa-IR"/>
              <a:t> وجود داشته باشد.</a:t>
            </a:r>
            <a:endParaRPr lang="en-US"/>
          </a:p>
        </p:txBody>
      </p:sp>
    </p:spTree>
  </p:cSld>
  <p:clrMapOvr>
    <a:masterClrMapping/>
  </p:clrMapOvr>
  <p:transition spd="med">
    <p:wheel/>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16" name="Rectangle 12"/>
          <p:cNvSpPr>
            <a:spLocks noGrp="1" noChangeArrowheads="1"/>
          </p:cNvSpPr>
          <p:nvPr>
            <p:ph type="title"/>
          </p:nvPr>
        </p:nvSpPr>
        <p:spPr/>
        <p:txBody>
          <a:bodyPr/>
          <a:lstStyle/>
          <a:p>
            <a:pPr eaLnBrk="1" hangingPunct="1">
              <a:defRPr/>
            </a:pPr>
            <a:r>
              <a:rPr lang="fa-IR" sz="3200" smtClean="0">
                <a:cs typeface="B Roya" pitchFamily="2" charset="-78"/>
              </a:rPr>
              <a:t>4-1 اشتقاقهای چپ و ابهام</a:t>
            </a:r>
            <a:endParaRPr lang="en-US" sz="3200" smtClean="0">
              <a:cs typeface="B Roya" pitchFamily="2" charset="-78"/>
            </a:endParaRPr>
          </a:p>
        </p:txBody>
      </p:sp>
      <p:sp>
        <p:nvSpPr>
          <p:cNvPr id="72707" name="Text Box 13"/>
          <p:cNvSpPr txBox="1">
            <a:spLocks noChangeArrowheads="1"/>
          </p:cNvSpPr>
          <p:nvPr/>
        </p:nvSpPr>
        <p:spPr bwMode="auto">
          <a:xfrm>
            <a:off x="323850" y="1263650"/>
            <a:ext cx="8280400" cy="1373188"/>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folHlink"/>
                </a:solidFill>
              </a:rPr>
              <a:t>یک گرامر مستقل از متن </a:t>
            </a:r>
            <a:r>
              <a:rPr lang="en-US">
                <a:solidFill>
                  <a:schemeClr val="folHlink"/>
                </a:solidFill>
              </a:rPr>
              <a:t>G</a:t>
            </a:r>
            <a:r>
              <a:rPr lang="fa-IR">
                <a:solidFill>
                  <a:schemeClr val="folHlink"/>
                </a:solidFill>
              </a:rPr>
              <a:t> مبهم </a:t>
            </a:r>
            <a:r>
              <a:rPr lang="en-US">
                <a:solidFill>
                  <a:schemeClr val="folHlink"/>
                </a:solidFill>
              </a:rPr>
              <a:t>(ambiguous)</a:t>
            </a:r>
            <a:r>
              <a:rPr lang="fa-IR">
                <a:solidFill>
                  <a:schemeClr val="folHlink"/>
                </a:solidFill>
              </a:rPr>
              <a:t> است،</a:t>
            </a:r>
            <a:r>
              <a:rPr lang="fa-IR"/>
              <a:t> اگر یک رشته </a:t>
            </a:r>
            <a:r>
              <a:rPr lang="en-US"/>
              <a:t>w  L(G)</a:t>
            </a:r>
            <a:r>
              <a:rPr lang="fa-IR"/>
              <a:t> وجود داشته باشد بطوریکه با دو اشتقاق چپ مجزا تولید شود.</a:t>
            </a:r>
            <a:endParaRPr lang="en-US"/>
          </a:p>
        </p:txBody>
      </p:sp>
      <p:grpSp>
        <p:nvGrpSpPr>
          <p:cNvPr id="72708" name="Group 22"/>
          <p:cNvGrpSpPr>
            <a:grpSpLocks/>
          </p:cNvGrpSpPr>
          <p:nvPr/>
        </p:nvGrpSpPr>
        <p:grpSpPr bwMode="auto">
          <a:xfrm>
            <a:off x="107950" y="2708275"/>
            <a:ext cx="8748713" cy="3084513"/>
            <a:chOff x="158" y="1759"/>
            <a:chExt cx="5511" cy="1943"/>
          </a:xfrm>
        </p:grpSpPr>
        <p:sp>
          <p:nvSpPr>
            <p:cNvPr id="72709" name="Text Box 14"/>
            <p:cNvSpPr txBox="1">
              <a:spLocks noChangeArrowheads="1"/>
            </p:cNvSpPr>
            <p:nvPr/>
          </p:nvSpPr>
          <p:spPr bwMode="auto">
            <a:xfrm>
              <a:off x="158" y="1759"/>
              <a:ext cx="5511" cy="1943"/>
            </a:xfrm>
            <a:prstGeom prst="rect">
              <a:avLst/>
            </a:prstGeom>
            <a:noFill/>
            <a:ln w="28575" algn="ctr">
              <a:noFill/>
              <a:miter lim="800000"/>
              <a:headEnd/>
              <a:tailEnd/>
            </a:ln>
          </p:spPr>
          <p:txBody>
            <a:bodyPr lIns="90000" tIns="46800" rIns="90000" bIns="46800">
              <a:spAutoFit/>
            </a:bodyPr>
            <a:lstStyle/>
            <a:p>
              <a:pPr>
                <a:spcBef>
                  <a:spcPct val="50000"/>
                </a:spcBef>
              </a:pPr>
              <a:r>
                <a:rPr lang="fa-IR"/>
                <a:t>  </a:t>
              </a:r>
              <a:r>
                <a:rPr lang="fa-IR">
                  <a:solidFill>
                    <a:schemeClr val="accent1"/>
                  </a:solidFill>
                </a:rPr>
                <a:t>مثال:</a:t>
              </a:r>
            </a:p>
            <a:p>
              <a:pPr>
                <a:spcBef>
                  <a:spcPct val="50000"/>
                </a:spcBef>
              </a:pPr>
              <a:r>
                <a:rPr lang="fa-IR"/>
                <a:t>  گرامر          </a:t>
              </a:r>
              <a:r>
                <a:rPr lang="en-US"/>
                <a:t> G: S      aS l Sa l a</a:t>
              </a:r>
            </a:p>
            <a:p>
              <a:pPr>
                <a:spcBef>
                  <a:spcPct val="50000"/>
                </a:spcBef>
              </a:pPr>
              <a:r>
                <a:rPr lang="en-US"/>
                <a:t>G</a:t>
              </a:r>
              <a:r>
                <a:rPr lang="fa-IR"/>
                <a:t> یک گرامر مبهم است زیرا رشته </a:t>
              </a:r>
              <a:r>
                <a:rPr lang="en-US"/>
                <a:t>aa</a:t>
              </a:r>
              <a:r>
                <a:rPr lang="fa-IR"/>
                <a:t> دارای دو اشتقاق چپ مجزا است.</a:t>
              </a:r>
            </a:p>
            <a:p>
              <a:pPr>
                <a:spcBef>
                  <a:spcPct val="50000"/>
                </a:spcBef>
              </a:pPr>
              <a:r>
                <a:rPr lang="en-US"/>
                <a:t>S      aS                                  S      Sa            </a:t>
              </a:r>
            </a:p>
            <a:p>
              <a:pPr>
                <a:spcBef>
                  <a:spcPct val="50000"/>
                </a:spcBef>
              </a:pPr>
              <a:r>
                <a:rPr lang="en-US"/>
                <a:t>aa                                            aa           </a:t>
              </a:r>
            </a:p>
          </p:txBody>
        </p:sp>
        <p:sp>
          <p:nvSpPr>
            <p:cNvPr id="72710" name="Line 15"/>
            <p:cNvSpPr>
              <a:spLocks noChangeShapeType="1"/>
            </p:cNvSpPr>
            <p:nvPr/>
          </p:nvSpPr>
          <p:spPr bwMode="auto">
            <a:xfrm>
              <a:off x="3243" y="2296"/>
              <a:ext cx="27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72711" name="AutoShape 16"/>
            <p:cNvSpPr>
              <a:spLocks noChangeArrowheads="1"/>
            </p:cNvSpPr>
            <p:nvPr/>
          </p:nvSpPr>
          <p:spPr bwMode="auto">
            <a:xfrm>
              <a:off x="1375" y="3128"/>
              <a:ext cx="325" cy="90"/>
            </a:xfrm>
            <a:prstGeom prst="notchedRightArrow">
              <a:avLst>
                <a:gd name="adj1" fmla="val 50000"/>
                <a:gd name="adj2" fmla="val 90278"/>
              </a:avLst>
            </a:prstGeom>
            <a:noFill/>
            <a:ln w="28575" algn="ctr">
              <a:solidFill>
                <a:schemeClr val="tx1"/>
              </a:solidFill>
              <a:miter lim="800000"/>
              <a:headEnd/>
              <a:tailEnd/>
            </a:ln>
          </p:spPr>
          <p:txBody>
            <a:bodyPr wrap="none" lIns="90000" tIns="46800" rIns="90000" bIns="46800" anchor="ctr"/>
            <a:lstStyle/>
            <a:p>
              <a:endParaRPr lang="fa-IR"/>
            </a:p>
          </p:txBody>
        </p:sp>
        <p:sp>
          <p:nvSpPr>
            <p:cNvPr id="72712" name="AutoShape 17"/>
            <p:cNvSpPr>
              <a:spLocks noChangeArrowheads="1"/>
            </p:cNvSpPr>
            <p:nvPr/>
          </p:nvSpPr>
          <p:spPr bwMode="auto">
            <a:xfrm>
              <a:off x="4301" y="3120"/>
              <a:ext cx="324" cy="90"/>
            </a:xfrm>
            <a:prstGeom prst="notchedRightArrow">
              <a:avLst>
                <a:gd name="adj1" fmla="val 50000"/>
                <a:gd name="adj2" fmla="val 90000"/>
              </a:avLst>
            </a:prstGeom>
            <a:noFill/>
            <a:ln w="28575" algn="ctr">
              <a:solidFill>
                <a:schemeClr val="tx1"/>
              </a:solidFill>
              <a:miter lim="800000"/>
              <a:headEnd/>
              <a:tailEnd/>
            </a:ln>
          </p:spPr>
          <p:txBody>
            <a:bodyPr wrap="none" lIns="90000" tIns="46800" rIns="90000" bIns="46800" anchor="ctr"/>
            <a:lstStyle/>
            <a:p>
              <a:endParaRPr lang="fa-IR"/>
            </a:p>
          </p:txBody>
        </p:sp>
        <p:sp>
          <p:nvSpPr>
            <p:cNvPr id="72713" name="AutoShape 18"/>
            <p:cNvSpPr>
              <a:spLocks noChangeArrowheads="1"/>
            </p:cNvSpPr>
            <p:nvPr/>
          </p:nvSpPr>
          <p:spPr bwMode="auto">
            <a:xfrm>
              <a:off x="1337" y="3529"/>
              <a:ext cx="324" cy="90"/>
            </a:xfrm>
            <a:prstGeom prst="notchedRightArrow">
              <a:avLst>
                <a:gd name="adj1" fmla="val 50000"/>
                <a:gd name="adj2" fmla="val 90000"/>
              </a:avLst>
            </a:prstGeom>
            <a:noFill/>
            <a:ln w="28575" algn="ctr">
              <a:solidFill>
                <a:schemeClr val="tx1"/>
              </a:solidFill>
              <a:miter lim="800000"/>
              <a:headEnd/>
              <a:tailEnd/>
            </a:ln>
          </p:spPr>
          <p:txBody>
            <a:bodyPr wrap="none" lIns="90000" tIns="46800" rIns="90000" bIns="46800" anchor="ctr"/>
            <a:lstStyle/>
            <a:p>
              <a:endParaRPr lang="fa-IR"/>
            </a:p>
          </p:txBody>
        </p:sp>
        <p:sp>
          <p:nvSpPr>
            <p:cNvPr id="72714" name="AutoShape 19"/>
            <p:cNvSpPr>
              <a:spLocks noChangeArrowheads="1"/>
            </p:cNvSpPr>
            <p:nvPr/>
          </p:nvSpPr>
          <p:spPr bwMode="auto">
            <a:xfrm>
              <a:off x="4348" y="3536"/>
              <a:ext cx="324" cy="90"/>
            </a:xfrm>
            <a:prstGeom prst="notchedRightArrow">
              <a:avLst>
                <a:gd name="adj1" fmla="val 50000"/>
                <a:gd name="adj2" fmla="val 90000"/>
              </a:avLst>
            </a:prstGeom>
            <a:noFill/>
            <a:ln w="28575" algn="ctr">
              <a:solidFill>
                <a:schemeClr val="tx1"/>
              </a:solidFill>
              <a:miter lim="800000"/>
              <a:headEnd/>
              <a:tailEnd/>
            </a:ln>
          </p:spPr>
          <p:txBody>
            <a:bodyPr wrap="none" lIns="90000" tIns="46800" rIns="90000" bIns="46800" anchor="ctr"/>
            <a:lstStyle/>
            <a:p>
              <a:endParaRPr lang="fa-IR"/>
            </a:p>
          </p:txBody>
        </p:sp>
      </p:grpSp>
    </p:spTree>
  </p:cSld>
  <p:clrMapOvr>
    <a:masterClrMapping/>
  </p:clrMapOvr>
  <p:transition spd="med">
    <p:wheel/>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40" name="Rectangle 12"/>
          <p:cNvSpPr>
            <a:spLocks noGrp="1" noChangeArrowheads="1"/>
          </p:cNvSpPr>
          <p:nvPr>
            <p:ph type="title"/>
          </p:nvPr>
        </p:nvSpPr>
        <p:spPr/>
        <p:txBody>
          <a:bodyPr/>
          <a:lstStyle/>
          <a:p>
            <a:pPr eaLnBrk="1" hangingPunct="1">
              <a:defRPr/>
            </a:pPr>
            <a:r>
              <a:rPr lang="fa-IR" smtClean="0">
                <a:cs typeface="B Roya" pitchFamily="2" charset="-78"/>
              </a:rPr>
              <a:t>4-1 اشتقاقهای چپ و ابهام</a:t>
            </a:r>
            <a:endParaRPr lang="en-US" smtClean="0">
              <a:cs typeface="B Roya" pitchFamily="2" charset="-78"/>
            </a:endParaRPr>
          </a:p>
        </p:txBody>
      </p:sp>
      <p:sp>
        <p:nvSpPr>
          <p:cNvPr id="73731" name="Text Box 13"/>
          <p:cNvSpPr txBox="1">
            <a:spLocks noChangeArrowheads="1"/>
          </p:cNvSpPr>
          <p:nvPr/>
        </p:nvSpPr>
        <p:spPr bwMode="auto">
          <a:xfrm>
            <a:off x="395288" y="1196975"/>
            <a:ext cx="8280400" cy="519113"/>
          </a:xfrm>
          <a:prstGeom prst="rect">
            <a:avLst/>
          </a:prstGeom>
          <a:solidFill>
            <a:schemeClr val="bg1"/>
          </a:solidFill>
          <a:ln w="28575" algn="ctr">
            <a:noFill/>
            <a:miter lim="800000"/>
            <a:headEnd/>
            <a:tailEnd/>
          </a:ln>
        </p:spPr>
        <p:txBody>
          <a:bodyPr lIns="90000" tIns="46800" rIns="90000" bIns="46800">
            <a:spAutoFit/>
          </a:bodyPr>
          <a:lstStyle/>
          <a:p>
            <a:pPr algn="ctr">
              <a:spcBef>
                <a:spcPct val="50000"/>
              </a:spcBef>
            </a:pPr>
            <a:r>
              <a:rPr lang="fa-IR"/>
              <a:t>ابهام از ویژگیهای گرامر است ، نه از ویژگیهای زبان.</a:t>
            </a:r>
            <a:endParaRPr lang="en-US"/>
          </a:p>
        </p:txBody>
      </p:sp>
      <p:grpSp>
        <p:nvGrpSpPr>
          <p:cNvPr id="73732" name="Group 23"/>
          <p:cNvGrpSpPr>
            <a:grpSpLocks/>
          </p:cNvGrpSpPr>
          <p:nvPr/>
        </p:nvGrpSpPr>
        <p:grpSpPr bwMode="auto">
          <a:xfrm>
            <a:off x="-180975" y="2205038"/>
            <a:ext cx="8929688" cy="3725862"/>
            <a:chOff x="-23" y="1525"/>
            <a:chExt cx="5625" cy="2347"/>
          </a:xfrm>
        </p:grpSpPr>
        <p:sp>
          <p:nvSpPr>
            <p:cNvPr id="73733" name="Text Box 15"/>
            <p:cNvSpPr txBox="1">
              <a:spLocks noChangeArrowheads="1"/>
            </p:cNvSpPr>
            <p:nvPr/>
          </p:nvSpPr>
          <p:spPr bwMode="auto">
            <a:xfrm>
              <a:off x="-23" y="1525"/>
              <a:ext cx="5625" cy="2347"/>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مثال</a:t>
              </a:r>
              <a:r>
                <a:rPr lang="fa-IR"/>
                <a:t>:</a:t>
              </a:r>
            </a:p>
            <a:p>
              <a:pPr>
                <a:spcBef>
                  <a:spcPct val="50000"/>
                </a:spcBef>
              </a:pPr>
              <a:r>
                <a:rPr lang="fa-IR"/>
                <a:t>گرامر           </a:t>
              </a:r>
              <a:r>
                <a:rPr lang="en-US"/>
                <a:t> G: S    bS l Sb l a</a:t>
              </a:r>
            </a:p>
            <a:p>
              <a:pPr>
                <a:spcBef>
                  <a:spcPct val="50000"/>
                </a:spcBef>
              </a:pPr>
              <a:r>
                <a:rPr lang="fa-IR"/>
                <a:t>زبان </a:t>
              </a:r>
              <a:r>
                <a:rPr lang="en-US"/>
                <a:t>G</a:t>
              </a:r>
              <a:r>
                <a:rPr lang="fa-IR"/>
                <a:t> ،</a:t>
              </a:r>
              <a:r>
                <a:rPr lang="en-US"/>
                <a:t>b*ab*</a:t>
              </a:r>
              <a:r>
                <a:rPr lang="fa-IR"/>
                <a:t> است.اشتقاقهای چپ زیر ابهام </a:t>
              </a:r>
              <a:r>
                <a:rPr lang="en-US"/>
                <a:t>G</a:t>
              </a:r>
              <a:r>
                <a:rPr lang="fa-IR"/>
                <a:t> را نشان می دهند.</a:t>
              </a:r>
            </a:p>
            <a:p>
              <a:pPr>
                <a:spcBef>
                  <a:spcPct val="50000"/>
                </a:spcBef>
              </a:pPr>
              <a:r>
                <a:rPr lang="en-US"/>
                <a:t>S     bS                                  S      Sb            </a:t>
              </a:r>
            </a:p>
            <a:p>
              <a:pPr>
                <a:spcBef>
                  <a:spcPct val="50000"/>
                </a:spcBef>
              </a:pPr>
              <a:r>
                <a:rPr lang="en-US"/>
                <a:t>bSb                                         bSb         </a:t>
              </a:r>
            </a:p>
            <a:p>
              <a:pPr>
                <a:spcBef>
                  <a:spcPct val="50000"/>
                </a:spcBef>
              </a:pPr>
              <a:r>
                <a:rPr lang="en-US"/>
                <a:t>bab                                          bab         </a:t>
              </a:r>
            </a:p>
          </p:txBody>
        </p:sp>
        <p:sp>
          <p:nvSpPr>
            <p:cNvPr id="73734" name="Line 16"/>
            <p:cNvSpPr>
              <a:spLocks noChangeShapeType="1"/>
            </p:cNvSpPr>
            <p:nvPr/>
          </p:nvSpPr>
          <p:spPr bwMode="auto">
            <a:xfrm>
              <a:off x="3128" y="2123"/>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73735" name="AutoShape 17"/>
            <p:cNvSpPr>
              <a:spLocks noChangeArrowheads="1"/>
            </p:cNvSpPr>
            <p:nvPr/>
          </p:nvSpPr>
          <p:spPr bwMode="auto">
            <a:xfrm>
              <a:off x="1300" y="2886"/>
              <a:ext cx="318" cy="90"/>
            </a:xfrm>
            <a:prstGeom prst="notchedRightArrow">
              <a:avLst>
                <a:gd name="adj1" fmla="val 50000"/>
                <a:gd name="adj2" fmla="val 88333"/>
              </a:avLst>
            </a:prstGeom>
            <a:noFill/>
            <a:ln w="28575" algn="ctr">
              <a:solidFill>
                <a:schemeClr val="tx1"/>
              </a:solidFill>
              <a:miter lim="800000"/>
              <a:headEnd/>
              <a:tailEnd/>
            </a:ln>
          </p:spPr>
          <p:txBody>
            <a:bodyPr wrap="none" lIns="90000" tIns="46800" rIns="90000" bIns="46800" anchor="ctr"/>
            <a:lstStyle/>
            <a:p>
              <a:endParaRPr lang="fa-IR"/>
            </a:p>
          </p:txBody>
        </p:sp>
        <p:sp>
          <p:nvSpPr>
            <p:cNvPr id="73736" name="AutoShape 18"/>
            <p:cNvSpPr>
              <a:spLocks noChangeArrowheads="1"/>
            </p:cNvSpPr>
            <p:nvPr/>
          </p:nvSpPr>
          <p:spPr bwMode="auto">
            <a:xfrm>
              <a:off x="4174" y="2878"/>
              <a:ext cx="318" cy="90"/>
            </a:xfrm>
            <a:prstGeom prst="notchedRightArrow">
              <a:avLst>
                <a:gd name="adj1" fmla="val 50000"/>
                <a:gd name="adj2" fmla="val 88333"/>
              </a:avLst>
            </a:prstGeom>
            <a:noFill/>
            <a:ln w="28575" algn="ctr">
              <a:solidFill>
                <a:schemeClr val="tx1"/>
              </a:solidFill>
              <a:miter lim="800000"/>
              <a:headEnd/>
              <a:tailEnd/>
            </a:ln>
          </p:spPr>
          <p:txBody>
            <a:bodyPr wrap="none" lIns="90000" tIns="46800" rIns="90000" bIns="46800" anchor="ctr"/>
            <a:lstStyle/>
            <a:p>
              <a:endParaRPr lang="fa-IR"/>
            </a:p>
          </p:txBody>
        </p:sp>
        <p:sp>
          <p:nvSpPr>
            <p:cNvPr id="73737" name="AutoShape 19"/>
            <p:cNvSpPr>
              <a:spLocks noChangeArrowheads="1"/>
            </p:cNvSpPr>
            <p:nvPr/>
          </p:nvSpPr>
          <p:spPr bwMode="auto">
            <a:xfrm>
              <a:off x="1292" y="3295"/>
              <a:ext cx="318" cy="90"/>
            </a:xfrm>
            <a:prstGeom prst="notchedRightArrow">
              <a:avLst>
                <a:gd name="adj1" fmla="val 50000"/>
                <a:gd name="adj2" fmla="val 88333"/>
              </a:avLst>
            </a:prstGeom>
            <a:noFill/>
            <a:ln w="28575" algn="ctr">
              <a:solidFill>
                <a:schemeClr val="tx1"/>
              </a:solidFill>
              <a:miter lim="800000"/>
              <a:headEnd/>
              <a:tailEnd/>
            </a:ln>
          </p:spPr>
          <p:txBody>
            <a:bodyPr wrap="none" lIns="90000" tIns="46800" rIns="90000" bIns="46800" anchor="ctr"/>
            <a:lstStyle/>
            <a:p>
              <a:endParaRPr lang="fa-IR"/>
            </a:p>
          </p:txBody>
        </p:sp>
        <p:sp>
          <p:nvSpPr>
            <p:cNvPr id="73738" name="AutoShape 20"/>
            <p:cNvSpPr>
              <a:spLocks noChangeArrowheads="1"/>
            </p:cNvSpPr>
            <p:nvPr/>
          </p:nvSpPr>
          <p:spPr bwMode="auto">
            <a:xfrm>
              <a:off x="4240" y="3294"/>
              <a:ext cx="318" cy="90"/>
            </a:xfrm>
            <a:prstGeom prst="notchedRightArrow">
              <a:avLst>
                <a:gd name="adj1" fmla="val 50000"/>
                <a:gd name="adj2" fmla="val 88333"/>
              </a:avLst>
            </a:prstGeom>
            <a:noFill/>
            <a:ln w="28575" algn="ctr">
              <a:solidFill>
                <a:schemeClr val="tx1"/>
              </a:solidFill>
              <a:miter lim="800000"/>
              <a:headEnd/>
              <a:tailEnd/>
            </a:ln>
          </p:spPr>
          <p:txBody>
            <a:bodyPr wrap="none" lIns="90000" tIns="46800" rIns="90000" bIns="46800" anchor="ctr"/>
            <a:lstStyle/>
            <a:p>
              <a:endParaRPr lang="fa-IR"/>
            </a:p>
          </p:txBody>
        </p:sp>
        <p:sp>
          <p:nvSpPr>
            <p:cNvPr id="73739" name="AutoShape 21"/>
            <p:cNvSpPr>
              <a:spLocks noChangeArrowheads="1"/>
            </p:cNvSpPr>
            <p:nvPr/>
          </p:nvSpPr>
          <p:spPr bwMode="auto">
            <a:xfrm>
              <a:off x="1263" y="3702"/>
              <a:ext cx="318" cy="90"/>
            </a:xfrm>
            <a:prstGeom prst="notchedRightArrow">
              <a:avLst>
                <a:gd name="adj1" fmla="val 50000"/>
                <a:gd name="adj2" fmla="val 88333"/>
              </a:avLst>
            </a:prstGeom>
            <a:noFill/>
            <a:ln w="28575" algn="ctr">
              <a:solidFill>
                <a:schemeClr val="tx1"/>
              </a:solidFill>
              <a:miter lim="800000"/>
              <a:headEnd/>
              <a:tailEnd/>
            </a:ln>
          </p:spPr>
          <p:txBody>
            <a:bodyPr wrap="none" lIns="90000" tIns="46800" rIns="90000" bIns="46800" anchor="ctr"/>
            <a:lstStyle/>
            <a:p>
              <a:endParaRPr lang="fa-IR"/>
            </a:p>
          </p:txBody>
        </p:sp>
        <p:sp>
          <p:nvSpPr>
            <p:cNvPr id="73740" name="AutoShape 22"/>
            <p:cNvSpPr>
              <a:spLocks noChangeArrowheads="1"/>
            </p:cNvSpPr>
            <p:nvPr/>
          </p:nvSpPr>
          <p:spPr bwMode="auto">
            <a:xfrm>
              <a:off x="4243" y="3673"/>
              <a:ext cx="318" cy="90"/>
            </a:xfrm>
            <a:prstGeom prst="notchedRightArrow">
              <a:avLst>
                <a:gd name="adj1" fmla="val 50000"/>
                <a:gd name="adj2" fmla="val 88333"/>
              </a:avLst>
            </a:prstGeom>
            <a:noFill/>
            <a:ln w="28575" algn="ctr">
              <a:solidFill>
                <a:schemeClr val="tx1"/>
              </a:solidFill>
              <a:miter lim="800000"/>
              <a:headEnd/>
              <a:tailEnd/>
            </a:ln>
          </p:spPr>
          <p:txBody>
            <a:bodyPr wrap="none" lIns="90000" tIns="46800" rIns="90000" bIns="46800" anchor="ctr"/>
            <a:lstStyle/>
            <a:p>
              <a:endParaRPr lang="fa-IR"/>
            </a:p>
          </p:txBody>
        </p:sp>
      </p:grpSp>
    </p:spTree>
  </p:cSld>
  <p:clrMapOvr>
    <a:masterClrMapping/>
  </p:clrMapOvr>
  <p:transition spd="med">
    <p:wheel/>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66" name="Rectangle 14"/>
          <p:cNvSpPr>
            <a:spLocks noGrp="1" noChangeArrowheads="1"/>
          </p:cNvSpPr>
          <p:nvPr>
            <p:ph type="title"/>
          </p:nvPr>
        </p:nvSpPr>
        <p:spPr/>
        <p:txBody>
          <a:bodyPr/>
          <a:lstStyle/>
          <a:p>
            <a:pPr eaLnBrk="1" hangingPunct="1">
              <a:defRPr/>
            </a:pPr>
            <a:r>
              <a:rPr lang="fa-IR" smtClean="0">
                <a:cs typeface="B Roya" pitchFamily="2" charset="-78"/>
              </a:rPr>
              <a:t>4-1 اشتقاقهای چپ و ابهام</a:t>
            </a:r>
            <a:endParaRPr lang="en-US" smtClean="0">
              <a:cs typeface="B Roya" pitchFamily="2" charset="-78"/>
            </a:endParaRPr>
          </a:p>
        </p:txBody>
      </p:sp>
      <p:grpSp>
        <p:nvGrpSpPr>
          <p:cNvPr id="74755" name="Group 19"/>
          <p:cNvGrpSpPr>
            <a:grpSpLocks/>
          </p:cNvGrpSpPr>
          <p:nvPr/>
        </p:nvGrpSpPr>
        <p:grpSpPr bwMode="auto">
          <a:xfrm>
            <a:off x="323850" y="1916113"/>
            <a:ext cx="8424863" cy="2227262"/>
            <a:chOff x="204" y="709"/>
            <a:chExt cx="5307" cy="1403"/>
          </a:xfrm>
        </p:grpSpPr>
        <p:sp>
          <p:nvSpPr>
            <p:cNvPr id="74756" name="Text Box 15"/>
            <p:cNvSpPr txBox="1">
              <a:spLocks noChangeArrowheads="1"/>
            </p:cNvSpPr>
            <p:nvPr/>
          </p:nvSpPr>
          <p:spPr bwMode="auto">
            <a:xfrm>
              <a:off x="204" y="709"/>
              <a:ext cx="5307" cy="1403"/>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نکته</a:t>
              </a:r>
              <a:r>
                <a:rPr lang="fa-IR"/>
                <a:t>: یک گرامر غیر مبهم است اگر در هر مرحله از یک اشتقاق چپ تنها یک قانون وجود داشته باشد که ما را به اشتقاق یک رشته کامل هدایت کند.</a:t>
              </a:r>
            </a:p>
            <a:p>
              <a:pPr algn="l"/>
              <a:r>
                <a:rPr lang="en-US"/>
                <a:t>                                  S     aSb l A l                            </a:t>
              </a:r>
            </a:p>
            <a:p>
              <a:pPr algn="l"/>
              <a:r>
                <a:rPr lang="en-US"/>
                <a:t>                                  A     aAbb l abb</a:t>
              </a:r>
            </a:p>
          </p:txBody>
        </p:sp>
        <p:sp>
          <p:nvSpPr>
            <p:cNvPr id="74757" name="Line 16"/>
            <p:cNvSpPr>
              <a:spLocks noChangeShapeType="1"/>
            </p:cNvSpPr>
            <p:nvPr/>
          </p:nvSpPr>
          <p:spPr bwMode="auto">
            <a:xfrm>
              <a:off x="2517" y="1706"/>
              <a:ext cx="318"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74758" name="Line 17"/>
            <p:cNvSpPr>
              <a:spLocks noChangeShapeType="1"/>
            </p:cNvSpPr>
            <p:nvPr/>
          </p:nvSpPr>
          <p:spPr bwMode="auto">
            <a:xfrm>
              <a:off x="2517" y="1979"/>
              <a:ext cx="318"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74759" name="Text Box 18"/>
            <p:cNvSpPr txBox="1">
              <a:spLocks noChangeArrowheads="1"/>
            </p:cNvSpPr>
            <p:nvPr/>
          </p:nvSpPr>
          <p:spPr bwMode="auto">
            <a:xfrm>
              <a:off x="3606" y="1480"/>
              <a:ext cx="285" cy="327"/>
            </a:xfrm>
            <a:prstGeom prst="rect">
              <a:avLst/>
            </a:prstGeom>
            <a:noFill/>
            <a:ln w="28575" algn="ctr">
              <a:noFill/>
              <a:miter lim="800000"/>
              <a:headEnd/>
              <a:tailEnd/>
            </a:ln>
          </p:spPr>
          <p:txBody>
            <a:bodyPr lIns="90000" tIns="46800" rIns="90000" bIns="46800">
              <a:spAutoFit/>
            </a:bodyPr>
            <a:lstStyle/>
            <a:p>
              <a:pPr>
                <a:spcBef>
                  <a:spcPct val="50000"/>
                </a:spcBef>
              </a:pPr>
              <a:r>
                <a:rPr lang="el-GR">
                  <a:cs typeface="Arial" charset="0"/>
                </a:rPr>
                <a:t>λ</a:t>
              </a:r>
            </a:p>
          </p:txBody>
        </p:sp>
      </p:grpSp>
    </p:spTree>
  </p:cSld>
  <p:clrMapOvr>
    <a:masterClrMapping/>
  </p:clrMapOvr>
  <p:transition spd="med">
    <p:wheel/>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pPr eaLnBrk="1" hangingPunct="1">
              <a:defRPr/>
            </a:pPr>
            <a:r>
              <a:rPr lang="fa-IR" sz="3200" smtClean="0">
                <a:cs typeface="B Roya" pitchFamily="2" charset="-78"/>
              </a:rPr>
              <a:t>4-2 گراف یک گرامر</a:t>
            </a:r>
            <a:endParaRPr lang="en-US" sz="3200" smtClean="0">
              <a:cs typeface="B Roya" pitchFamily="2" charset="-78"/>
            </a:endParaRPr>
          </a:p>
        </p:txBody>
      </p:sp>
      <p:sp>
        <p:nvSpPr>
          <p:cNvPr id="75779" name="Text Box 7"/>
          <p:cNvSpPr txBox="1">
            <a:spLocks noChangeArrowheads="1"/>
          </p:cNvSpPr>
          <p:nvPr/>
        </p:nvSpPr>
        <p:spPr bwMode="auto">
          <a:xfrm>
            <a:off x="395288" y="1773238"/>
            <a:ext cx="8280400" cy="3082925"/>
          </a:xfrm>
          <a:prstGeom prst="rect">
            <a:avLst/>
          </a:prstGeom>
          <a:solidFill>
            <a:schemeClr val="bg1"/>
          </a:solidFill>
          <a:ln w="28575" algn="ctr">
            <a:noFill/>
            <a:miter lim="800000"/>
            <a:headEnd/>
            <a:tailEnd/>
          </a:ln>
        </p:spPr>
        <p:txBody>
          <a:bodyPr lIns="90000" tIns="46800" rIns="90000" bIns="46800">
            <a:spAutoFit/>
          </a:bodyPr>
          <a:lstStyle/>
          <a:p>
            <a:pPr>
              <a:spcBef>
                <a:spcPct val="50000"/>
              </a:spcBef>
            </a:pPr>
            <a:r>
              <a:rPr lang="fa-IR"/>
              <a:t>اشتقاقهای چپ یک گرامر مستقل از متن </a:t>
            </a:r>
            <a:r>
              <a:rPr lang="en-US"/>
              <a:t>G</a:t>
            </a:r>
            <a:r>
              <a:rPr lang="fa-IR"/>
              <a:t> می تواند به وسیله یک گراف جهت دار </a:t>
            </a:r>
            <a:r>
              <a:rPr lang="en-US"/>
              <a:t>g(G)</a:t>
            </a:r>
            <a:r>
              <a:rPr lang="fa-IR"/>
              <a:t> (</a:t>
            </a:r>
            <a:r>
              <a:rPr lang="fa-IR">
                <a:solidFill>
                  <a:schemeClr val="accent1"/>
                </a:solidFill>
              </a:rPr>
              <a:t>گراف چپ گرامر</a:t>
            </a:r>
            <a:r>
              <a:rPr lang="en-US">
                <a:solidFill>
                  <a:schemeClr val="accent1"/>
                </a:solidFill>
              </a:rPr>
              <a:t>G</a:t>
            </a:r>
            <a:r>
              <a:rPr lang="fa-IR"/>
              <a:t>)نشان داده شود. گره های گراف ، فرم جمله ای های چپ گرامر هستند.</a:t>
            </a:r>
          </a:p>
          <a:p>
            <a:pPr>
              <a:spcBef>
                <a:spcPct val="50000"/>
              </a:spcBef>
            </a:pPr>
            <a:endParaRPr lang="fa-IR"/>
          </a:p>
          <a:p>
            <a:pPr>
              <a:spcBef>
                <a:spcPct val="50000"/>
              </a:spcBef>
            </a:pPr>
            <a:r>
              <a:rPr lang="fa-IR">
                <a:solidFill>
                  <a:schemeClr val="accent1"/>
                </a:solidFill>
              </a:rPr>
              <a:t>یک فرم جمله ای چپ،</a:t>
            </a:r>
            <a:r>
              <a:rPr lang="fa-IR"/>
              <a:t> رشته ای است که می تواند بوسیله یک اشتقاق چپ از عنصر ابتدایی نتیجه شود.</a:t>
            </a:r>
            <a:endParaRPr lang="en-US"/>
          </a:p>
        </p:txBody>
      </p:sp>
    </p:spTree>
  </p:cSld>
  <p:clrMapOvr>
    <a:masterClrMapping/>
  </p:clrMapOvr>
  <p:transition spd="med">
    <p:whee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4" name="Rectangle 4"/>
          <p:cNvSpPr>
            <a:spLocks noChangeArrowheads="1"/>
          </p:cNvSpPr>
          <p:nvPr/>
        </p:nvSpPr>
        <p:spPr bwMode="auto">
          <a:xfrm>
            <a:off x="539750" y="0"/>
            <a:ext cx="8229600" cy="1143000"/>
          </a:xfrm>
          <a:prstGeom prst="rect">
            <a:avLst/>
          </a:prstGeom>
          <a:noFill/>
          <a:ln w="9525">
            <a:noFill/>
            <a:miter lim="800000"/>
            <a:headEnd/>
            <a:tailEnd/>
          </a:ln>
          <a:effectLst/>
        </p:spPr>
        <p:txBody>
          <a:bodyPr anchor="ctr"/>
          <a:lstStyle/>
          <a:p>
            <a:pPr>
              <a:defRPr/>
            </a:pPr>
            <a:r>
              <a:rPr lang="fa-IR" sz="3600">
                <a:solidFill>
                  <a:schemeClr val="tx2"/>
                </a:solidFill>
                <a:effectLst>
                  <a:outerShdw blurRad="38100" dist="38100" dir="2700000" algn="tl">
                    <a:srgbClr val="C0C0C0"/>
                  </a:outerShdw>
                </a:effectLst>
                <a:latin typeface="Times New Roman" pitchFamily="18" charset="0"/>
              </a:rPr>
              <a:t>1-2 توابع</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71685" name="Rectangle 5"/>
          <p:cNvSpPr>
            <a:spLocks noChangeArrowheads="1"/>
          </p:cNvSpPr>
          <p:nvPr/>
        </p:nvSpPr>
        <p:spPr bwMode="auto">
          <a:xfrm>
            <a:off x="827088" y="1341438"/>
            <a:ext cx="7724775" cy="1223962"/>
          </a:xfrm>
          <a:prstGeom prst="rect">
            <a:avLst/>
          </a:prstGeom>
          <a:solidFill>
            <a:schemeClr val="accent1"/>
          </a:solidFill>
          <a:ln w="9525">
            <a:noFill/>
            <a:miter lim="800000"/>
            <a:headEnd/>
            <a:tailEnd/>
          </a:ln>
        </p:spPr>
        <p:txBody>
          <a:bodyPr/>
          <a:lstStyle/>
          <a:p>
            <a:pPr marL="342900" indent="-342900" algn="just">
              <a:lnSpc>
                <a:spcPct val="90000"/>
              </a:lnSpc>
              <a:spcBef>
                <a:spcPct val="20000"/>
              </a:spcBef>
              <a:buClr>
                <a:schemeClr val="folHlink"/>
              </a:buClr>
              <a:buSzPct val="90000"/>
              <a:buFont typeface="Wingdings" pitchFamily="2" charset="2"/>
              <a:buNone/>
            </a:pPr>
            <a:r>
              <a:rPr lang="fa-IR"/>
              <a:t>تابع </a:t>
            </a:r>
            <a:r>
              <a:rPr lang="en-US"/>
              <a:t>f</a:t>
            </a:r>
            <a:r>
              <a:rPr lang="fa-IR"/>
              <a:t>: تشکیل شده از یک متغیر با قاعده و قانون می باشد که به ازاء یک مقدار </a:t>
            </a:r>
            <a:r>
              <a:rPr lang="en-US"/>
              <a:t>x</a:t>
            </a:r>
            <a:r>
              <a:rPr lang="fa-IR"/>
              <a:t> ، مقدار منحصر به فردی را به </a:t>
            </a:r>
            <a:r>
              <a:rPr lang="en-US"/>
              <a:t>f(x)</a:t>
            </a:r>
            <a:r>
              <a:rPr lang="fa-IR"/>
              <a:t> نسبت می دهد.</a:t>
            </a:r>
            <a:endParaRPr lang="en-US"/>
          </a:p>
        </p:txBody>
      </p:sp>
      <p:sp>
        <p:nvSpPr>
          <p:cNvPr id="71686" name="Text Box 6"/>
          <p:cNvSpPr txBox="1">
            <a:spLocks noChangeArrowheads="1"/>
          </p:cNvSpPr>
          <p:nvPr/>
        </p:nvSpPr>
        <p:spPr bwMode="auto">
          <a:xfrm>
            <a:off x="827088" y="2843213"/>
            <a:ext cx="7705725" cy="946150"/>
          </a:xfrm>
          <a:prstGeom prst="rect">
            <a:avLst/>
          </a:prstGeom>
          <a:solidFill>
            <a:schemeClr val="accent1"/>
          </a:solidFill>
          <a:ln w="9525">
            <a:noFill/>
            <a:miter lim="800000"/>
            <a:headEnd/>
            <a:tailEnd/>
          </a:ln>
        </p:spPr>
        <p:txBody>
          <a:bodyPr>
            <a:spAutoFit/>
          </a:bodyPr>
          <a:lstStyle/>
          <a:p>
            <a:pPr algn="just">
              <a:spcBef>
                <a:spcPct val="50000"/>
              </a:spcBef>
            </a:pPr>
            <a:r>
              <a:rPr lang="fa-IR"/>
              <a:t>نمودار یک تابع: مجموعه ای است از کلیه زوجهای مرتب که بوسیله تابع تعیین می شوند.</a:t>
            </a:r>
            <a:endParaRPr lang="en-US"/>
          </a:p>
        </p:txBody>
      </p:sp>
      <p:sp>
        <p:nvSpPr>
          <p:cNvPr id="71694" name="Text Box 14"/>
          <p:cNvSpPr txBox="1">
            <a:spLocks noChangeArrowheads="1"/>
          </p:cNvSpPr>
          <p:nvPr/>
        </p:nvSpPr>
        <p:spPr bwMode="auto">
          <a:xfrm>
            <a:off x="755650" y="4067175"/>
            <a:ext cx="7777163" cy="946150"/>
          </a:xfrm>
          <a:prstGeom prst="rect">
            <a:avLst/>
          </a:prstGeom>
          <a:solidFill>
            <a:schemeClr val="accent1"/>
          </a:solidFill>
          <a:ln w="9525" algn="ctr">
            <a:noFill/>
            <a:miter lim="800000"/>
            <a:headEnd/>
            <a:tailEnd/>
          </a:ln>
        </p:spPr>
        <p:txBody>
          <a:bodyPr>
            <a:spAutoFit/>
          </a:bodyPr>
          <a:lstStyle/>
          <a:p>
            <a:pPr algn="just">
              <a:spcBef>
                <a:spcPct val="50000"/>
              </a:spcBef>
            </a:pPr>
            <a:r>
              <a:rPr lang="fa-IR"/>
              <a:t>دامنه یک تابع: مجموعه مقادیری است که تابع به ازاء آنها تعریف می شود </a:t>
            </a:r>
            <a:endParaRPr lang="en-US"/>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1684"/>
                                        </p:tgtEl>
                                        <p:attrNameLst>
                                          <p:attrName>style.visibility</p:attrName>
                                        </p:attrNameLst>
                                      </p:cBhvr>
                                      <p:to>
                                        <p:strVal val="visible"/>
                                      </p:to>
                                    </p:set>
                                    <p:animEffect transition="in" filter="blinds(horizontal)">
                                      <p:cBhvr>
                                        <p:cTn id="7" dur="500"/>
                                        <p:tgtEl>
                                          <p:spTgt spid="71684"/>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71685"/>
                                        </p:tgtEl>
                                        <p:attrNameLst>
                                          <p:attrName>style.visibility</p:attrName>
                                        </p:attrNameLst>
                                      </p:cBhvr>
                                      <p:to>
                                        <p:strVal val="visible"/>
                                      </p:to>
                                    </p:set>
                                    <p:anim calcmode="lin" valueType="num">
                                      <p:cBhvr>
                                        <p:cTn id="11" dur="1000" fill="hold"/>
                                        <p:tgtEl>
                                          <p:spTgt spid="71685"/>
                                        </p:tgtEl>
                                        <p:attrNameLst>
                                          <p:attrName>ppt_w</p:attrName>
                                        </p:attrNameLst>
                                      </p:cBhvr>
                                      <p:tavLst>
                                        <p:tav tm="0">
                                          <p:val>
                                            <p:strVal val="#ppt_w*0.70"/>
                                          </p:val>
                                        </p:tav>
                                        <p:tav tm="100000">
                                          <p:val>
                                            <p:strVal val="#ppt_w"/>
                                          </p:val>
                                        </p:tav>
                                      </p:tavLst>
                                    </p:anim>
                                    <p:anim calcmode="lin" valueType="num">
                                      <p:cBhvr>
                                        <p:cTn id="12" dur="1000" fill="hold"/>
                                        <p:tgtEl>
                                          <p:spTgt spid="71685"/>
                                        </p:tgtEl>
                                        <p:attrNameLst>
                                          <p:attrName>ppt_h</p:attrName>
                                        </p:attrNameLst>
                                      </p:cBhvr>
                                      <p:tavLst>
                                        <p:tav tm="0">
                                          <p:val>
                                            <p:strVal val="#ppt_h"/>
                                          </p:val>
                                        </p:tav>
                                        <p:tav tm="100000">
                                          <p:val>
                                            <p:strVal val="#ppt_h"/>
                                          </p:val>
                                        </p:tav>
                                      </p:tavLst>
                                    </p:anim>
                                    <p:animEffect transition="in" filter="fade">
                                      <p:cBhvr>
                                        <p:cTn id="13" dur="1000"/>
                                        <p:tgtEl>
                                          <p:spTgt spid="71685"/>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71686"/>
                                        </p:tgtEl>
                                        <p:attrNameLst>
                                          <p:attrName>style.visibility</p:attrName>
                                        </p:attrNameLst>
                                      </p:cBhvr>
                                      <p:to>
                                        <p:strVal val="visible"/>
                                      </p:to>
                                    </p:set>
                                    <p:anim calcmode="lin" valueType="num">
                                      <p:cBhvr>
                                        <p:cTn id="17" dur="1000" fill="hold"/>
                                        <p:tgtEl>
                                          <p:spTgt spid="71686"/>
                                        </p:tgtEl>
                                        <p:attrNameLst>
                                          <p:attrName>ppt_w</p:attrName>
                                        </p:attrNameLst>
                                      </p:cBhvr>
                                      <p:tavLst>
                                        <p:tav tm="0">
                                          <p:val>
                                            <p:strVal val="#ppt_w*0.70"/>
                                          </p:val>
                                        </p:tav>
                                        <p:tav tm="100000">
                                          <p:val>
                                            <p:strVal val="#ppt_w"/>
                                          </p:val>
                                        </p:tav>
                                      </p:tavLst>
                                    </p:anim>
                                    <p:anim calcmode="lin" valueType="num">
                                      <p:cBhvr>
                                        <p:cTn id="18" dur="1000" fill="hold"/>
                                        <p:tgtEl>
                                          <p:spTgt spid="71686"/>
                                        </p:tgtEl>
                                        <p:attrNameLst>
                                          <p:attrName>ppt_h</p:attrName>
                                        </p:attrNameLst>
                                      </p:cBhvr>
                                      <p:tavLst>
                                        <p:tav tm="0">
                                          <p:val>
                                            <p:strVal val="#ppt_h"/>
                                          </p:val>
                                        </p:tav>
                                        <p:tav tm="100000">
                                          <p:val>
                                            <p:strVal val="#ppt_h"/>
                                          </p:val>
                                        </p:tav>
                                      </p:tavLst>
                                    </p:anim>
                                    <p:animEffect transition="in" filter="fade">
                                      <p:cBhvr>
                                        <p:cTn id="19" dur="1000"/>
                                        <p:tgtEl>
                                          <p:spTgt spid="71686"/>
                                        </p:tgtEl>
                                      </p:cBhvr>
                                    </p:animEffect>
                                  </p:childTnLst>
                                </p:cTn>
                              </p:par>
                            </p:childTnLst>
                          </p:cTn>
                        </p:par>
                        <p:par>
                          <p:cTn id="20" fill="hold">
                            <p:stCondLst>
                              <p:cond delay="2500"/>
                            </p:stCondLst>
                            <p:childTnLst>
                              <p:par>
                                <p:cTn id="21" presetID="55" presetClass="entr" presetSubtype="0" fill="hold" grpId="0" nodeType="afterEffect">
                                  <p:stCondLst>
                                    <p:cond delay="0"/>
                                  </p:stCondLst>
                                  <p:childTnLst>
                                    <p:set>
                                      <p:cBhvr>
                                        <p:cTn id="22" dur="1" fill="hold">
                                          <p:stCondLst>
                                            <p:cond delay="0"/>
                                          </p:stCondLst>
                                        </p:cTn>
                                        <p:tgtEl>
                                          <p:spTgt spid="71694"/>
                                        </p:tgtEl>
                                        <p:attrNameLst>
                                          <p:attrName>style.visibility</p:attrName>
                                        </p:attrNameLst>
                                      </p:cBhvr>
                                      <p:to>
                                        <p:strVal val="visible"/>
                                      </p:to>
                                    </p:set>
                                    <p:anim calcmode="lin" valueType="num">
                                      <p:cBhvr>
                                        <p:cTn id="23" dur="1000" fill="hold"/>
                                        <p:tgtEl>
                                          <p:spTgt spid="71694"/>
                                        </p:tgtEl>
                                        <p:attrNameLst>
                                          <p:attrName>ppt_w</p:attrName>
                                        </p:attrNameLst>
                                      </p:cBhvr>
                                      <p:tavLst>
                                        <p:tav tm="0">
                                          <p:val>
                                            <p:strVal val="#ppt_w*0.70"/>
                                          </p:val>
                                        </p:tav>
                                        <p:tav tm="100000">
                                          <p:val>
                                            <p:strVal val="#ppt_w"/>
                                          </p:val>
                                        </p:tav>
                                      </p:tavLst>
                                    </p:anim>
                                    <p:anim calcmode="lin" valueType="num">
                                      <p:cBhvr>
                                        <p:cTn id="24" dur="1000" fill="hold"/>
                                        <p:tgtEl>
                                          <p:spTgt spid="71694"/>
                                        </p:tgtEl>
                                        <p:attrNameLst>
                                          <p:attrName>ppt_h</p:attrName>
                                        </p:attrNameLst>
                                      </p:cBhvr>
                                      <p:tavLst>
                                        <p:tav tm="0">
                                          <p:val>
                                            <p:strVal val="#ppt_h"/>
                                          </p:val>
                                        </p:tav>
                                        <p:tav tm="100000">
                                          <p:val>
                                            <p:strVal val="#ppt_h"/>
                                          </p:val>
                                        </p:tav>
                                      </p:tavLst>
                                    </p:anim>
                                    <p:animEffect transition="in" filter="fade">
                                      <p:cBhvr>
                                        <p:cTn id="25" dur="1000"/>
                                        <p:tgtEl>
                                          <p:spTgt spid="716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4" grpId="0"/>
      <p:bldP spid="71685" grpId="0" animBg="1"/>
      <p:bldP spid="71686" grpId="0" animBg="1"/>
      <p:bldP spid="71694"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7" name="Rectangle 9"/>
          <p:cNvSpPr>
            <a:spLocks noGrp="1" noChangeArrowheads="1"/>
          </p:cNvSpPr>
          <p:nvPr>
            <p:ph type="title"/>
          </p:nvPr>
        </p:nvSpPr>
        <p:spPr/>
        <p:txBody>
          <a:bodyPr/>
          <a:lstStyle/>
          <a:p>
            <a:pPr eaLnBrk="1" hangingPunct="1">
              <a:defRPr/>
            </a:pPr>
            <a:r>
              <a:rPr lang="fa-IR" sz="3200" smtClean="0">
                <a:cs typeface="B Roya" pitchFamily="2" charset="-78"/>
              </a:rPr>
              <a:t>4-2 گراف یک گرامر</a:t>
            </a:r>
            <a:endParaRPr lang="en-US" sz="3200" smtClean="0">
              <a:cs typeface="B Roya" pitchFamily="2" charset="-78"/>
            </a:endParaRPr>
          </a:p>
        </p:txBody>
      </p:sp>
      <p:grpSp>
        <p:nvGrpSpPr>
          <p:cNvPr id="15364" name="Group 20"/>
          <p:cNvGrpSpPr>
            <a:grpSpLocks/>
          </p:cNvGrpSpPr>
          <p:nvPr/>
        </p:nvGrpSpPr>
        <p:grpSpPr bwMode="auto">
          <a:xfrm>
            <a:off x="0" y="1755775"/>
            <a:ext cx="9144000" cy="3328988"/>
            <a:chOff x="0" y="1106"/>
            <a:chExt cx="5760" cy="2097"/>
          </a:xfrm>
        </p:grpSpPr>
        <p:sp>
          <p:nvSpPr>
            <p:cNvPr id="15365" name="Text Box 10"/>
            <p:cNvSpPr txBox="1">
              <a:spLocks noChangeArrowheads="1"/>
            </p:cNvSpPr>
            <p:nvPr/>
          </p:nvSpPr>
          <p:spPr bwMode="auto">
            <a:xfrm>
              <a:off x="204" y="1106"/>
              <a:ext cx="5216" cy="2018"/>
            </a:xfrm>
            <a:prstGeom prst="rect">
              <a:avLst/>
            </a:prstGeom>
            <a:noFill/>
            <a:ln w="28575" algn="ctr">
              <a:noFill/>
              <a:miter lim="800000"/>
              <a:headEnd/>
              <a:tailEnd/>
            </a:ln>
          </p:spPr>
          <p:txBody>
            <a:bodyPr lIns="90000" tIns="46800" rIns="90000" bIns="46800">
              <a:spAutoFit/>
            </a:bodyPr>
            <a:lstStyle/>
            <a:p>
              <a:pPr>
                <a:spcBef>
                  <a:spcPct val="50000"/>
                </a:spcBef>
              </a:pPr>
              <a:r>
                <a:rPr lang="fa-IR"/>
                <a:t>فرض کنید که </a:t>
              </a:r>
              <a:r>
                <a:rPr lang="en-US"/>
                <a:t>G=(V,</a:t>
              </a:r>
              <a:r>
                <a:rPr lang="en-US">
                  <a:cs typeface="Arial" charset="0"/>
                </a:rPr>
                <a:t>∑</a:t>
              </a:r>
              <a:r>
                <a:rPr lang="en-US"/>
                <a:t>,P,S)</a:t>
              </a:r>
              <a:r>
                <a:rPr lang="fa-IR"/>
                <a:t>یک گرامر مستقل از متن باشد. </a:t>
              </a:r>
              <a:r>
                <a:rPr lang="fa-IR">
                  <a:solidFill>
                    <a:schemeClr val="accent1"/>
                  </a:solidFill>
                </a:rPr>
                <a:t>گراف چپ گرامر</a:t>
              </a:r>
              <a:r>
                <a:rPr lang="en-US">
                  <a:solidFill>
                    <a:schemeClr val="accent1"/>
                  </a:solidFill>
                </a:rPr>
                <a:t>G</a:t>
              </a:r>
              <a:r>
                <a:rPr lang="fa-IR"/>
                <a:t>،</a:t>
              </a:r>
              <a:r>
                <a:rPr lang="en-US"/>
                <a:t>g(G)</a:t>
              </a:r>
              <a:r>
                <a:rPr lang="fa-IR"/>
                <a:t>،گراف جهت دار</a:t>
              </a:r>
              <a:r>
                <a:rPr lang="en-US"/>
                <a:t>(N,P,A)</a:t>
              </a:r>
              <a:r>
                <a:rPr lang="fa-IR"/>
                <a:t> است که گره ها و کمانهای آن به صورت زیر تعریف می شوند:</a:t>
              </a:r>
            </a:p>
            <a:p>
              <a:pPr>
                <a:spcBef>
                  <a:spcPct val="50000"/>
                </a:spcBef>
              </a:pPr>
              <a:endParaRPr lang="fa-IR"/>
            </a:p>
            <a:p>
              <a:pPr>
                <a:spcBef>
                  <a:spcPct val="50000"/>
                </a:spcBef>
              </a:pPr>
              <a:r>
                <a:rPr lang="en-US" sz="2400"/>
                <a:t>(i</a:t>
              </a:r>
            </a:p>
            <a:p>
              <a:pPr>
                <a:spcBef>
                  <a:spcPct val="50000"/>
                </a:spcBef>
              </a:pPr>
              <a:r>
                <a:rPr lang="en-US" sz="2400"/>
                <a:t>(ii</a:t>
              </a:r>
              <a:r>
                <a:rPr lang="fa-IR" sz="2400"/>
                <a:t> </a:t>
              </a:r>
              <a:r>
                <a:rPr lang="en-US" sz="2400"/>
                <a:t>A={[v,w,r]</a:t>
              </a:r>
              <a:r>
                <a:rPr lang="ru-RU" sz="2400">
                  <a:cs typeface="Arial" charset="0"/>
                </a:rPr>
                <a:t>є</a:t>
              </a:r>
              <a:r>
                <a:rPr lang="en-US" sz="2400"/>
                <a:t>N×N×P l v     w  by application of rule r}</a:t>
              </a:r>
              <a:r>
                <a:rPr lang="fa-IR"/>
                <a:t> </a:t>
              </a:r>
              <a:endParaRPr lang="en-US"/>
            </a:p>
          </p:txBody>
        </p:sp>
        <p:sp>
          <p:nvSpPr>
            <p:cNvPr id="15366" name="AutoShape 13"/>
            <p:cNvSpPr>
              <a:spLocks noChangeArrowheads="1"/>
            </p:cNvSpPr>
            <p:nvPr/>
          </p:nvSpPr>
          <p:spPr bwMode="auto">
            <a:xfrm>
              <a:off x="2488" y="2965"/>
              <a:ext cx="280" cy="91"/>
            </a:xfrm>
            <a:prstGeom prst="notchedRightArrow">
              <a:avLst>
                <a:gd name="adj1" fmla="val 50000"/>
                <a:gd name="adj2" fmla="val 76923"/>
              </a:avLst>
            </a:prstGeom>
            <a:noFill/>
            <a:ln w="28575" algn="ctr">
              <a:solidFill>
                <a:schemeClr val="tx1"/>
              </a:solidFill>
              <a:miter lim="800000"/>
              <a:headEnd/>
              <a:tailEnd/>
            </a:ln>
          </p:spPr>
          <p:txBody>
            <a:bodyPr wrap="none" lIns="90000" tIns="46800" rIns="90000" bIns="46800" anchor="ctr"/>
            <a:lstStyle/>
            <a:p>
              <a:endParaRPr lang="fa-IR"/>
            </a:p>
          </p:txBody>
        </p:sp>
        <p:sp>
          <p:nvSpPr>
            <p:cNvPr id="15367" name="Text Box 14"/>
            <p:cNvSpPr txBox="1">
              <a:spLocks noChangeArrowheads="1"/>
            </p:cNvSpPr>
            <p:nvPr/>
          </p:nvSpPr>
          <p:spPr bwMode="auto">
            <a:xfrm>
              <a:off x="2472" y="3011"/>
              <a:ext cx="227" cy="192"/>
            </a:xfrm>
            <a:prstGeom prst="rect">
              <a:avLst/>
            </a:prstGeom>
            <a:noFill/>
            <a:ln w="28575" algn="ctr">
              <a:noFill/>
              <a:miter lim="800000"/>
              <a:headEnd/>
              <a:tailEnd/>
            </a:ln>
          </p:spPr>
          <p:txBody>
            <a:bodyPr lIns="90000" tIns="46800" rIns="90000" bIns="46800">
              <a:spAutoFit/>
            </a:bodyPr>
            <a:lstStyle/>
            <a:p>
              <a:pPr>
                <a:spcBef>
                  <a:spcPct val="50000"/>
                </a:spcBef>
              </a:pPr>
              <a:r>
                <a:rPr lang="en-US" sz="1400"/>
                <a:t>L</a:t>
              </a:r>
            </a:p>
          </p:txBody>
        </p:sp>
        <p:sp>
          <p:nvSpPr>
            <p:cNvPr id="15368" name="Rectangle 17"/>
            <p:cNvSpPr>
              <a:spLocks noChangeArrowheads="1"/>
            </p:cNvSpPr>
            <p:nvPr/>
          </p:nvSpPr>
          <p:spPr bwMode="auto">
            <a:xfrm>
              <a:off x="0" y="1872"/>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aphicFrame>
          <p:nvGraphicFramePr>
            <p:cNvPr id="15362" name="Object 16"/>
            <p:cNvGraphicFramePr>
              <a:graphicFrameLocks noChangeAspect="1"/>
            </p:cNvGraphicFramePr>
            <p:nvPr/>
          </p:nvGraphicFramePr>
          <p:xfrm>
            <a:off x="1746" y="2310"/>
            <a:ext cx="3414" cy="576"/>
          </p:xfrm>
          <a:graphic>
            <a:graphicData uri="http://schemas.openxmlformats.org/presentationml/2006/ole">
              <p:oleObj spid="_x0000_s15362" name="Equation" r:id="rId3" imgW="1841500" imgH="292100" progId="Equation.3">
                <p:embed/>
              </p:oleObj>
            </a:graphicData>
          </a:graphic>
        </p:graphicFrame>
        <p:sp>
          <p:nvSpPr>
            <p:cNvPr id="15369" name="Rectangle 18"/>
            <p:cNvSpPr>
              <a:spLocks noChangeArrowheads="1"/>
            </p:cNvSpPr>
            <p:nvPr/>
          </p:nvSpPr>
          <p:spPr bwMode="auto">
            <a:xfrm>
              <a:off x="0" y="2448"/>
              <a:ext cx="5760" cy="0"/>
            </a:xfrm>
            <a:prstGeom prst="rect">
              <a:avLst/>
            </a:prstGeom>
            <a:noFill/>
            <a:ln w="22225" algn="ctr">
              <a:noFill/>
              <a:miter lim="800000"/>
              <a:headEnd/>
              <a:tailEnd/>
            </a:ln>
          </p:spPr>
          <p:txBody>
            <a:bodyPr wrap="none" lIns="90000" tIns="46800" rIns="90000" bIns="46800" anchor="ctr">
              <a:spAutoFit/>
            </a:bodyPr>
            <a:lstStyle/>
            <a:p>
              <a:endParaRPr lang="fa-IR"/>
            </a:p>
          </p:txBody>
        </p:sp>
      </p:grpSp>
    </p:spTree>
  </p:cSld>
  <p:clrMapOvr>
    <a:masterClrMapping/>
  </p:clrMapOvr>
  <p:transition spd="med">
    <p:wheel/>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42" name="Rectangle 18"/>
          <p:cNvSpPr>
            <a:spLocks noGrp="1" noChangeArrowheads="1"/>
          </p:cNvSpPr>
          <p:nvPr>
            <p:ph type="title"/>
          </p:nvPr>
        </p:nvSpPr>
        <p:spPr/>
        <p:txBody>
          <a:bodyPr/>
          <a:lstStyle/>
          <a:p>
            <a:pPr algn="just" eaLnBrk="1" hangingPunct="1">
              <a:defRPr/>
            </a:pPr>
            <a:r>
              <a:rPr lang="fa-IR" sz="3200" smtClean="0">
                <a:cs typeface="B Roya" pitchFamily="2" charset="-78"/>
              </a:rPr>
              <a:t>4-2 گراف یک گرامر</a:t>
            </a:r>
            <a:endParaRPr lang="en-US" sz="3200" smtClean="0">
              <a:cs typeface="B Roya" pitchFamily="2" charset="-78"/>
            </a:endParaRPr>
          </a:p>
        </p:txBody>
      </p:sp>
      <p:sp>
        <p:nvSpPr>
          <p:cNvPr id="76803" name="Text Box 19"/>
          <p:cNvSpPr txBox="1">
            <a:spLocks noChangeArrowheads="1"/>
          </p:cNvSpPr>
          <p:nvPr/>
        </p:nvSpPr>
        <p:spPr bwMode="auto">
          <a:xfrm>
            <a:off x="900113" y="2636838"/>
            <a:ext cx="7416800" cy="1373187"/>
          </a:xfrm>
          <a:prstGeom prst="rect">
            <a:avLst/>
          </a:prstGeom>
          <a:solidFill>
            <a:schemeClr val="bg1"/>
          </a:solidFill>
          <a:ln w="28575" algn="ctr">
            <a:noFill/>
            <a:miter lim="800000"/>
            <a:headEnd/>
            <a:tailEnd/>
          </a:ln>
        </p:spPr>
        <p:txBody>
          <a:bodyPr lIns="90000" tIns="46800" rIns="90000" bIns="46800">
            <a:spAutoFit/>
          </a:bodyPr>
          <a:lstStyle/>
          <a:p>
            <a:pPr algn="just">
              <a:spcBef>
                <a:spcPct val="50000"/>
              </a:spcBef>
            </a:pPr>
            <a:r>
              <a:rPr lang="fa-IR"/>
              <a:t>گرامر مستقل از متن دارای تعداد محدودی قانون می باشد، لذا هر گره نیز دارای تعداد محدودی فرزند خواهد بود، به گرافی با این ویژگی، گراف متناهی محلی گوییم.</a:t>
            </a:r>
            <a:endParaRPr lang="en-US"/>
          </a:p>
        </p:txBody>
      </p:sp>
    </p:spTree>
  </p:cSld>
  <p:clrMapOvr>
    <a:masterClrMapping/>
  </p:clrMapOvr>
  <p:transition spd="med">
    <p:wheel/>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22" name="Rectangle 10"/>
          <p:cNvSpPr>
            <a:spLocks noGrp="1" noChangeArrowheads="1"/>
          </p:cNvSpPr>
          <p:nvPr>
            <p:ph type="title"/>
          </p:nvPr>
        </p:nvSpPr>
        <p:spPr/>
        <p:txBody>
          <a:bodyPr/>
          <a:lstStyle/>
          <a:p>
            <a:pPr eaLnBrk="1" hangingPunct="1">
              <a:defRPr/>
            </a:pPr>
            <a:r>
              <a:rPr lang="fa-IR" sz="3200" smtClean="0">
                <a:cs typeface="B Roya" pitchFamily="2" charset="-78"/>
              </a:rPr>
              <a:t>4-2 گراف یک گرامر</a:t>
            </a:r>
            <a:endParaRPr lang="en-US" sz="3200" smtClean="0">
              <a:cs typeface="B Roya" pitchFamily="2" charset="-78"/>
            </a:endParaRPr>
          </a:p>
        </p:txBody>
      </p:sp>
      <p:sp>
        <p:nvSpPr>
          <p:cNvPr id="77827" name="Text Box 11"/>
          <p:cNvSpPr txBox="1">
            <a:spLocks noChangeArrowheads="1"/>
          </p:cNvSpPr>
          <p:nvPr/>
        </p:nvSpPr>
        <p:spPr bwMode="auto">
          <a:xfrm>
            <a:off x="396875" y="1930400"/>
            <a:ext cx="8135938" cy="3082925"/>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دو استراتژی مختلف برای پیدا کردن یک اشتقاق </a:t>
            </a:r>
            <a:r>
              <a:rPr lang="en-US">
                <a:solidFill>
                  <a:schemeClr val="accent1"/>
                </a:solidFill>
              </a:rPr>
              <a:t>w</a:t>
            </a:r>
            <a:r>
              <a:rPr lang="fa-IR">
                <a:solidFill>
                  <a:schemeClr val="accent1"/>
                </a:solidFill>
              </a:rPr>
              <a:t> از </a:t>
            </a:r>
            <a:r>
              <a:rPr lang="en-US">
                <a:solidFill>
                  <a:schemeClr val="accent1"/>
                </a:solidFill>
              </a:rPr>
              <a:t>S</a:t>
            </a:r>
            <a:r>
              <a:rPr lang="fa-IR">
                <a:solidFill>
                  <a:schemeClr val="accent1"/>
                </a:solidFill>
              </a:rPr>
              <a:t> وجود دارد:</a:t>
            </a:r>
          </a:p>
          <a:p>
            <a:pPr>
              <a:spcBef>
                <a:spcPct val="50000"/>
              </a:spcBef>
            </a:pPr>
            <a:r>
              <a:rPr lang="fa-IR">
                <a:solidFill>
                  <a:schemeClr val="folHlink"/>
                </a:solidFill>
              </a:rPr>
              <a:t>1- پارسر بالا به پائین: جستجواز گره </a:t>
            </a:r>
            <a:r>
              <a:rPr lang="en-US">
                <a:solidFill>
                  <a:schemeClr val="folHlink"/>
                </a:solidFill>
              </a:rPr>
              <a:t>S</a:t>
            </a:r>
            <a:r>
              <a:rPr lang="fa-IR">
                <a:solidFill>
                  <a:schemeClr val="folHlink"/>
                </a:solidFill>
              </a:rPr>
              <a:t> شروع شده و تا یافتن رشته </a:t>
            </a:r>
            <a:r>
              <a:rPr lang="en-US">
                <a:solidFill>
                  <a:schemeClr val="folHlink"/>
                </a:solidFill>
              </a:rPr>
              <a:t>w</a:t>
            </a:r>
            <a:r>
              <a:rPr lang="fa-IR">
                <a:solidFill>
                  <a:schemeClr val="folHlink"/>
                </a:solidFill>
              </a:rPr>
              <a:t> ادامه می یابد.</a:t>
            </a:r>
          </a:p>
          <a:p>
            <a:pPr>
              <a:spcBef>
                <a:spcPct val="50000"/>
              </a:spcBef>
            </a:pPr>
            <a:r>
              <a:rPr lang="fa-IR">
                <a:solidFill>
                  <a:schemeClr val="folHlink"/>
                </a:solidFill>
              </a:rPr>
              <a:t>2- پارسر پائین به بالا:شروع جستجو با رشته پایانی </a:t>
            </a:r>
            <a:r>
              <a:rPr lang="en-US">
                <a:solidFill>
                  <a:schemeClr val="folHlink"/>
                </a:solidFill>
              </a:rPr>
              <a:t>w</a:t>
            </a:r>
            <a:r>
              <a:rPr lang="fa-IR">
                <a:solidFill>
                  <a:schemeClr val="folHlink"/>
                </a:solidFill>
              </a:rPr>
              <a:t> و ادامه آن تا یافتن عنصر ابتدایی است.</a:t>
            </a:r>
            <a:r>
              <a:rPr lang="fa-IR"/>
              <a:t> </a:t>
            </a:r>
            <a:endParaRPr lang="en-US"/>
          </a:p>
        </p:txBody>
      </p:sp>
    </p:spTree>
  </p:cSld>
  <p:clrMapOvr>
    <a:masterClrMapping/>
  </p:clrMapOvr>
  <p:transition spd="med">
    <p:wheel/>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82" name="Rectangle 10"/>
          <p:cNvSpPr>
            <a:spLocks noGrp="1" noChangeArrowheads="1"/>
          </p:cNvSpPr>
          <p:nvPr>
            <p:ph type="title"/>
          </p:nvPr>
        </p:nvSpPr>
        <p:spPr/>
        <p:txBody>
          <a:bodyPr/>
          <a:lstStyle/>
          <a:p>
            <a:pPr eaLnBrk="1" hangingPunct="1">
              <a:defRPr/>
            </a:pPr>
            <a:r>
              <a:rPr lang="fa-IR" sz="3200" smtClean="0">
                <a:cs typeface="B Roya" pitchFamily="2" charset="-78"/>
              </a:rPr>
              <a:t>الگوریتم های تجزیه</a:t>
            </a:r>
            <a:endParaRPr lang="en-US" sz="3200" smtClean="0">
              <a:cs typeface="B Roya" pitchFamily="2" charset="-78"/>
            </a:endParaRPr>
          </a:p>
        </p:txBody>
      </p:sp>
      <p:sp>
        <p:nvSpPr>
          <p:cNvPr id="78851" name="Text Box 11"/>
          <p:cNvSpPr txBox="1">
            <a:spLocks noChangeArrowheads="1"/>
          </p:cNvSpPr>
          <p:nvPr/>
        </p:nvSpPr>
        <p:spPr bwMode="auto">
          <a:xfrm>
            <a:off x="539750" y="1647825"/>
            <a:ext cx="8064500" cy="3725863"/>
          </a:xfrm>
          <a:prstGeom prst="rect">
            <a:avLst/>
          </a:prstGeom>
          <a:noFill/>
          <a:ln w="28575" algn="ctr">
            <a:noFill/>
            <a:miter lim="800000"/>
            <a:headEnd/>
            <a:tailEnd/>
          </a:ln>
        </p:spPr>
        <p:txBody>
          <a:bodyPr lIns="90000" tIns="46800" rIns="90000" bIns="46800">
            <a:spAutoFit/>
          </a:bodyPr>
          <a:lstStyle/>
          <a:p>
            <a:pPr>
              <a:spcBef>
                <a:spcPct val="50000"/>
              </a:spcBef>
            </a:pPr>
            <a:r>
              <a:rPr lang="fa-IR"/>
              <a:t>الگوریتم های تجزیه:</a:t>
            </a:r>
          </a:p>
          <a:p>
            <a:pPr>
              <a:spcBef>
                <a:spcPct val="50000"/>
              </a:spcBef>
            </a:pPr>
            <a:endParaRPr lang="fa-IR"/>
          </a:p>
          <a:p>
            <a:pPr>
              <a:spcBef>
                <a:spcPct val="50000"/>
              </a:spcBef>
            </a:pPr>
            <a:r>
              <a:rPr lang="fa-IR">
                <a:solidFill>
                  <a:schemeClr val="folHlink"/>
                </a:solidFill>
              </a:rPr>
              <a:t>1- الگوریتم تجزیه بالا به پایین سطحی</a:t>
            </a:r>
          </a:p>
          <a:p>
            <a:pPr>
              <a:spcBef>
                <a:spcPct val="50000"/>
              </a:spcBef>
            </a:pPr>
            <a:r>
              <a:rPr lang="fa-IR">
                <a:solidFill>
                  <a:schemeClr val="folHlink"/>
                </a:solidFill>
              </a:rPr>
              <a:t>2- الگوریتم تجزیه بالا به پایین عمقی</a:t>
            </a:r>
          </a:p>
          <a:p>
            <a:pPr>
              <a:spcBef>
                <a:spcPct val="50000"/>
              </a:spcBef>
            </a:pPr>
            <a:r>
              <a:rPr lang="fa-IR">
                <a:solidFill>
                  <a:schemeClr val="folHlink"/>
                </a:solidFill>
              </a:rPr>
              <a:t>3- الگوریتم تجزیه پایین به بالای سطحی</a:t>
            </a:r>
          </a:p>
          <a:p>
            <a:pPr>
              <a:spcBef>
                <a:spcPct val="50000"/>
              </a:spcBef>
            </a:pPr>
            <a:r>
              <a:rPr lang="fa-IR">
                <a:solidFill>
                  <a:schemeClr val="folHlink"/>
                </a:solidFill>
              </a:rPr>
              <a:t>4- الگوریتم تجزیه پایین به بالای عمقی</a:t>
            </a:r>
            <a:endParaRPr lang="en-US">
              <a:solidFill>
                <a:schemeClr val="folHlink"/>
              </a:solidFill>
            </a:endParaRPr>
          </a:p>
        </p:txBody>
      </p:sp>
      <p:sp>
        <p:nvSpPr>
          <p:cNvPr id="78852" name="AutoShape 12"/>
          <p:cNvSpPr>
            <a:spLocks noChangeArrowheads="1"/>
          </p:cNvSpPr>
          <p:nvPr/>
        </p:nvSpPr>
        <p:spPr bwMode="auto">
          <a:xfrm>
            <a:off x="5364163" y="1844675"/>
            <a:ext cx="503237" cy="1008063"/>
          </a:xfrm>
          <a:prstGeom prst="curvedRightArrow">
            <a:avLst>
              <a:gd name="adj1" fmla="val 40063"/>
              <a:gd name="adj2" fmla="val 80126"/>
              <a:gd name="adj3" fmla="val 33333"/>
            </a:avLst>
          </a:prstGeom>
          <a:solidFill>
            <a:schemeClr val="folHlink"/>
          </a:solidFill>
          <a:ln w="22225">
            <a:solidFill>
              <a:schemeClr val="tx1"/>
            </a:solidFill>
            <a:miter lim="800000"/>
            <a:headEnd/>
            <a:tailEnd/>
          </a:ln>
        </p:spPr>
        <p:txBody>
          <a:bodyPr wrap="none" lIns="90000" tIns="46800" rIns="90000" bIns="46800" anchor="ctr"/>
          <a:lstStyle/>
          <a:p>
            <a:endParaRPr lang="fa-IR"/>
          </a:p>
        </p:txBody>
      </p:sp>
    </p:spTree>
  </p:cSld>
  <p:clrMapOvr>
    <a:masterClrMapping/>
  </p:clrMapOvr>
  <p:transition spd="med">
    <p:wheel/>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pPr eaLnBrk="1" hangingPunct="1">
              <a:defRPr/>
            </a:pPr>
            <a:r>
              <a:rPr lang="fa-IR" sz="3200" smtClean="0">
                <a:cs typeface="B Roya" pitchFamily="2" charset="-78"/>
              </a:rPr>
              <a:t>4-3 پارسر بالا به پایین سطحی</a:t>
            </a:r>
            <a:endParaRPr lang="en-US" sz="3200" smtClean="0">
              <a:cs typeface="B Roya" pitchFamily="2" charset="-78"/>
            </a:endParaRPr>
          </a:p>
        </p:txBody>
      </p:sp>
      <p:sp>
        <p:nvSpPr>
          <p:cNvPr id="79875" name="Text Box 7"/>
          <p:cNvSpPr txBox="1">
            <a:spLocks noChangeArrowheads="1"/>
          </p:cNvSpPr>
          <p:nvPr/>
        </p:nvSpPr>
        <p:spPr bwMode="auto">
          <a:xfrm>
            <a:off x="539750" y="1125538"/>
            <a:ext cx="7993063" cy="1587500"/>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2"/>
                </a:solidFill>
              </a:rPr>
              <a:t>نکته:</a:t>
            </a:r>
          </a:p>
          <a:p>
            <a:pPr>
              <a:spcBef>
                <a:spcPct val="50000"/>
              </a:spcBef>
            </a:pPr>
            <a:r>
              <a:rPr lang="fa-IR"/>
              <a:t>یک پارسر تعیین می کند که آیا یک رشته ورودی از قوانین گرامر قابل اشتقاق است یا خیر.</a:t>
            </a:r>
            <a:endParaRPr lang="en-US"/>
          </a:p>
        </p:txBody>
      </p:sp>
      <p:sp>
        <p:nvSpPr>
          <p:cNvPr id="79876" name="Text Box 8"/>
          <p:cNvSpPr txBox="1">
            <a:spLocks noChangeArrowheads="1"/>
          </p:cNvSpPr>
          <p:nvPr/>
        </p:nvSpPr>
        <p:spPr bwMode="auto">
          <a:xfrm>
            <a:off x="755650" y="3141663"/>
            <a:ext cx="7848600" cy="946150"/>
          </a:xfrm>
          <a:prstGeom prst="rect">
            <a:avLst/>
          </a:prstGeom>
          <a:noFill/>
          <a:ln w="28575" algn="ctr">
            <a:noFill/>
            <a:miter lim="800000"/>
            <a:headEnd/>
            <a:tailEnd/>
          </a:ln>
        </p:spPr>
        <p:txBody>
          <a:bodyPr lIns="90000" tIns="46800" rIns="90000" bIns="46800">
            <a:spAutoFit/>
          </a:bodyPr>
          <a:lstStyle/>
          <a:p>
            <a:pPr algn="just">
              <a:spcBef>
                <a:spcPct val="50000"/>
              </a:spcBef>
            </a:pPr>
            <a:r>
              <a:rPr lang="fa-IR">
                <a:solidFill>
                  <a:schemeClr val="accent1"/>
                </a:solidFill>
              </a:rPr>
              <a:t>پارسر بالا به پایین: اشتقاقهایی را با استفاده از قوانین روی متغیرهای چپ یک فرم جمله ای ایجاد می کند.</a:t>
            </a:r>
            <a:endParaRPr lang="en-US">
              <a:solidFill>
                <a:schemeClr val="accent1"/>
              </a:solidFill>
            </a:endParaRPr>
          </a:p>
        </p:txBody>
      </p:sp>
    </p:spTree>
  </p:cSld>
  <p:clrMapOvr>
    <a:masterClrMapping/>
  </p:clrMapOvr>
  <p:transition spd="med">
    <p:wheel/>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85" name="Rectangle 17"/>
          <p:cNvSpPr>
            <a:spLocks noGrp="1" noChangeArrowheads="1"/>
          </p:cNvSpPr>
          <p:nvPr>
            <p:ph type="title"/>
          </p:nvPr>
        </p:nvSpPr>
        <p:spPr>
          <a:xfrm>
            <a:off x="1684338" y="260350"/>
            <a:ext cx="6988175" cy="630238"/>
          </a:xfrm>
        </p:spPr>
        <p:txBody>
          <a:bodyPr/>
          <a:lstStyle/>
          <a:p>
            <a:pPr eaLnBrk="1" hangingPunct="1">
              <a:defRPr/>
            </a:pPr>
            <a:r>
              <a:rPr lang="fa-IR" sz="3200" smtClean="0">
                <a:cs typeface="B Roya" pitchFamily="2" charset="-78"/>
              </a:rPr>
              <a:t>4-3 پارسر بالا به پایین سطحی</a:t>
            </a:r>
            <a:endParaRPr lang="en-US" sz="3200" smtClean="0">
              <a:cs typeface="B Roya" pitchFamily="2" charset="-78"/>
            </a:endParaRPr>
          </a:p>
        </p:txBody>
      </p:sp>
      <p:sp>
        <p:nvSpPr>
          <p:cNvPr id="80899" name="Text Box 18"/>
          <p:cNvSpPr txBox="1">
            <a:spLocks noChangeArrowheads="1"/>
          </p:cNvSpPr>
          <p:nvPr/>
        </p:nvSpPr>
        <p:spPr bwMode="auto">
          <a:xfrm>
            <a:off x="755650" y="2205038"/>
            <a:ext cx="7704138" cy="1373187"/>
          </a:xfrm>
          <a:prstGeom prst="rect">
            <a:avLst/>
          </a:prstGeom>
          <a:solidFill>
            <a:schemeClr val="bg1"/>
          </a:solidFill>
          <a:ln w="28575" algn="ctr">
            <a:noFill/>
            <a:miter lim="800000"/>
            <a:headEnd/>
            <a:tailEnd/>
          </a:ln>
        </p:spPr>
        <p:txBody>
          <a:bodyPr lIns="90000" tIns="46800" rIns="90000" bIns="46800">
            <a:spAutoFit/>
          </a:bodyPr>
          <a:lstStyle/>
          <a:p>
            <a:pPr algn="just">
              <a:spcBef>
                <a:spcPct val="50000"/>
              </a:spcBef>
            </a:pPr>
            <a:r>
              <a:rPr lang="fa-IR"/>
              <a:t>مسیرهایی که با </a:t>
            </a:r>
            <a:r>
              <a:rPr lang="en-US"/>
              <a:t>S</a:t>
            </a:r>
            <a:r>
              <a:rPr lang="fa-IR"/>
              <a:t> در گراف یک گرامر شروع می شوند بیانگر اشتقاق چپ گرامر هستند. کمانهای خارج شده از یک گره قوانین قابل استفاده برای تجزیه گره را مشخص می کنند.  </a:t>
            </a:r>
            <a:endParaRPr lang="en-US"/>
          </a:p>
        </p:txBody>
      </p:sp>
    </p:spTree>
  </p:cSld>
  <p:clrMapOvr>
    <a:masterClrMapping/>
  </p:clrMapOvr>
  <p:transition spd="med">
    <p:wheel/>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801" name="Rectangle 9"/>
          <p:cNvSpPr>
            <a:spLocks noGrp="1" noChangeArrowheads="1"/>
          </p:cNvSpPr>
          <p:nvPr>
            <p:ph type="title"/>
          </p:nvPr>
        </p:nvSpPr>
        <p:spPr/>
        <p:txBody>
          <a:bodyPr/>
          <a:lstStyle/>
          <a:p>
            <a:pPr eaLnBrk="1" hangingPunct="1">
              <a:defRPr/>
            </a:pPr>
            <a:r>
              <a:rPr lang="fa-IR" sz="3200" smtClean="0">
                <a:cs typeface="B Roya" pitchFamily="2" charset="-78"/>
              </a:rPr>
              <a:t>4-3 پارسر بالا به پایین عمقی</a:t>
            </a:r>
            <a:endParaRPr lang="en-US" sz="3200" smtClean="0">
              <a:cs typeface="B Roya" pitchFamily="2" charset="-78"/>
            </a:endParaRPr>
          </a:p>
        </p:txBody>
      </p:sp>
      <p:sp>
        <p:nvSpPr>
          <p:cNvPr id="81923" name="Text Box 10"/>
          <p:cNvSpPr txBox="1">
            <a:spLocks noChangeArrowheads="1"/>
          </p:cNvSpPr>
          <p:nvPr/>
        </p:nvSpPr>
        <p:spPr bwMode="auto">
          <a:xfrm>
            <a:off x="323850" y="1785938"/>
            <a:ext cx="8424863" cy="3082925"/>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امکان انتخاب نادرست یک آینده دو مشکل در پارسرهای عمقی ایجاد می کند:</a:t>
            </a:r>
          </a:p>
          <a:p>
            <a:pPr>
              <a:spcBef>
                <a:spcPct val="50000"/>
              </a:spcBef>
            </a:pPr>
            <a:r>
              <a:rPr lang="fa-IR"/>
              <a:t>1- اول اینکه الگوریتم بایستی بتواند یک انتخاب نادرست را تشخیص بدهد.</a:t>
            </a:r>
          </a:p>
          <a:p>
            <a:pPr>
              <a:spcBef>
                <a:spcPct val="50000"/>
              </a:spcBef>
            </a:pPr>
            <a:r>
              <a:rPr lang="fa-IR"/>
              <a:t>2- دوم اینکه پارسر پس از تشخیص یک انتخاب نادرست به عقب برگشته و اشتقاق دیگری را تولید نماید.</a:t>
            </a:r>
            <a:endParaRPr lang="en-US"/>
          </a:p>
        </p:txBody>
      </p:sp>
    </p:spTree>
  </p:cSld>
  <p:clrMapOvr>
    <a:masterClrMapping/>
  </p:clrMapOvr>
  <p:transition spd="med">
    <p:wheel/>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30" name="Rectangle 14"/>
          <p:cNvSpPr>
            <a:spLocks noGrp="1" noChangeArrowheads="1"/>
          </p:cNvSpPr>
          <p:nvPr>
            <p:ph type="title"/>
          </p:nvPr>
        </p:nvSpPr>
        <p:spPr/>
        <p:txBody>
          <a:bodyPr/>
          <a:lstStyle/>
          <a:p>
            <a:pPr eaLnBrk="1" hangingPunct="1">
              <a:defRPr/>
            </a:pPr>
            <a:r>
              <a:rPr lang="fa-IR" sz="3200" smtClean="0">
                <a:cs typeface="B Roya" pitchFamily="2" charset="-78"/>
              </a:rPr>
              <a:t>4-3 پارسر بالا به پایین عمقی</a:t>
            </a:r>
            <a:endParaRPr lang="en-US" sz="3200" smtClean="0">
              <a:cs typeface="B Roya" pitchFamily="2" charset="-78"/>
            </a:endParaRPr>
          </a:p>
        </p:txBody>
      </p:sp>
      <p:sp>
        <p:nvSpPr>
          <p:cNvPr id="82947" name="Text Box 15"/>
          <p:cNvSpPr txBox="1">
            <a:spLocks noChangeArrowheads="1"/>
          </p:cNvSpPr>
          <p:nvPr/>
        </p:nvSpPr>
        <p:spPr bwMode="auto">
          <a:xfrm>
            <a:off x="5867400" y="1052513"/>
            <a:ext cx="2881313" cy="519112"/>
          </a:xfrm>
          <a:prstGeom prst="rect">
            <a:avLst/>
          </a:prstGeom>
          <a:solidFill>
            <a:schemeClr val="bg1"/>
          </a:solidFill>
          <a:ln w="28575" algn="ctr">
            <a:noFill/>
            <a:miter lim="800000"/>
            <a:headEnd/>
            <a:tailEnd/>
          </a:ln>
        </p:spPr>
        <p:txBody>
          <a:bodyPr lIns="90000" tIns="46800" rIns="90000" bIns="46800">
            <a:spAutoFit/>
          </a:bodyPr>
          <a:lstStyle/>
          <a:p>
            <a:pPr>
              <a:spcBef>
                <a:spcPct val="50000"/>
              </a:spcBef>
            </a:pPr>
            <a:r>
              <a:rPr lang="fa-IR"/>
              <a:t>یک اشتقاق از </a:t>
            </a:r>
            <a:r>
              <a:rPr lang="en-US"/>
              <a:t>(b+b)</a:t>
            </a:r>
          </a:p>
        </p:txBody>
      </p:sp>
      <p:grpSp>
        <p:nvGrpSpPr>
          <p:cNvPr id="82948" name="Group 22"/>
          <p:cNvGrpSpPr>
            <a:grpSpLocks/>
          </p:cNvGrpSpPr>
          <p:nvPr/>
        </p:nvGrpSpPr>
        <p:grpSpPr bwMode="auto">
          <a:xfrm>
            <a:off x="971550" y="2133600"/>
            <a:ext cx="4248150" cy="3743325"/>
            <a:chOff x="431" y="1071"/>
            <a:chExt cx="2676" cy="2358"/>
          </a:xfrm>
        </p:grpSpPr>
        <p:sp>
          <p:nvSpPr>
            <p:cNvPr id="82950" name="Text Box 16"/>
            <p:cNvSpPr txBox="1">
              <a:spLocks noChangeArrowheads="1"/>
            </p:cNvSpPr>
            <p:nvPr/>
          </p:nvSpPr>
          <p:spPr bwMode="auto">
            <a:xfrm>
              <a:off x="431" y="1071"/>
              <a:ext cx="2676" cy="2358"/>
            </a:xfrm>
            <a:prstGeom prst="rect">
              <a:avLst/>
            </a:prstGeom>
            <a:noFill/>
            <a:ln w="28575" algn="ctr">
              <a:noFill/>
              <a:miter lim="800000"/>
              <a:headEnd/>
              <a:tailEnd/>
            </a:ln>
          </p:spPr>
          <p:txBody>
            <a:bodyPr lIns="90000" tIns="46800" rIns="90000" bIns="46800">
              <a:spAutoFit/>
            </a:bodyPr>
            <a:lstStyle/>
            <a:p>
              <a:pPr algn="l">
                <a:spcBef>
                  <a:spcPct val="50000"/>
                </a:spcBef>
              </a:pPr>
              <a:r>
                <a:rPr lang="en-US" sz="2400"/>
                <a:t>AE: V= {S,A,T}</a:t>
              </a:r>
            </a:p>
            <a:p>
              <a:pPr algn="l">
                <a:spcBef>
                  <a:spcPct val="50000"/>
                </a:spcBef>
              </a:pPr>
              <a:r>
                <a:rPr lang="en-US" sz="2400"/>
                <a:t>          = {b,+,(,)}</a:t>
              </a:r>
            </a:p>
            <a:p>
              <a:pPr algn="l">
                <a:spcBef>
                  <a:spcPct val="50000"/>
                </a:spcBef>
              </a:pPr>
              <a:r>
                <a:rPr lang="en-US" sz="2400"/>
                <a:t>       P: 1-  S     A</a:t>
              </a:r>
            </a:p>
            <a:p>
              <a:pPr algn="l">
                <a:spcBef>
                  <a:spcPct val="50000"/>
                </a:spcBef>
              </a:pPr>
              <a:r>
                <a:rPr lang="en-US" sz="2400"/>
                <a:t>            2-  A     T</a:t>
              </a:r>
            </a:p>
            <a:p>
              <a:pPr algn="l">
                <a:spcBef>
                  <a:spcPct val="50000"/>
                </a:spcBef>
              </a:pPr>
              <a:r>
                <a:rPr lang="en-US" sz="2400"/>
                <a:t>            3-  A     T+T</a:t>
              </a:r>
            </a:p>
            <a:p>
              <a:pPr algn="l">
                <a:spcBef>
                  <a:spcPct val="50000"/>
                </a:spcBef>
              </a:pPr>
              <a:r>
                <a:rPr lang="en-US" sz="2400"/>
                <a:t>            4-  T     b</a:t>
              </a:r>
            </a:p>
            <a:p>
              <a:pPr algn="l">
                <a:spcBef>
                  <a:spcPct val="50000"/>
                </a:spcBef>
              </a:pPr>
              <a:r>
                <a:rPr lang="en-US" sz="2400"/>
                <a:t>            5-  T     (A)</a:t>
              </a:r>
            </a:p>
          </p:txBody>
        </p:sp>
        <p:sp>
          <p:nvSpPr>
            <p:cNvPr id="82951" name="Line 17"/>
            <p:cNvSpPr>
              <a:spLocks noChangeShapeType="1"/>
            </p:cNvSpPr>
            <p:nvPr/>
          </p:nvSpPr>
          <p:spPr bwMode="auto">
            <a:xfrm>
              <a:off x="1514" y="1941"/>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2952" name="Line 18"/>
            <p:cNvSpPr>
              <a:spLocks noChangeShapeType="1"/>
            </p:cNvSpPr>
            <p:nvPr/>
          </p:nvSpPr>
          <p:spPr bwMode="auto">
            <a:xfrm>
              <a:off x="1541" y="2267"/>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2953" name="Line 19"/>
            <p:cNvSpPr>
              <a:spLocks noChangeShapeType="1"/>
            </p:cNvSpPr>
            <p:nvPr/>
          </p:nvSpPr>
          <p:spPr bwMode="auto">
            <a:xfrm>
              <a:off x="1541" y="2630"/>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2954" name="Line 20"/>
            <p:cNvSpPr>
              <a:spLocks noChangeShapeType="1"/>
            </p:cNvSpPr>
            <p:nvPr/>
          </p:nvSpPr>
          <p:spPr bwMode="auto">
            <a:xfrm>
              <a:off x="1503" y="2971"/>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2955" name="Line 21"/>
            <p:cNvSpPr>
              <a:spLocks noChangeShapeType="1"/>
            </p:cNvSpPr>
            <p:nvPr/>
          </p:nvSpPr>
          <p:spPr bwMode="auto">
            <a:xfrm>
              <a:off x="1503" y="3315"/>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sp>
        <p:nvSpPr>
          <p:cNvPr id="82949" name="Text Box 23"/>
          <p:cNvSpPr txBox="1">
            <a:spLocks noChangeArrowheads="1"/>
          </p:cNvSpPr>
          <p:nvPr/>
        </p:nvSpPr>
        <p:spPr bwMode="auto">
          <a:xfrm>
            <a:off x="6659563" y="1844675"/>
            <a:ext cx="1512887" cy="519113"/>
          </a:xfrm>
          <a:prstGeom prst="rect">
            <a:avLst/>
          </a:prstGeom>
          <a:noFill/>
          <a:ln w="22225" algn="ctr">
            <a:noFill/>
            <a:miter lim="800000"/>
            <a:headEnd/>
            <a:tailEnd/>
          </a:ln>
        </p:spPr>
        <p:txBody>
          <a:bodyPr lIns="90000" tIns="46800" rIns="90000" bIns="46800">
            <a:spAutoFit/>
          </a:bodyPr>
          <a:lstStyle/>
          <a:p>
            <a:pPr>
              <a:spcBef>
                <a:spcPct val="50000"/>
              </a:spcBef>
            </a:pPr>
            <a:r>
              <a:rPr lang="fa-IR"/>
              <a:t>گرامر:</a:t>
            </a:r>
            <a:endParaRPr lang="en-US"/>
          </a:p>
        </p:txBody>
      </p:sp>
    </p:spTree>
  </p:cSld>
  <p:clrMapOvr>
    <a:masterClrMapping/>
  </p:clrMapOvr>
  <p:transition spd="med">
    <p:wheel/>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5" name="Rectangle 25"/>
          <p:cNvSpPr>
            <a:spLocks noGrp="1" noChangeArrowheads="1"/>
          </p:cNvSpPr>
          <p:nvPr>
            <p:ph type="title"/>
          </p:nvPr>
        </p:nvSpPr>
        <p:spPr/>
        <p:txBody>
          <a:bodyPr/>
          <a:lstStyle/>
          <a:p>
            <a:pPr eaLnBrk="1" hangingPunct="1">
              <a:defRPr/>
            </a:pPr>
            <a:r>
              <a:rPr lang="fa-IR" sz="3200" smtClean="0">
                <a:cs typeface="B Roya" pitchFamily="2" charset="-78"/>
              </a:rPr>
              <a:t>4-3 پارسر بالا به پایین عمقی</a:t>
            </a:r>
            <a:endParaRPr lang="en-US" sz="3200" smtClean="0">
              <a:cs typeface="B Roya" pitchFamily="2" charset="-78"/>
            </a:endParaRPr>
          </a:p>
        </p:txBody>
      </p:sp>
      <p:grpSp>
        <p:nvGrpSpPr>
          <p:cNvPr id="83971" name="Group 38"/>
          <p:cNvGrpSpPr>
            <a:grpSpLocks/>
          </p:cNvGrpSpPr>
          <p:nvPr/>
        </p:nvGrpSpPr>
        <p:grpSpPr bwMode="auto">
          <a:xfrm>
            <a:off x="1187450" y="1052513"/>
            <a:ext cx="6985000" cy="4262437"/>
            <a:chOff x="839" y="699"/>
            <a:chExt cx="4400" cy="2685"/>
          </a:xfrm>
        </p:grpSpPr>
        <p:sp>
          <p:nvSpPr>
            <p:cNvPr id="83972" name="Text Box 26"/>
            <p:cNvSpPr txBox="1">
              <a:spLocks noChangeArrowheads="1"/>
            </p:cNvSpPr>
            <p:nvPr/>
          </p:nvSpPr>
          <p:spPr bwMode="auto">
            <a:xfrm>
              <a:off x="883" y="699"/>
              <a:ext cx="3947" cy="327"/>
            </a:xfrm>
            <a:prstGeom prst="rect">
              <a:avLst/>
            </a:prstGeom>
            <a:noFill/>
            <a:ln w="28575" algn="ctr">
              <a:noFill/>
              <a:miter lim="800000"/>
              <a:headEnd/>
              <a:tailEnd/>
            </a:ln>
          </p:spPr>
          <p:txBody>
            <a:bodyPr lIns="90000" tIns="46800" rIns="90000" bIns="46800">
              <a:spAutoFit/>
            </a:bodyPr>
            <a:lstStyle/>
            <a:p>
              <a:pPr>
                <a:spcBef>
                  <a:spcPct val="50000"/>
                </a:spcBef>
              </a:pPr>
              <a:r>
                <a:rPr lang="fa-IR"/>
                <a:t>     اشتقاق                                    پشته</a:t>
              </a:r>
              <a:endParaRPr lang="en-US"/>
            </a:p>
          </p:txBody>
        </p:sp>
        <p:sp>
          <p:nvSpPr>
            <p:cNvPr id="83973" name="Line 27"/>
            <p:cNvSpPr>
              <a:spLocks noChangeShapeType="1"/>
            </p:cNvSpPr>
            <p:nvPr/>
          </p:nvSpPr>
          <p:spPr bwMode="auto">
            <a:xfrm>
              <a:off x="839" y="1026"/>
              <a:ext cx="4218" cy="0"/>
            </a:xfrm>
            <a:prstGeom prst="line">
              <a:avLst/>
            </a:prstGeom>
            <a:noFill/>
            <a:ln w="28575">
              <a:solidFill>
                <a:schemeClr val="tx1"/>
              </a:solidFill>
              <a:round/>
              <a:headEnd/>
              <a:tailEnd/>
            </a:ln>
          </p:spPr>
          <p:txBody>
            <a:bodyPr lIns="90000" tIns="46800" rIns="90000" bIns="46800" anchor="ctr"/>
            <a:lstStyle/>
            <a:p>
              <a:endParaRPr lang="en-US"/>
            </a:p>
          </p:txBody>
        </p:sp>
        <p:sp>
          <p:nvSpPr>
            <p:cNvPr id="83974" name="Text Box 28"/>
            <p:cNvSpPr txBox="1">
              <a:spLocks noChangeArrowheads="1"/>
            </p:cNvSpPr>
            <p:nvPr/>
          </p:nvSpPr>
          <p:spPr bwMode="auto">
            <a:xfrm>
              <a:off x="1292" y="1026"/>
              <a:ext cx="1270" cy="2358"/>
            </a:xfrm>
            <a:prstGeom prst="rect">
              <a:avLst/>
            </a:prstGeom>
            <a:noFill/>
            <a:ln w="28575" algn="ctr">
              <a:noFill/>
              <a:miter lim="800000"/>
              <a:headEnd/>
              <a:tailEnd/>
            </a:ln>
          </p:spPr>
          <p:txBody>
            <a:bodyPr lIns="90000" tIns="46800" rIns="90000" bIns="46800">
              <a:spAutoFit/>
            </a:bodyPr>
            <a:lstStyle/>
            <a:p>
              <a:pPr algn="l">
                <a:spcBef>
                  <a:spcPct val="50000"/>
                </a:spcBef>
              </a:pPr>
              <a:r>
                <a:rPr lang="en-US" sz="2400"/>
                <a:t>[S,1]</a:t>
              </a:r>
            </a:p>
            <a:p>
              <a:pPr algn="l">
                <a:spcBef>
                  <a:spcPct val="50000"/>
                </a:spcBef>
              </a:pPr>
              <a:r>
                <a:rPr lang="en-US" sz="2400"/>
                <a:t>[A,2]</a:t>
              </a:r>
            </a:p>
            <a:p>
              <a:pPr algn="l">
                <a:spcBef>
                  <a:spcPct val="50000"/>
                </a:spcBef>
              </a:pPr>
              <a:r>
                <a:rPr lang="en-US" sz="2400"/>
                <a:t>[T,5]</a:t>
              </a:r>
            </a:p>
            <a:p>
              <a:pPr algn="l">
                <a:spcBef>
                  <a:spcPct val="50000"/>
                </a:spcBef>
              </a:pPr>
              <a:r>
                <a:rPr lang="en-US" sz="2400"/>
                <a:t>[(A),3]</a:t>
              </a:r>
            </a:p>
            <a:p>
              <a:pPr algn="l">
                <a:spcBef>
                  <a:spcPct val="50000"/>
                </a:spcBef>
              </a:pPr>
              <a:r>
                <a:rPr lang="en-US" sz="2400"/>
                <a:t>[(A+T),2]</a:t>
              </a:r>
            </a:p>
            <a:p>
              <a:pPr algn="l">
                <a:spcBef>
                  <a:spcPct val="50000"/>
                </a:spcBef>
              </a:pPr>
              <a:r>
                <a:rPr lang="en-US" sz="2400"/>
                <a:t>[(T+T),4]</a:t>
              </a:r>
            </a:p>
            <a:p>
              <a:pPr algn="l">
                <a:spcBef>
                  <a:spcPct val="50000"/>
                </a:spcBef>
              </a:pPr>
              <a:r>
                <a:rPr lang="en-US" sz="2400"/>
                <a:t>[(b+T),4]</a:t>
              </a:r>
            </a:p>
          </p:txBody>
        </p:sp>
        <p:grpSp>
          <p:nvGrpSpPr>
            <p:cNvPr id="83975" name="Group 37"/>
            <p:cNvGrpSpPr>
              <a:grpSpLocks/>
            </p:cNvGrpSpPr>
            <p:nvPr/>
          </p:nvGrpSpPr>
          <p:grpSpPr bwMode="auto">
            <a:xfrm>
              <a:off x="3742" y="1026"/>
              <a:ext cx="1497" cy="2358"/>
              <a:chOff x="3742" y="1117"/>
              <a:chExt cx="1497" cy="2358"/>
            </a:xfrm>
          </p:grpSpPr>
          <p:sp>
            <p:nvSpPr>
              <p:cNvPr id="83976" name="Text Box 29"/>
              <p:cNvSpPr txBox="1">
                <a:spLocks noChangeArrowheads="1"/>
              </p:cNvSpPr>
              <p:nvPr/>
            </p:nvSpPr>
            <p:spPr bwMode="auto">
              <a:xfrm>
                <a:off x="3742" y="1117"/>
                <a:ext cx="1497" cy="2358"/>
              </a:xfrm>
              <a:prstGeom prst="rect">
                <a:avLst/>
              </a:prstGeom>
              <a:noFill/>
              <a:ln w="28575" algn="ctr">
                <a:noFill/>
                <a:miter lim="800000"/>
                <a:headEnd/>
                <a:tailEnd/>
              </a:ln>
            </p:spPr>
            <p:txBody>
              <a:bodyPr lIns="90000" tIns="46800" rIns="90000" bIns="46800">
                <a:spAutoFit/>
              </a:bodyPr>
              <a:lstStyle/>
              <a:p>
                <a:pPr algn="l">
                  <a:spcBef>
                    <a:spcPct val="50000"/>
                  </a:spcBef>
                </a:pPr>
                <a:r>
                  <a:rPr lang="en-US" sz="2400"/>
                  <a:t>S     A</a:t>
                </a:r>
              </a:p>
              <a:p>
                <a:pPr algn="l">
                  <a:spcBef>
                    <a:spcPct val="50000"/>
                  </a:spcBef>
                </a:pPr>
                <a:r>
                  <a:rPr lang="en-US" sz="2400"/>
                  <a:t>        T</a:t>
                </a:r>
              </a:p>
              <a:p>
                <a:pPr algn="l">
                  <a:spcBef>
                    <a:spcPct val="50000"/>
                  </a:spcBef>
                </a:pPr>
                <a:r>
                  <a:rPr lang="en-US" sz="2400"/>
                  <a:t>        (A)</a:t>
                </a:r>
              </a:p>
              <a:p>
                <a:pPr algn="l">
                  <a:spcBef>
                    <a:spcPct val="50000"/>
                  </a:spcBef>
                </a:pPr>
                <a:r>
                  <a:rPr lang="en-US" sz="2400"/>
                  <a:t>        (A+T)</a:t>
                </a:r>
              </a:p>
              <a:p>
                <a:pPr algn="l">
                  <a:spcBef>
                    <a:spcPct val="50000"/>
                  </a:spcBef>
                </a:pPr>
                <a:r>
                  <a:rPr lang="en-US" sz="2400"/>
                  <a:t>        (T+T)</a:t>
                </a:r>
              </a:p>
              <a:p>
                <a:pPr algn="l">
                  <a:spcBef>
                    <a:spcPct val="50000"/>
                  </a:spcBef>
                </a:pPr>
                <a:r>
                  <a:rPr lang="en-US" sz="2400"/>
                  <a:t>        (b+T)</a:t>
                </a:r>
              </a:p>
              <a:p>
                <a:pPr algn="l">
                  <a:spcBef>
                    <a:spcPct val="50000"/>
                  </a:spcBef>
                </a:pPr>
                <a:r>
                  <a:rPr lang="en-US" sz="2400"/>
                  <a:t>        (b+b)</a:t>
                </a:r>
              </a:p>
            </p:txBody>
          </p:sp>
          <p:sp>
            <p:nvSpPr>
              <p:cNvPr id="83977" name="AutoShape 30"/>
              <p:cNvSpPr>
                <a:spLocks noChangeArrowheads="1"/>
              </p:cNvSpPr>
              <p:nvPr/>
            </p:nvSpPr>
            <p:spPr bwMode="auto">
              <a:xfrm>
                <a:off x="3939" y="1269"/>
                <a:ext cx="272" cy="45"/>
              </a:xfrm>
              <a:prstGeom prst="notchedRightArrow">
                <a:avLst>
                  <a:gd name="adj1" fmla="val 50000"/>
                  <a:gd name="adj2" fmla="val 151111"/>
                </a:avLst>
              </a:prstGeom>
              <a:noFill/>
              <a:ln w="28575" algn="ctr">
                <a:solidFill>
                  <a:schemeClr val="tx1"/>
                </a:solidFill>
                <a:miter lim="800000"/>
                <a:headEnd/>
                <a:tailEnd/>
              </a:ln>
            </p:spPr>
            <p:txBody>
              <a:bodyPr wrap="none" lIns="90000" tIns="46800" rIns="90000" bIns="46800" anchor="ctr"/>
              <a:lstStyle/>
              <a:p>
                <a:endParaRPr lang="fa-IR"/>
              </a:p>
            </p:txBody>
          </p:sp>
          <p:sp>
            <p:nvSpPr>
              <p:cNvPr id="83978" name="AutoShape 31"/>
              <p:cNvSpPr>
                <a:spLocks noChangeArrowheads="1"/>
              </p:cNvSpPr>
              <p:nvPr/>
            </p:nvSpPr>
            <p:spPr bwMode="auto">
              <a:xfrm>
                <a:off x="3939" y="1616"/>
                <a:ext cx="272" cy="45"/>
              </a:xfrm>
              <a:prstGeom prst="notchedRightArrow">
                <a:avLst>
                  <a:gd name="adj1" fmla="val 50000"/>
                  <a:gd name="adj2" fmla="val 151111"/>
                </a:avLst>
              </a:prstGeom>
              <a:noFill/>
              <a:ln w="28575" algn="ctr">
                <a:solidFill>
                  <a:schemeClr val="tx1"/>
                </a:solidFill>
                <a:miter lim="800000"/>
                <a:headEnd/>
                <a:tailEnd/>
              </a:ln>
            </p:spPr>
            <p:txBody>
              <a:bodyPr wrap="none" lIns="90000" tIns="46800" rIns="90000" bIns="46800" anchor="ctr"/>
              <a:lstStyle/>
              <a:p>
                <a:endParaRPr lang="fa-IR"/>
              </a:p>
            </p:txBody>
          </p:sp>
          <p:sp>
            <p:nvSpPr>
              <p:cNvPr id="83979" name="AutoShape 32"/>
              <p:cNvSpPr>
                <a:spLocks noChangeArrowheads="1"/>
              </p:cNvSpPr>
              <p:nvPr/>
            </p:nvSpPr>
            <p:spPr bwMode="auto">
              <a:xfrm>
                <a:off x="3931" y="1963"/>
                <a:ext cx="272" cy="45"/>
              </a:xfrm>
              <a:prstGeom prst="notchedRightArrow">
                <a:avLst>
                  <a:gd name="adj1" fmla="val 50000"/>
                  <a:gd name="adj2" fmla="val 151111"/>
                </a:avLst>
              </a:prstGeom>
              <a:noFill/>
              <a:ln w="28575" algn="ctr">
                <a:solidFill>
                  <a:schemeClr val="tx1"/>
                </a:solidFill>
                <a:miter lim="800000"/>
                <a:headEnd/>
                <a:tailEnd/>
              </a:ln>
            </p:spPr>
            <p:txBody>
              <a:bodyPr wrap="none" lIns="90000" tIns="46800" rIns="90000" bIns="46800" anchor="ctr"/>
              <a:lstStyle/>
              <a:p>
                <a:endParaRPr lang="fa-IR"/>
              </a:p>
            </p:txBody>
          </p:sp>
          <p:sp>
            <p:nvSpPr>
              <p:cNvPr id="83980" name="AutoShape 33"/>
              <p:cNvSpPr>
                <a:spLocks noChangeArrowheads="1"/>
              </p:cNvSpPr>
              <p:nvPr/>
            </p:nvSpPr>
            <p:spPr bwMode="auto">
              <a:xfrm>
                <a:off x="3923" y="2296"/>
                <a:ext cx="272" cy="45"/>
              </a:xfrm>
              <a:prstGeom prst="notchedRightArrow">
                <a:avLst>
                  <a:gd name="adj1" fmla="val 50000"/>
                  <a:gd name="adj2" fmla="val 151111"/>
                </a:avLst>
              </a:prstGeom>
              <a:noFill/>
              <a:ln w="28575" algn="ctr">
                <a:solidFill>
                  <a:schemeClr val="tx1"/>
                </a:solidFill>
                <a:miter lim="800000"/>
                <a:headEnd/>
                <a:tailEnd/>
              </a:ln>
            </p:spPr>
            <p:txBody>
              <a:bodyPr wrap="none" lIns="90000" tIns="46800" rIns="90000" bIns="46800" anchor="ctr"/>
              <a:lstStyle/>
              <a:p>
                <a:endParaRPr lang="fa-IR"/>
              </a:p>
            </p:txBody>
          </p:sp>
          <p:sp>
            <p:nvSpPr>
              <p:cNvPr id="83981" name="AutoShape 34"/>
              <p:cNvSpPr>
                <a:spLocks noChangeArrowheads="1"/>
              </p:cNvSpPr>
              <p:nvPr/>
            </p:nvSpPr>
            <p:spPr bwMode="auto">
              <a:xfrm>
                <a:off x="3923" y="2659"/>
                <a:ext cx="272" cy="45"/>
              </a:xfrm>
              <a:prstGeom prst="notchedRightArrow">
                <a:avLst>
                  <a:gd name="adj1" fmla="val 50000"/>
                  <a:gd name="adj2" fmla="val 151111"/>
                </a:avLst>
              </a:prstGeom>
              <a:noFill/>
              <a:ln w="28575" algn="ctr">
                <a:solidFill>
                  <a:schemeClr val="tx1"/>
                </a:solidFill>
                <a:miter lim="800000"/>
                <a:headEnd/>
                <a:tailEnd/>
              </a:ln>
            </p:spPr>
            <p:txBody>
              <a:bodyPr wrap="none" lIns="90000" tIns="46800" rIns="90000" bIns="46800" anchor="ctr"/>
              <a:lstStyle/>
              <a:p>
                <a:endParaRPr lang="fa-IR"/>
              </a:p>
            </p:txBody>
          </p:sp>
          <p:sp>
            <p:nvSpPr>
              <p:cNvPr id="83982" name="AutoShape 35"/>
              <p:cNvSpPr>
                <a:spLocks noChangeArrowheads="1"/>
              </p:cNvSpPr>
              <p:nvPr/>
            </p:nvSpPr>
            <p:spPr bwMode="auto">
              <a:xfrm>
                <a:off x="3923" y="2992"/>
                <a:ext cx="272" cy="45"/>
              </a:xfrm>
              <a:prstGeom prst="notchedRightArrow">
                <a:avLst>
                  <a:gd name="adj1" fmla="val 50000"/>
                  <a:gd name="adj2" fmla="val 151111"/>
                </a:avLst>
              </a:prstGeom>
              <a:noFill/>
              <a:ln w="28575" algn="ctr">
                <a:solidFill>
                  <a:schemeClr val="tx1"/>
                </a:solidFill>
                <a:miter lim="800000"/>
                <a:headEnd/>
                <a:tailEnd/>
              </a:ln>
            </p:spPr>
            <p:txBody>
              <a:bodyPr wrap="none" lIns="90000" tIns="46800" rIns="90000" bIns="46800" anchor="ctr"/>
              <a:lstStyle/>
              <a:p>
                <a:endParaRPr lang="fa-IR"/>
              </a:p>
            </p:txBody>
          </p:sp>
          <p:sp>
            <p:nvSpPr>
              <p:cNvPr id="83983" name="AutoShape 36"/>
              <p:cNvSpPr>
                <a:spLocks noChangeArrowheads="1"/>
              </p:cNvSpPr>
              <p:nvPr/>
            </p:nvSpPr>
            <p:spPr bwMode="auto">
              <a:xfrm>
                <a:off x="3923" y="3340"/>
                <a:ext cx="272" cy="45"/>
              </a:xfrm>
              <a:prstGeom prst="notchedRightArrow">
                <a:avLst>
                  <a:gd name="adj1" fmla="val 50000"/>
                  <a:gd name="adj2" fmla="val 151111"/>
                </a:avLst>
              </a:prstGeom>
              <a:noFill/>
              <a:ln w="28575" algn="ctr">
                <a:solidFill>
                  <a:schemeClr val="tx1"/>
                </a:solidFill>
                <a:miter lim="800000"/>
                <a:headEnd/>
                <a:tailEnd/>
              </a:ln>
            </p:spPr>
            <p:txBody>
              <a:bodyPr wrap="none" lIns="90000" tIns="46800" rIns="90000" bIns="46800" anchor="ctr"/>
              <a:lstStyle/>
              <a:p>
                <a:endParaRPr lang="fa-IR"/>
              </a:p>
            </p:txBody>
          </p:sp>
        </p:grpSp>
      </p:grpSp>
    </p:spTree>
  </p:cSld>
  <p:clrMapOvr>
    <a:masterClrMapping/>
  </p:clrMapOvr>
  <p:transition spd="med">
    <p:wheel/>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81" name="Rectangle 17"/>
          <p:cNvSpPr>
            <a:spLocks noGrp="1" noChangeArrowheads="1"/>
          </p:cNvSpPr>
          <p:nvPr>
            <p:ph type="title"/>
          </p:nvPr>
        </p:nvSpPr>
        <p:spPr/>
        <p:txBody>
          <a:bodyPr/>
          <a:lstStyle/>
          <a:p>
            <a:pPr eaLnBrk="1" hangingPunct="1">
              <a:defRPr/>
            </a:pPr>
            <a:r>
              <a:rPr lang="fa-IR" sz="3200" smtClean="0">
                <a:cs typeface="B Roya" pitchFamily="2" charset="-78"/>
              </a:rPr>
              <a:t>4-5 تجزیه پایین به بالا</a:t>
            </a:r>
            <a:endParaRPr lang="en-US" sz="3200" smtClean="0">
              <a:cs typeface="B Roya" pitchFamily="2" charset="-78"/>
            </a:endParaRPr>
          </a:p>
        </p:txBody>
      </p:sp>
      <p:sp>
        <p:nvSpPr>
          <p:cNvPr id="84995" name="Text Box 18"/>
          <p:cNvSpPr txBox="1">
            <a:spLocks noChangeArrowheads="1"/>
          </p:cNvSpPr>
          <p:nvPr/>
        </p:nvSpPr>
        <p:spPr bwMode="auto">
          <a:xfrm>
            <a:off x="468313" y="1196975"/>
            <a:ext cx="8135937" cy="946150"/>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هنگامی که ساختار جستجو با رشته </a:t>
            </a:r>
            <a:r>
              <a:rPr lang="en-US">
                <a:solidFill>
                  <a:schemeClr val="accent1"/>
                </a:solidFill>
              </a:rPr>
              <a:t>P</a:t>
            </a:r>
            <a:r>
              <a:rPr lang="fa-IR">
                <a:solidFill>
                  <a:schemeClr val="accent1"/>
                </a:solidFill>
              </a:rPr>
              <a:t> آغاز می شود، الگوریتم حاصل یک پارسر پایین به بالا خواهد بود.</a:t>
            </a:r>
            <a:endParaRPr lang="en-US">
              <a:solidFill>
                <a:schemeClr val="accent1"/>
              </a:solidFill>
            </a:endParaRPr>
          </a:p>
        </p:txBody>
      </p:sp>
      <p:grpSp>
        <p:nvGrpSpPr>
          <p:cNvPr id="84996" name="Group 32"/>
          <p:cNvGrpSpPr>
            <a:grpSpLocks/>
          </p:cNvGrpSpPr>
          <p:nvPr/>
        </p:nvGrpSpPr>
        <p:grpSpPr bwMode="auto">
          <a:xfrm>
            <a:off x="611188" y="2133600"/>
            <a:ext cx="7704137" cy="3897313"/>
            <a:chOff x="385" y="1425"/>
            <a:chExt cx="4853" cy="2455"/>
          </a:xfrm>
        </p:grpSpPr>
        <p:sp>
          <p:nvSpPr>
            <p:cNvPr id="84997" name="Text Box 19"/>
            <p:cNvSpPr txBox="1">
              <a:spLocks noChangeArrowheads="1"/>
            </p:cNvSpPr>
            <p:nvPr/>
          </p:nvSpPr>
          <p:spPr bwMode="auto">
            <a:xfrm>
              <a:off x="4694" y="1425"/>
              <a:ext cx="544" cy="327"/>
            </a:xfrm>
            <a:prstGeom prst="rect">
              <a:avLst/>
            </a:prstGeom>
            <a:noFill/>
            <a:ln w="28575" algn="ctr">
              <a:noFill/>
              <a:miter lim="800000"/>
              <a:headEnd/>
              <a:tailEnd/>
            </a:ln>
          </p:spPr>
          <p:txBody>
            <a:bodyPr lIns="90000" tIns="46800" rIns="90000" bIns="46800">
              <a:spAutoFit/>
            </a:bodyPr>
            <a:lstStyle/>
            <a:p>
              <a:pPr>
                <a:spcBef>
                  <a:spcPct val="50000"/>
                </a:spcBef>
              </a:pPr>
              <a:r>
                <a:rPr lang="fa-IR"/>
                <a:t>مثال:</a:t>
              </a:r>
              <a:endParaRPr lang="en-US"/>
            </a:p>
          </p:txBody>
        </p:sp>
        <p:sp>
          <p:nvSpPr>
            <p:cNvPr id="84998" name="Text Box 20"/>
            <p:cNvSpPr txBox="1">
              <a:spLocks noChangeArrowheads="1"/>
            </p:cNvSpPr>
            <p:nvPr/>
          </p:nvSpPr>
          <p:spPr bwMode="auto">
            <a:xfrm>
              <a:off x="385" y="1525"/>
              <a:ext cx="3175" cy="327"/>
            </a:xfrm>
            <a:prstGeom prst="rect">
              <a:avLst/>
            </a:prstGeom>
            <a:noFill/>
            <a:ln w="28575" algn="ctr">
              <a:noFill/>
              <a:miter lim="800000"/>
              <a:headEnd/>
              <a:tailEnd/>
            </a:ln>
          </p:spPr>
          <p:txBody>
            <a:bodyPr lIns="90000" tIns="46800" rIns="90000" bIns="46800">
              <a:spAutoFit/>
            </a:bodyPr>
            <a:lstStyle/>
            <a:p>
              <a:pPr>
                <a:spcBef>
                  <a:spcPct val="50000"/>
                </a:spcBef>
              </a:pPr>
              <a:r>
                <a:rPr lang="fa-IR"/>
                <a:t>قانون                   کاهش</a:t>
              </a:r>
              <a:endParaRPr lang="en-US"/>
            </a:p>
          </p:txBody>
        </p:sp>
        <p:sp>
          <p:nvSpPr>
            <p:cNvPr id="84999" name="Line 21"/>
            <p:cNvSpPr>
              <a:spLocks noChangeShapeType="1"/>
            </p:cNvSpPr>
            <p:nvPr/>
          </p:nvSpPr>
          <p:spPr bwMode="auto">
            <a:xfrm>
              <a:off x="1338" y="1797"/>
              <a:ext cx="2222" cy="0"/>
            </a:xfrm>
            <a:prstGeom prst="line">
              <a:avLst/>
            </a:prstGeom>
            <a:noFill/>
            <a:ln w="28575">
              <a:solidFill>
                <a:schemeClr val="tx1"/>
              </a:solidFill>
              <a:round/>
              <a:headEnd/>
              <a:tailEnd/>
            </a:ln>
          </p:spPr>
          <p:txBody>
            <a:bodyPr lIns="90000" tIns="46800" rIns="90000" bIns="46800" anchor="ctr"/>
            <a:lstStyle/>
            <a:p>
              <a:endParaRPr lang="en-US"/>
            </a:p>
          </p:txBody>
        </p:sp>
        <p:sp>
          <p:nvSpPr>
            <p:cNvPr id="85000" name="Text Box 22"/>
            <p:cNvSpPr txBox="1">
              <a:spLocks noChangeArrowheads="1"/>
            </p:cNvSpPr>
            <p:nvPr/>
          </p:nvSpPr>
          <p:spPr bwMode="auto">
            <a:xfrm>
              <a:off x="1429" y="1829"/>
              <a:ext cx="907" cy="2051"/>
            </a:xfrm>
            <a:prstGeom prst="rect">
              <a:avLst/>
            </a:prstGeom>
            <a:noFill/>
            <a:ln w="28575" algn="ctr">
              <a:noFill/>
              <a:miter lim="800000"/>
              <a:headEnd/>
              <a:tailEnd/>
            </a:ln>
          </p:spPr>
          <p:txBody>
            <a:bodyPr lIns="90000" tIns="46800" rIns="90000" bIns="46800">
              <a:spAutoFit/>
            </a:bodyPr>
            <a:lstStyle/>
            <a:p>
              <a:pPr algn="l">
                <a:spcBef>
                  <a:spcPct val="50000"/>
                </a:spcBef>
              </a:pPr>
              <a:r>
                <a:rPr lang="en-US" sz="1800"/>
                <a:t>(b)+b</a:t>
              </a:r>
            </a:p>
            <a:p>
              <a:pPr algn="l">
                <a:spcBef>
                  <a:spcPct val="50000"/>
                </a:spcBef>
              </a:pPr>
              <a:r>
                <a:rPr lang="en-US" sz="1800"/>
                <a:t>(T)+b</a:t>
              </a:r>
            </a:p>
            <a:p>
              <a:pPr algn="l">
                <a:spcBef>
                  <a:spcPct val="50000"/>
                </a:spcBef>
              </a:pPr>
              <a:r>
                <a:rPr lang="en-US" sz="1800"/>
                <a:t>(A)B</a:t>
              </a:r>
            </a:p>
            <a:p>
              <a:pPr algn="l">
                <a:spcBef>
                  <a:spcPct val="50000"/>
                </a:spcBef>
              </a:pPr>
              <a:r>
                <a:rPr lang="en-US" sz="1800"/>
                <a:t>T+b</a:t>
              </a:r>
            </a:p>
            <a:p>
              <a:pPr algn="l">
                <a:spcBef>
                  <a:spcPct val="50000"/>
                </a:spcBef>
              </a:pPr>
              <a:r>
                <a:rPr lang="en-US" sz="1800"/>
                <a:t>A+b</a:t>
              </a:r>
            </a:p>
            <a:p>
              <a:pPr algn="l">
                <a:spcBef>
                  <a:spcPct val="50000"/>
                </a:spcBef>
              </a:pPr>
              <a:r>
                <a:rPr lang="en-US" sz="1800"/>
                <a:t>A+T</a:t>
              </a:r>
            </a:p>
            <a:p>
              <a:pPr algn="l">
                <a:spcBef>
                  <a:spcPct val="50000"/>
                </a:spcBef>
              </a:pPr>
              <a:r>
                <a:rPr lang="en-US" sz="1800"/>
                <a:t>A</a:t>
              </a:r>
            </a:p>
            <a:p>
              <a:pPr algn="l">
                <a:spcBef>
                  <a:spcPct val="50000"/>
                </a:spcBef>
              </a:pPr>
              <a:r>
                <a:rPr lang="en-US" sz="1800"/>
                <a:t>S</a:t>
              </a:r>
            </a:p>
          </p:txBody>
        </p:sp>
        <p:grpSp>
          <p:nvGrpSpPr>
            <p:cNvPr id="85001" name="Group 31"/>
            <p:cNvGrpSpPr>
              <a:grpSpLocks/>
            </p:cNvGrpSpPr>
            <p:nvPr/>
          </p:nvGrpSpPr>
          <p:grpSpPr bwMode="auto">
            <a:xfrm>
              <a:off x="2880" y="2069"/>
              <a:ext cx="1361" cy="1791"/>
              <a:chOff x="2880" y="2069"/>
              <a:chExt cx="1361" cy="1791"/>
            </a:xfrm>
          </p:grpSpPr>
          <p:sp>
            <p:nvSpPr>
              <p:cNvPr id="85002" name="Text Box 23"/>
              <p:cNvSpPr txBox="1">
                <a:spLocks noChangeArrowheads="1"/>
              </p:cNvSpPr>
              <p:nvPr/>
            </p:nvSpPr>
            <p:spPr bwMode="auto">
              <a:xfrm>
                <a:off x="2880" y="2069"/>
                <a:ext cx="1361" cy="1791"/>
              </a:xfrm>
              <a:prstGeom prst="rect">
                <a:avLst/>
              </a:prstGeom>
              <a:noFill/>
              <a:ln w="28575" algn="ctr">
                <a:noFill/>
                <a:miter lim="800000"/>
                <a:headEnd/>
                <a:tailEnd/>
              </a:ln>
            </p:spPr>
            <p:txBody>
              <a:bodyPr lIns="90000" tIns="46800" rIns="90000" bIns="46800">
                <a:spAutoFit/>
              </a:bodyPr>
              <a:lstStyle/>
              <a:p>
                <a:pPr algn="l">
                  <a:spcBef>
                    <a:spcPct val="50000"/>
                  </a:spcBef>
                </a:pPr>
                <a:r>
                  <a:rPr lang="en-US" sz="1800"/>
                  <a:t>T     b</a:t>
                </a:r>
              </a:p>
              <a:p>
                <a:pPr algn="l">
                  <a:spcBef>
                    <a:spcPct val="50000"/>
                  </a:spcBef>
                </a:pPr>
                <a:r>
                  <a:rPr lang="en-US" sz="1800"/>
                  <a:t>T     T</a:t>
                </a:r>
              </a:p>
              <a:p>
                <a:pPr algn="l">
                  <a:spcBef>
                    <a:spcPct val="50000"/>
                  </a:spcBef>
                </a:pPr>
                <a:r>
                  <a:rPr lang="en-US" sz="1800"/>
                  <a:t>T     (A)</a:t>
                </a:r>
              </a:p>
              <a:p>
                <a:pPr algn="l">
                  <a:spcBef>
                    <a:spcPct val="50000"/>
                  </a:spcBef>
                </a:pPr>
                <a:r>
                  <a:rPr lang="en-US" sz="1800"/>
                  <a:t>A     T</a:t>
                </a:r>
              </a:p>
              <a:p>
                <a:pPr algn="l">
                  <a:spcBef>
                    <a:spcPct val="50000"/>
                  </a:spcBef>
                </a:pPr>
                <a:r>
                  <a:rPr lang="en-US" sz="1800"/>
                  <a:t>T     b</a:t>
                </a:r>
              </a:p>
              <a:p>
                <a:pPr algn="l">
                  <a:spcBef>
                    <a:spcPct val="50000"/>
                  </a:spcBef>
                </a:pPr>
                <a:r>
                  <a:rPr lang="en-US" sz="1800"/>
                  <a:t>A     A+T</a:t>
                </a:r>
              </a:p>
              <a:p>
                <a:pPr algn="l">
                  <a:spcBef>
                    <a:spcPct val="50000"/>
                  </a:spcBef>
                </a:pPr>
                <a:r>
                  <a:rPr lang="en-US" sz="1800"/>
                  <a:t>S     A</a:t>
                </a:r>
              </a:p>
            </p:txBody>
          </p:sp>
          <p:sp>
            <p:nvSpPr>
              <p:cNvPr id="85003" name="Line 24"/>
              <p:cNvSpPr>
                <a:spLocks noChangeShapeType="1"/>
              </p:cNvSpPr>
              <p:nvPr/>
            </p:nvSpPr>
            <p:spPr bwMode="auto">
              <a:xfrm>
                <a:off x="3016" y="2213"/>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5004" name="Line 25"/>
              <p:cNvSpPr>
                <a:spLocks noChangeShapeType="1"/>
              </p:cNvSpPr>
              <p:nvPr/>
            </p:nvSpPr>
            <p:spPr bwMode="auto">
              <a:xfrm>
                <a:off x="3032" y="2456"/>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5005" name="Line 26"/>
              <p:cNvSpPr>
                <a:spLocks noChangeShapeType="1"/>
              </p:cNvSpPr>
              <p:nvPr/>
            </p:nvSpPr>
            <p:spPr bwMode="auto">
              <a:xfrm>
                <a:off x="3024" y="2734"/>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5006" name="Line 27"/>
              <p:cNvSpPr>
                <a:spLocks noChangeShapeType="1"/>
              </p:cNvSpPr>
              <p:nvPr/>
            </p:nvSpPr>
            <p:spPr bwMode="auto">
              <a:xfrm>
                <a:off x="3040" y="2992"/>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5007" name="Line 28"/>
              <p:cNvSpPr>
                <a:spLocks noChangeShapeType="1"/>
              </p:cNvSpPr>
              <p:nvPr/>
            </p:nvSpPr>
            <p:spPr bwMode="auto">
              <a:xfrm>
                <a:off x="3032" y="3249"/>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5008" name="Line 29"/>
              <p:cNvSpPr>
                <a:spLocks noChangeShapeType="1"/>
              </p:cNvSpPr>
              <p:nvPr/>
            </p:nvSpPr>
            <p:spPr bwMode="auto">
              <a:xfrm>
                <a:off x="3048" y="3491"/>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85009" name="Line 30"/>
              <p:cNvSpPr>
                <a:spLocks noChangeShapeType="1"/>
              </p:cNvSpPr>
              <p:nvPr/>
            </p:nvSpPr>
            <p:spPr bwMode="auto">
              <a:xfrm>
                <a:off x="3032" y="3748"/>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grpSp>
    </p:spTree>
  </p:cSld>
  <p:clrMapOvr>
    <a:masterClrMapping/>
  </p:clrMapOvr>
  <p:transition spd="med">
    <p:whee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12" name="Rectangle 8"/>
          <p:cNvSpPr>
            <a:spLocks noGrp="1" noChangeArrowheads="1"/>
          </p:cNvSpPr>
          <p:nvPr>
            <p:ph type="title"/>
          </p:nvPr>
        </p:nvSpPr>
        <p:spPr/>
        <p:txBody>
          <a:bodyPr/>
          <a:lstStyle/>
          <a:p>
            <a:pPr eaLnBrk="1" hangingPunct="1">
              <a:defRPr/>
            </a:pPr>
            <a:r>
              <a:rPr lang="fa-IR" sz="3200" smtClean="0">
                <a:cs typeface="B Roya" pitchFamily="2" charset="-78"/>
              </a:rPr>
              <a:t>1-2 توابع</a:t>
            </a:r>
            <a:endParaRPr lang="en-US" sz="3200" smtClean="0">
              <a:cs typeface="B Roya" pitchFamily="2" charset="-78"/>
            </a:endParaRPr>
          </a:p>
        </p:txBody>
      </p:sp>
      <p:sp>
        <p:nvSpPr>
          <p:cNvPr id="72713" name="Text Box 9"/>
          <p:cNvSpPr txBox="1">
            <a:spLocks noChangeArrowheads="1"/>
          </p:cNvSpPr>
          <p:nvPr/>
        </p:nvSpPr>
        <p:spPr bwMode="auto">
          <a:xfrm>
            <a:off x="609600" y="1125538"/>
            <a:ext cx="7923213"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تابع جامع</a:t>
            </a:r>
            <a:r>
              <a:rPr lang="fa-IR"/>
              <a:t>: تابعی که از </a:t>
            </a:r>
            <a:r>
              <a:rPr lang="en-US"/>
              <a:t>X</a:t>
            </a:r>
            <a:r>
              <a:rPr lang="fa-IR"/>
              <a:t>به</a:t>
            </a:r>
            <a:r>
              <a:rPr lang="en-US"/>
              <a:t>Y</a:t>
            </a:r>
            <a:r>
              <a:rPr lang="fa-IR"/>
              <a:t> یک رابطه دودویی روی </a:t>
            </a:r>
            <a:r>
              <a:rPr lang="en-US"/>
              <a:t>X*Y</a:t>
            </a:r>
            <a:r>
              <a:rPr lang="fa-IR"/>
              <a:t> را داراست.</a:t>
            </a:r>
            <a:endParaRPr lang="en-US"/>
          </a:p>
        </p:txBody>
      </p:sp>
      <p:sp>
        <p:nvSpPr>
          <p:cNvPr id="72714" name="Text Box 10"/>
          <p:cNvSpPr txBox="1">
            <a:spLocks noChangeArrowheads="1"/>
          </p:cNvSpPr>
          <p:nvPr/>
        </p:nvSpPr>
        <p:spPr bwMode="auto">
          <a:xfrm>
            <a:off x="539750" y="2276475"/>
            <a:ext cx="7993063" cy="1160463"/>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تابع جزئی</a:t>
            </a:r>
            <a:r>
              <a:rPr lang="fa-IR"/>
              <a:t>: رابطه بین </a:t>
            </a:r>
            <a:r>
              <a:rPr lang="en-US"/>
              <a:t>X*Y</a:t>
            </a:r>
            <a:r>
              <a:rPr lang="fa-IR"/>
              <a:t>است وقتی که </a:t>
            </a:r>
          </a:p>
          <a:p>
            <a:pPr>
              <a:spcBef>
                <a:spcPct val="50000"/>
              </a:spcBef>
            </a:pPr>
            <a:r>
              <a:rPr lang="fa-IR"/>
              <a:t>                                                 </a:t>
            </a:r>
            <a:r>
              <a:rPr lang="ru-RU" b="0">
                <a:cs typeface="Arial" charset="0"/>
              </a:rPr>
              <a:t>є</a:t>
            </a:r>
            <a:r>
              <a:rPr lang="en-US" b="0"/>
              <a:t>f</a:t>
            </a:r>
            <a:r>
              <a:rPr lang="ar-SA" b="0"/>
              <a:t> </a:t>
            </a:r>
            <a:r>
              <a:rPr lang="en-US" b="0"/>
              <a:t>[x,y</a:t>
            </a:r>
            <a:r>
              <a:rPr lang="en-US" sz="1800" b="0"/>
              <a:t>2</a:t>
            </a:r>
            <a:r>
              <a:rPr lang="en-US" b="0"/>
              <a:t>]</a:t>
            </a:r>
            <a:r>
              <a:rPr lang="fa-IR" b="0"/>
              <a:t>و </a:t>
            </a:r>
            <a:r>
              <a:rPr lang="ru-RU" b="0">
                <a:cs typeface="Arial" charset="0"/>
              </a:rPr>
              <a:t>є</a:t>
            </a:r>
            <a:r>
              <a:rPr lang="en-US" b="0"/>
              <a:t>f</a:t>
            </a:r>
            <a:r>
              <a:rPr lang="ar-SA" b="0"/>
              <a:t> </a:t>
            </a:r>
            <a:r>
              <a:rPr lang="en-US" b="0"/>
              <a:t>[x,y</a:t>
            </a:r>
            <a:r>
              <a:rPr lang="en-US" sz="1800" b="0"/>
              <a:t>1</a:t>
            </a:r>
            <a:r>
              <a:rPr lang="en-US" b="0"/>
              <a:t>]</a:t>
            </a:r>
            <a:endParaRPr lang="ar-SA" b="0"/>
          </a:p>
        </p:txBody>
      </p:sp>
      <p:sp>
        <p:nvSpPr>
          <p:cNvPr id="72715" name="Text Box 11"/>
          <p:cNvSpPr txBox="1">
            <a:spLocks noChangeArrowheads="1"/>
          </p:cNvSpPr>
          <p:nvPr/>
        </p:nvSpPr>
        <p:spPr bwMode="auto">
          <a:xfrm>
            <a:off x="682625" y="3716338"/>
            <a:ext cx="7850188" cy="946150"/>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تابع یک به یک</a:t>
            </a:r>
            <a:r>
              <a:rPr lang="fa-IR"/>
              <a:t>: تابعی که در آن هر عنصر </a:t>
            </a:r>
            <a:r>
              <a:rPr lang="en-US"/>
              <a:t>x</a:t>
            </a:r>
            <a:r>
              <a:rPr lang="fa-IR"/>
              <a:t>به یک عنصر مجزا در برد تصویر شود.</a:t>
            </a:r>
            <a:endParaRPr lang="en-US"/>
          </a:p>
        </p:txBody>
      </p:sp>
      <p:sp>
        <p:nvSpPr>
          <p:cNvPr id="26630" name="Line 13"/>
          <p:cNvSpPr>
            <a:spLocks noChangeShapeType="1"/>
          </p:cNvSpPr>
          <p:nvPr/>
        </p:nvSpPr>
        <p:spPr bwMode="auto">
          <a:xfrm>
            <a:off x="7164388" y="5373688"/>
            <a:ext cx="431800" cy="0"/>
          </a:xfrm>
          <a:prstGeom prst="line">
            <a:avLst/>
          </a:prstGeom>
          <a:noFill/>
          <a:ln w="9525">
            <a:noFill/>
            <a:round/>
            <a:headEnd/>
            <a:tailEnd type="triangle" w="med" len="med"/>
          </a:ln>
        </p:spPr>
        <p:txBody>
          <a:bodyPr/>
          <a:lstStyle/>
          <a:p>
            <a:endParaRPr lang="en-US"/>
          </a:p>
        </p:txBody>
      </p:sp>
      <p:sp>
        <p:nvSpPr>
          <p:cNvPr id="26631" name="Line 14"/>
          <p:cNvSpPr>
            <a:spLocks noChangeShapeType="1"/>
          </p:cNvSpPr>
          <p:nvPr/>
        </p:nvSpPr>
        <p:spPr bwMode="auto">
          <a:xfrm>
            <a:off x="7235825" y="5373688"/>
            <a:ext cx="360363" cy="0"/>
          </a:xfrm>
          <a:prstGeom prst="line">
            <a:avLst/>
          </a:prstGeom>
          <a:noFill/>
          <a:ln w="9525">
            <a:noFill/>
            <a:round/>
            <a:headEnd/>
            <a:tailEnd type="triangle" w="med" len="med"/>
          </a:ln>
        </p:spPr>
        <p:txBody>
          <a:bodyPr/>
          <a:lstStyle/>
          <a:p>
            <a:endParaRPr lang="en-US"/>
          </a:p>
        </p:txBody>
      </p:sp>
      <p:grpSp>
        <p:nvGrpSpPr>
          <p:cNvPr id="26632" name="Group 18"/>
          <p:cNvGrpSpPr>
            <a:grpSpLocks/>
          </p:cNvGrpSpPr>
          <p:nvPr/>
        </p:nvGrpSpPr>
        <p:grpSpPr bwMode="auto">
          <a:xfrm>
            <a:off x="827088" y="5084763"/>
            <a:ext cx="7707312" cy="519112"/>
            <a:chOff x="521" y="3203"/>
            <a:chExt cx="4855" cy="327"/>
          </a:xfrm>
        </p:grpSpPr>
        <p:sp>
          <p:nvSpPr>
            <p:cNvPr id="26633" name="Text Box 12"/>
            <p:cNvSpPr txBox="1">
              <a:spLocks noChangeArrowheads="1"/>
            </p:cNvSpPr>
            <p:nvPr/>
          </p:nvSpPr>
          <p:spPr bwMode="auto">
            <a:xfrm>
              <a:off x="521" y="3203"/>
              <a:ext cx="4855" cy="327"/>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تابع </a:t>
              </a:r>
              <a:r>
                <a:rPr lang="en-US">
                  <a:solidFill>
                    <a:schemeClr val="accent1"/>
                  </a:solidFill>
                </a:rPr>
                <a:t>f:X   Y</a:t>
              </a:r>
              <a:r>
                <a:rPr lang="fa-IR">
                  <a:solidFill>
                    <a:schemeClr val="accent1"/>
                  </a:solidFill>
                </a:rPr>
                <a:t> پوشاست</a:t>
              </a:r>
              <a:r>
                <a:rPr lang="fa-IR"/>
                <a:t> اگر که برد </a:t>
              </a:r>
              <a:r>
                <a:rPr lang="en-US"/>
                <a:t>f</a:t>
              </a:r>
              <a:r>
                <a:rPr lang="fa-IR"/>
                <a:t> کل مجموعه</a:t>
              </a:r>
              <a:r>
                <a:rPr lang="en-US"/>
                <a:t>Y</a:t>
              </a:r>
              <a:r>
                <a:rPr lang="fa-IR"/>
                <a:t>باشد.</a:t>
              </a:r>
              <a:endParaRPr lang="en-US"/>
            </a:p>
          </p:txBody>
        </p:sp>
        <p:sp>
          <p:nvSpPr>
            <p:cNvPr id="26634" name="Line 16"/>
            <p:cNvSpPr>
              <a:spLocks noChangeShapeType="1"/>
            </p:cNvSpPr>
            <p:nvPr/>
          </p:nvSpPr>
          <p:spPr bwMode="auto">
            <a:xfrm flipV="1">
              <a:off x="4661" y="3353"/>
              <a:ext cx="215" cy="1"/>
            </a:xfrm>
            <a:prstGeom prst="line">
              <a:avLst/>
            </a:prstGeom>
            <a:noFill/>
            <a:ln w="9525">
              <a:solidFill>
                <a:schemeClr val="tx1"/>
              </a:solidFill>
              <a:round/>
              <a:headEnd/>
              <a:tailEnd type="triangle" w="med" len="med"/>
            </a:ln>
          </p:spPr>
          <p:txBody>
            <a:bodyPr/>
            <a:lstStyle/>
            <a:p>
              <a:endParaRPr lang="en-US"/>
            </a:p>
          </p:txBody>
        </p:sp>
      </p:gr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2712"/>
                                        </p:tgtEl>
                                        <p:attrNameLst>
                                          <p:attrName>style.visibility</p:attrName>
                                        </p:attrNameLst>
                                      </p:cBhvr>
                                      <p:to>
                                        <p:strVal val="visible"/>
                                      </p:to>
                                    </p:set>
                                    <p:animEffect transition="in" filter="blinds(horizontal)">
                                      <p:cBhvr>
                                        <p:cTn id="7" dur="500"/>
                                        <p:tgtEl>
                                          <p:spTgt spid="72712"/>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72713"/>
                                        </p:tgtEl>
                                        <p:attrNameLst>
                                          <p:attrName>style.visibility</p:attrName>
                                        </p:attrNameLst>
                                      </p:cBhvr>
                                      <p:to>
                                        <p:strVal val="visible"/>
                                      </p:to>
                                    </p:set>
                                    <p:anim calcmode="lin" valueType="num">
                                      <p:cBhvr>
                                        <p:cTn id="11" dur="1000" fill="hold"/>
                                        <p:tgtEl>
                                          <p:spTgt spid="72713"/>
                                        </p:tgtEl>
                                        <p:attrNameLst>
                                          <p:attrName>ppt_w</p:attrName>
                                        </p:attrNameLst>
                                      </p:cBhvr>
                                      <p:tavLst>
                                        <p:tav tm="0">
                                          <p:val>
                                            <p:strVal val="#ppt_w*0.70"/>
                                          </p:val>
                                        </p:tav>
                                        <p:tav tm="100000">
                                          <p:val>
                                            <p:strVal val="#ppt_w"/>
                                          </p:val>
                                        </p:tav>
                                      </p:tavLst>
                                    </p:anim>
                                    <p:anim calcmode="lin" valueType="num">
                                      <p:cBhvr>
                                        <p:cTn id="12" dur="1000" fill="hold"/>
                                        <p:tgtEl>
                                          <p:spTgt spid="72713"/>
                                        </p:tgtEl>
                                        <p:attrNameLst>
                                          <p:attrName>ppt_h</p:attrName>
                                        </p:attrNameLst>
                                      </p:cBhvr>
                                      <p:tavLst>
                                        <p:tav tm="0">
                                          <p:val>
                                            <p:strVal val="#ppt_h"/>
                                          </p:val>
                                        </p:tav>
                                        <p:tav tm="100000">
                                          <p:val>
                                            <p:strVal val="#ppt_h"/>
                                          </p:val>
                                        </p:tav>
                                      </p:tavLst>
                                    </p:anim>
                                    <p:animEffect transition="in" filter="fade">
                                      <p:cBhvr>
                                        <p:cTn id="13" dur="1000"/>
                                        <p:tgtEl>
                                          <p:spTgt spid="72713"/>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72714"/>
                                        </p:tgtEl>
                                        <p:attrNameLst>
                                          <p:attrName>style.visibility</p:attrName>
                                        </p:attrNameLst>
                                      </p:cBhvr>
                                      <p:to>
                                        <p:strVal val="visible"/>
                                      </p:to>
                                    </p:set>
                                    <p:anim calcmode="lin" valueType="num">
                                      <p:cBhvr>
                                        <p:cTn id="17" dur="1000" fill="hold"/>
                                        <p:tgtEl>
                                          <p:spTgt spid="72714"/>
                                        </p:tgtEl>
                                        <p:attrNameLst>
                                          <p:attrName>ppt_w</p:attrName>
                                        </p:attrNameLst>
                                      </p:cBhvr>
                                      <p:tavLst>
                                        <p:tav tm="0">
                                          <p:val>
                                            <p:strVal val="#ppt_w*0.70"/>
                                          </p:val>
                                        </p:tav>
                                        <p:tav tm="100000">
                                          <p:val>
                                            <p:strVal val="#ppt_w"/>
                                          </p:val>
                                        </p:tav>
                                      </p:tavLst>
                                    </p:anim>
                                    <p:anim calcmode="lin" valueType="num">
                                      <p:cBhvr>
                                        <p:cTn id="18" dur="1000" fill="hold"/>
                                        <p:tgtEl>
                                          <p:spTgt spid="72714"/>
                                        </p:tgtEl>
                                        <p:attrNameLst>
                                          <p:attrName>ppt_h</p:attrName>
                                        </p:attrNameLst>
                                      </p:cBhvr>
                                      <p:tavLst>
                                        <p:tav tm="0">
                                          <p:val>
                                            <p:strVal val="#ppt_h"/>
                                          </p:val>
                                        </p:tav>
                                        <p:tav tm="100000">
                                          <p:val>
                                            <p:strVal val="#ppt_h"/>
                                          </p:val>
                                        </p:tav>
                                      </p:tavLst>
                                    </p:anim>
                                    <p:animEffect transition="in" filter="fade">
                                      <p:cBhvr>
                                        <p:cTn id="19" dur="1000"/>
                                        <p:tgtEl>
                                          <p:spTgt spid="72714"/>
                                        </p:tgtEl>
                                      </p:cBhvr>
                                    </p:animEffect>
                                  </p:childTnLst>
                                </p:cTn>
                              </p:par>
                            </p:childTnLst>
                          </p:cTn>
                        </p:par>
                        <p:par>
                          <p:cTn id="20" fill="hold">
                            <p:stCondLst>
                              <p:cond delay="2500"/>
                            </p:stCondLst>
                            <p:childTnLst>
                              <p:par>
                                <p:cTn id="21" presetID="55" presetClass="entr" presetSubtype="0" fill="hold" grpId="0" nodeType="afterEffect">
                                  <p:stCondLst>
                                    <p:cond delay="0"/>
                                  </p:stCondLst>
                                  <p:childTnLst>
                                    <p:set>
                                      <p:cBhvr>
                                        <p:cTn id="22" dur="1" fill="hold">
                                          <p:stCondLst>
                                            <p:cond delay="0"/>
                                          </p:stCondLst>
                                        </p:cTn>
                                        <p:tgtEl>
                                          <p:spTgt spid="72715"/>
                                        </p:tgtEl>
                                        <p:attrNameLst>
                                          <p:attrName>style.visibility</p:attrName>
                                        </p:attrNameLst>
                                      </p:cBhvr>
                                      <p:to>
                                        <p:strVal val="visible"/>
                                      </p:to>
                                    </p:set>
                                    <p:anim calcmode="lin" valueType="num">
                                      <p:cBhvr>
                                        <p:cTn id="23" dur="1000" fill="hold"/>
                                        <p:tgtEl>
                                          <p:spTgt spid="72715"/>
                                        </p:tgtEl>
                                        <p:attrNameLst>
                                          <p:attrName>ppt_w</p:attrName>
                                        </p:attrNameLst>
                                      </p:cBhvr>
                                      <p:tavLst>
                                        <p:tav tm="0">
                                          <p:val>
                                            <p:strVal val="#ppt_w*0.70"/>
                                          </p:val>
                                        </p:tav>
                                        <p:tav tm="100000">
                                          <p:val>
                                            <p:strVal val="#ppt_w"/>
                                          </p:val>
                                        </p:tav>
                                      </p:tavLst>
                                    </p:anim>
                                    <p:anim calcmode="lin" valueType="num">
                                      <p:cBhvr>
                                        <p:cTn id="24" dur="1000" fill="hold"/>
                                        <p:tgtEl>
                                          <p:spTgt spid="72715"/>
                                        </p:tgtEl>
                                        <p:attrNameLst>
                                          <p:attrName>ppt_h</p:attrName>
                                        </p:attrNameLst>
                                      </p:cBhvr>
                                      <p:tavLst>
                                        <p:tav tm="0">
                                          <p:val>
                                            <p:strVal val="#ppt_h"/>
                                          </p:val>
                                        </p:tav>
                                        <p:tav tm="100000">
                                          <p:val>
                                            <p:strVal val="#ppt_h"/>
                                          </p:val>
                                        </p:tav>
                                      </p:tavLst>
                                    </p:anim>
                                    <p:animEffect transition="in" filter="fade">
                                      <p:cBhvr>
                                        <p:cTn id="25" dur="1000"/>
                                        <p:tgtEl>
                                          <p:spTgt spid="727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12" grpId="0"/>
      <p:bldP spid="72713" grpId="0"/>
      <p:bldP spid="72714" grpId="0"/>
      <p:bldP spid="72715"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p:txBody>
          <a:bodyPr/>
          <a:lstStyle/>
          <a:p>
            <a:pPr eaLnBrk="1" hangingPunct="1">
              <a:defRPr/>
            </a:pPr>
            <a:r>
              <a:rPr lang="fa-IR" sz="3200" smtClean="0">
                <a:cs typeface="B Roya" pitchFamily="2" charset="-78"/>
              </a:rPr>
              <a:t>4-6 پارسر پایین به بالای عمقی</a:t>
            </a:r>
            <a:endParaRPr lang="en-US" sz="3200" smtClean="0">
              <a:cs typeface="B Roya" pitchFamily="2" charset="-78"/>
            </a:endParaRPr>
          </a:p>
        </p:txBody>
      </p:sp>
      <p:sp>
        <p:nvSpPr>
          <p:cNvPr id="86019" name="Text Box 11"/>
          <p:cNvSpPr txBox="1">
            <a:spLocks noChangeArrowheads="1"/>
          </p:cNvSpPr>
          <p:nvPr/>
        </p:nvSpPr>
        <p:spPr bwMode="auto">
          <a:xfrm>
            <a:off x="323850" y="2060575"/>
            <a:ext cx="8351838" cy="1800225"/>
          </a:xfrm>
          <a:prstGeom prst="rect">
            <a:avLst/>
          </a:prstGeom>
          <a:solidFill>
            <a:schemeClr val="bg1"/>
          </a:solidFill>
          <a:ln w="28575" algn="ctr">
            <a:noFill/>
            <a:miter lim="800000"/>
            <a:headEnd/>
            <a:tailEnd/>
          </a:ln>
        </p:spPr>
        <p:txBody>
          <a:bodyPr lIns="90000" tIns="46800" rIns="90000" bIns="46800">
            <a:spAutoFit/>
          </a:bodyPr>
          <a:lstStyle/>
          <a:p>
            <a:pPr algn="just">
              <a:spcBef>
                <a:spcPct val="50000"/>
              </a:spcBef>
            </a:pPr>
            <a:r>
              <a:rPr lang="fa-IR"/>
              <a:t>پارسر پایین به بالا می تواند به روش عمقی نیز به کار رود. کاهش ها با استفاده از عمل شیفت و روش مقایسه تشریح شده برای الگوریتم سطحی تولید می شوند. ترتیب پردازش کاهش ها با ترتیب قوانین و تعداد شیفتهای مورد نیاز برای انجام انطباق مشخص می شود. </a:t>
            </a:r>
            <a:endParaRPr lang="en-US"/>
          </a:p>
        </p:txBody>
      </p:sp>
    </p:spTree>
  </p:cSld>
  <p:clrMapOvr>
    <a:masterClrMapping/>
  </p:clrMapOvr>
  <p:transition spd="med">
    <p:wheel/>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ChangeArrowheads="1"/>
          </p:cNvSpPr>
          <p:nvPr/>
        </p:nvSpPr>
        <p:spPr bwMode="auto">
          <a:xfrm>
            <a:off x="2339975" y="188913"/>
            <a:ext cx="6335713" cy="792162"/>
          </a:xfrm>
          <a:prstGeom prst="rect">
            <a:avLst/>
          </a:prstGeom>
          <a:noFill/>
          <a:ln w="9525">
            <a:noFill/>
            <a:miter lim="800000"/>
            <a:headEnd/>
            <a:tailEnd/>
          </a:ln>
          <a:effectLst/>
        </p:spPr>
        <p:txBody>
          <a:bodyPr anchor="ctr"/>
          <a:lstStyle/>
          <a:p>
            <a:pPr algn="ctr">
              <a:defRPr/>
            </a:pPr>
            <a:r>
              <a:rPr lang="fa-IR" sz="3600">
                <a:solidFill>
                  <a:schemeClr val="tx2"/>
                </a:solidFill>
                <a:effectLst>
                  <a:outerShdw blurRad="38100" dist="38100" dir="2700000" algn="tl">
                    <a:srgbClr val="C0C0C0"/>
                  </a:outerShdw>
                </a:effectLst>
                <a:latin typeface="Times New Roman" pitchFamily="18" charset="0"/>
              </a:rPr>
              <a:t>فصل پنجم: فرم های نرمال</a:t>
            </a:r>
            <a:endParaRPr lang="en-US" sz="3600">
              <a:solidFill>
                <a:schemeClr val="tx2"/>
              </a:solidFill>
              <a:effectLst>
                <a:outerShdw blurRad="38100" dist="38100" dir="2700000" algn="tl">
                  <a:srgbClr val="C0C0C0"/>
                </a:outerShdw>
              </a:effectLst>
              <a:latin typeface="Times New Roman" pitchFamily="18" charset="0"/>
            </a:endParaRPr>
          </a:p>
        </p:txBody>
      </p:sp>
      <p:sp>
        <p:nvSpPr>
          <p:cNvPr id="399363" name="Rectangle 3"/>
          <p:cNvSpPr>
            <a:spLocks noChangeArrowheads="1"/>
          </p:cNvSpPr>
          <p:nvPr/>
        </p:nvSpPr>
        <p:spPr bwMode="auto">
          <a:xfrm>
            <a:off x="539750" y="1341438"/>
            <a:ext cx="8064500" cy="4248150"/>
          </a:xfrm>
          <a:prstGeom prst="rect">
            <a:avLst/>
          </a:prstGeom>
          <a:noFill/>
          <a:ln w="9525">
            <a:noFill/>
            <a:miter lim="800000"/>
            <a:headEnd/>
            <a:tailEnd/>
          </a:ln>
        </p:spPr>
        <p:txBody>
          <a:bodyPr/>
          <a:lstStyle/>
          <a:p>
            <a:pPr>
              <a:spcBef>
                <a:spcPct val="20000"/>
              </a:spcBef>
              <a:buClr>
                <a:schemeClr val="folHlink"/>
              </a:buClr>
              <a:buSzPct val="90000"/>
              <a:buFont typeface="Wingdings" pitchFamily="2" charset="2"/>
              <a:buNone/>
            </a:pPr>
            <a:r>
              <a:rPr lang="fa-IR" sz="4000"/>
              <a:t>اهداف رفتاري:</a:t>
            </a:r>
            <a:endParaRPr lang="en-US" sz="4000"/>
          </a:p>
          <a:p>
            <a:pPr>
              <a:spcBef>
                <a:spcPct val="20000"/>
              </a:spcBef>
              <a:buClr>
                <a:schemeClr val="folHlink"/>
              </a:buClr>
              <a:buSzPct val="90000"/>
              <a:buFont typeface="Wingdings" pitchFamily="2" charset="2"/>
              <a:buNone/>
            </a:pPr>
            <a:r>
              <a:rPr lang="fa-IR" sz="2600"/>
              <a:t>دانشجو پس  از مطالعه اين فصل با مفاهيم زير آشنا خواهد شد:</a:t>
            </a:r>
          </a:p>
          <a:p>
            <a:pPr>
              <a:spcBef>
                <a:spcPct val="20000"/>
              </a:spcBef>
              <a:buClr>
                <a:schemeClr val="folHlink"/>
              </a:buClr>
              <a:buSzPct val="90000"/>
              <a:buFont typeface="Wingdings" pitchFamily="2" charset="2"/>
              <a:buNone/>
            </a:pPr>
            <a:endParaRPr lang="fa-IR" sz="2600"/>
          </a:p>
          <a:p>
            <a:pPr lvl="1">
              <a:spcBef>
                <a:spcPct val="20000"/>
              </a:spcBef>
              <a:buClr>
                <a:schemeClr val="accent1"/>
              </a:buClr>
              <a:buSzPct val="75000"/>
              <a:buFont typeface="Wingdings" pitchFamily="2" charset="2"/>
              <a:buChar char="n"/>
            </a:pPr>
            <a:r>
              <a:rPr lang="fa-IR"/>
              <a:t> فرم های نرمال</a:t>
            </a:r>
          </a:p>
          <a:p>
            <a:pPr lvl="1">
              <a:spcBef>
                <a:spcPct val="20000"/>
              </a:spcBef>
              <a:buClr>
                <a:schemeClr val="accent1"/>
              </a:buClr>
              <a:buSzPct val="75000"/>
              <a:buFont typeface="Wingdings" pitchFamily="2" charset="2"/>
              <a:buChar char="n"/>
            </a:pPr>
            <a:r>
              <a:rPr lang="fa-IR"/>
              <a:t> حذف قوانین لامبدا</a:t>
            </a:r>
          </a:p>
          <a:p>
            <a:pPr lvl="1">
              <a:spcBef>
                <a:spcPct val="20000"/>
              </a:spcBef>
              <a:buClr>
                <a:schemeClr val="accent1"/>
              </a:buClr>
              <a:buSzPct val="75000"/>
              <a:buFont typeface="Wingdings" pitchFamily="2" charset="2"/>
              <a:buChar char="n"/>
            </a:pPr>
            <a:r>
              <a:rPr lang="fa-IR"/>
              <a:t> حذف قوانین زنجیره ای</a:t>
            </a:r>
          </a:p>
          <a:p>
            <a:pPr lvl="1">
              <a:spcBef>
                <a:spcPct val="20000"/>
              </a:spcBef>
              <a:buClr>
                <a:schemeClr val="accent1"/>
              </a:buClr>
              <a:buSzPct val="75000"/>
              <a:buFont typeface="Wingdings" pitchFamily="2" charset="2"/>
              <a:buChar char="n"/>
            </a:pPr>
            <a:r>
              <a:rPr lang="fa-IR"/>
              <a:t>فرم نرمال شومسکی وگریباش</a:t>
            </a:r>
          </a:p>
          <a:p>
            <a:pPr lvl="1">
              <a:spcBef>
                <a:spcPct val="20000"/>
              </a:spcBef>
              <a:buClr>
                <a:schemeClr val="accent1"/>
              </a:buClr>
              <a:buSzPct val="75000"/>
              <a:buFont typeface="Wingdings" pitchFamily="2" charset="2"/>
              <a:buNone/>
            </a:pPr>
            <a:endParaRPr lang="en-US" sz="2300"/>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99362"/>
                                        </p:tgtEl>
                                        <p:attrNameLst>
                                          <p:attrName>style.visibility</p:attrName>
                                        </p:attrNameLst>
                                      </p:cBhvr>
                                      <p:to>
                                        <p:strVal val="visible"/>
                                      </p:to>
                                    </p:set>
                                    <p:animEffect transition="in" filter="blinds(horizontal)">
                                      <p:cBhvr>
                                        <p:cTn id="7" dur="500"/>
                                        <p:tgtEl>
                                          <p:spTgt spid="399362"/>
                                        </p:tgtEl>
                                      </p:cBhvr>
                                    </p:animEffect>
                                  </p:childTnLst>
                                </p:cTn>
                              </p:par>
                            </p:childTnLst>
                          </p:cTn>
                        </p:par>
                        <p:par>
                          <p:cTn id="8" fill="hold">
                            <p:stCondLst>
                              <p:cond delay="500"/>
                            </p:stCondLst>
                            <p:childTnLst>
                              <p:par>
                                <p:cTn id="9" presetID="21" presetClass="entr" presetSubtype="4" fill="hold" grpId="0" nodeType="afterEffect">
                                  <p:stCondLst>
                                    <p:cond delay="0"/>
                                  </p:stCondLst>
                                  <p:childTnLst>
                                    <p:set>
                                      <p:cBhvr>
                                        <p:cTn id="10" dur="1" fill="hold">
                                          <p:stCondLst>
                                            <p:cond delay="0"/>
                                          </p:stCondLst>
                                        </p:cTn>
                                        <p:tgtEl>
                                          <p:spTgt spid="399363"/>
                                        </p:tgtEl>
                                        <p:attrNameLst>
                                          <p:attrName>style.visibility</p:attrName>
                                        </p:attrNameLst>
                                      </p:cBhvr>
                                      <p:to>
                                        <p:strVal val="visible"/>
                                      </p:to>
                                    </p:set>
                                    <p:animEffect transition="in" filter="wheel(4)">
                                      <p:cBhvr>
                                        <p:cTn id="11" dur="2000"/>
                                        <p:tgtEl>
                                          <p:spTgt spid="399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62" grpId="0"/>
      <p:bldP spid="399363"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922338" y="269875"/>
            <a:ext cx="7704137" cy="576263"/>
          </a:xfrm>
        </p:spPr>
        <p:txBody>
          <a:bodyPr/>
          <a:lstStyle/>
          <a:p>
            <a:pPr eaLnBrk="1" hangingPunct="1">
              <a:defRPr/>
            </a:pPr>
            <a:r>
              <a:rPr lang="fa-IR" sz="3200" smtClean="0">
                <a:cs typeface="B Roya" pitchFamily="2" charset="-78"/>
              </a:rPr>
              <a:t>فصل پنجم: فرمهای نرمال</a:t>
            </a:r>
            <a:endParaRPr lang="en-US" sz="3200" smtClean="0">
              <a:cs typeface="B Roya" pitchFamily="2" charset="-78"/>
            </a:endParaRPr>
          </a:p>
        </p:txBody>
      </p:sp>
      <p:sp>
        <p:nvSpPr>
          <p:cNvPr id="88067" name="Text Box 13"/>
          <p:cNvSpPr txBox="1">
            <a:spLocks noChangeArrowheads="1"/>
          </p:cNvSpPr>
          <p:nvPr/>
        </p:nvSpPr>
        <p:spPr bwMode="auto">
          <a:xfrm>
            <a:off x="684213" y="1479550"/>
            <a:ext cx="7634287" cy="1373188"/>
          </a:xfrm>
          <a:prstGeom prst="rect">
            <a:avLst/>
          </a:prstGeom>
          <a:solidFill>
            <a:schemeClr val="accent1"/>
          </a:solidFill>
          <a:ln w="28575" algn="ctr">
            <a:noFill/>
            <a:miter lim="800000"/>
            <a:headEnd/>
            <a:tailEnd/>
          </a:ln>
        </p:spPr>
        <p:txBody>
          <a:bodyPr lIns="90000" tIns="46800" rIns="90000" bIns="46800">
            <a:spAutoFit/>
          </a:bodyPr>
          <a:lstStyle/>
          <a:p>
            <a:pPr algn="just">
              <a:spcBef>
                <a:spcPct val="50000"/>
              </a:spcBef>
            </a:pPr>
            <a:r>
              <a:rPr lang="fa-IR"/>
              <a:t>یک فرم نرمال با اعمال محدودیتهایی روی شکل قوانین موجود در گرامر تعریف می شود. گرامرها در یک فرم نرمال، مجموعه کاملی از زبانهای مستقل از متن را تولید می کنند. </a:t>
            </a:r>
            <a:endParaRPr lang="en-US"/>
          </a:p>
        </p:txBody>
      </p:sp>
      <p:sp>
        <p:nvSpPr>
          <p:cNvPr id="88068" name="Text Box 14"/>
          <p:cNvSpPr txBox="1">
            <a:spLocks noChangeArrowheads="1"/>
          </p:cNvSpPr>
          <p:nvPr/>
        </p:nvSpPr>
        <p:spPr bwMode="auto">
          <a:xfrm>
            <a:off x="1116013" y="3429000"/>
            <a:ext cx="6624637" cy="1801813"/>
          </a:xfrm>
          <a:prstGeom prst="rect">
            <a:avLst/>
          </a:prstGeom>
          <a:solidFill>
            <a:schemeClr val="accent1"/>
          </a:solidFill>
          <a:ln w="28575" algn="ctr">
            <a:noFill/>
            <a:miter lim="800000"/>
            <a:headEnd/>
            <a:tailEnd/>
          </a:ln>
        </p:spPr>
        <p:txBody>
          <a:bodyPr lIns="90000" tIns="46800" rIns="90000" bIns="46800">
            <a:spAutoFit/>
          </a:bodyPr>
          <a:lstStyle/>
          <a:p>
            <a:pPr algn="just">
              <a:spcBef>
                <a:spcPct val="50000"/>
              </a:spcBef>
            </a:pPr>
            <a:r>
              <a:rPr lang="fa-IR"/>
              <a:t>فرم های نرمال برای گرامرهای مستقل از متن:</a:t>
            </a:r>
          </a:p>
          <a:p>
            <a:pPr algn="just">
              <a:spcBef>
                <a:spcPct val="50000"/>
              </a:spcBef>
            </a:pPr>
            <a:r>
              <a:rPr lang="fa-IR"/>
              <a:t>1- فرم های نرمال شومسکی</a:t>
            </a:r>
          </a:p>
          <a:p>
            <a:pPr algn="just">
              <a:spcBef>
                <a:spcPct val="50000"/>
              </a:spcBef>
            </a:pPr>
            <a:r>
              <a:rPr lang="fa-IR"/>
              <a:t>2- فرم های نرمال گریباش</a:t>
            </a:r>
            <a:endParaRPr lang="en-US"/>
          </a:p>
        </p:txBody>
      </p:sp>
    </p:spTree>
  </p:cSld>
  <p:clrMapOvr>
    <a:masterClrMapping/>
  </p:clrMapOvr>
  <p:transition spd="med">
    <p:wheel/>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ext Box 31"/>
          <p:cNvSpPr txBox="1">
            <a:spLocks noChangeArrowheads="1"/>
          </p:cNvSpPr>
          <p:nvPr/>
        </p:nvSpPr>
        <p:spPr bwMode="auto">
          <a:xfrm>
            <a:off x="1331913" y="328613"/>
            <a:ext cx="7343775" cy="579437"/>
          </a:xfrm>
          <a:prstGeom prst="rect">
            <a:avLst/>
          </a:prstGeom>
          <a:noFill/>
          <a:ln w="28575" algn="ctr">
            <a:noFill/>
            <a:miter lim="800000"/>
            <a:headEnd/>
            <a:tailEnd/>
          </a:ln>
        </p:spPr>
        <p:txBody>
          <a:bodyPr lIns="90000" tIns="46800" rIns="90000" bIns="46800">
            <a:spAutoFit/>
          </a:bodyPr>
          <a:lstStyle/>
          <a:p>
            <a:pPr>
              <a:spcBef>
                <a:spcPct val="50000"/>
              </a:spcBef>
            </a:pPr>
            <a:r>
              <a:rPr lang="fa-IR" sz="3200"/>
              <a:t>5-1 حذف قوانین لامبداء</a:t>
            </a:r>
            <a:endParaRPr lang="en-US" sz="3200"/>
          </a:p>
        </p:txBody>
      </p:sp>
      <p:grpSp>
        <p:nvGrpSpPr>
          <p:cNvPr id="89091" name="Group 34"/>
          <p:cNvGrpSpPr>
            <a:grpSpLocks/>
          </p:cNvGrpSpPr>
          <p:nvPr/>
        </p:nvGrpSpPr>
        <p:grpSpPr bwMode="auto">
          <a:xfrm>
            <a:off x="611188" y="1427163"/>
            <a:ext cx="8064500" cy="3511550"/>
            <a:chOff x="385" y="899"/>
            <a:chExt cx="5080" cy="2212"/>
          </a:xfrm>
        </p:grpSpPr>
        <p:sp>
          <p:nvSpPr>
            <p:cNvPr id="89092" name="Text Box 32"/>
            <p:cNvSpPr txBox="1">
              <a:spLocks noChangeArrowheads="1"/>
            </p:cNvSpPr>
            <p:nvPr/>
          </p:nvSpPr>
          <p:spPr bwMode="auto">
            <a:xfrm>
              <a:off x="385" y="899"/>
              <a:ext cx="5080" cy="2212"/>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فرض کنید که </a:t>
              </a:r>
              <a:r>
                <a:rPr lang="en-US">
                  <a:solidFill>
                    <a:schemeClr val="accent1"/>
                  </a:solidFill>
                </a:rPr>
                <a:t>G=(V,</a:t>
              </a:r>
              <a:r>
                <a:rPr lang="en-US">
                  <a:solidFill>
                    <a:schemeClr val="accent1"/>
                  </a:solidFill>
                  <a:cs typeface="Arial" charset="0"/>
                </a:rPr>
                <a:t>∑</a:t>
              </a:r>
              <a:r>
                <a:rPr lang="en-US">
                  <a:solidFill>
                    <a:schemeClr val="accent1"/>
                  </a:solidFill>
                </a:rPr>
                <a:t>,P,S)</a:t>
              </a:r>
              <a:r>
                <a:rPr lang="fa-IR">
                  <a:solidFill>
                    <a:schemeClr val="accent1"/>
                  </a:solidFill>
                </a:rPr>
                <a:t> یک گرامر مستقل از متن باشد.یک گرامر </a:t>
              </a:r>
              <a:r>
                <a:rPr lang="en-US">
                  <a:solidFill>
                    <a:schemeClr val="accent1"/>
                  </a:solidFill>
                </a:rPr>
                <a:t>G'=(V',</a:t>
              </a:r>
              <a:r>
                <a:rPr lang="en-US">
                  <a:solidFill>
                    <a:schemeClr val="accent1"/>
                  </a:solidFill>
                  <a:cs typeface="Arial" charset="0"/>
                </a:rPr>
                <a:t>∑</a:t>
              </a:r>
              <a:r>
                <a:rPr lang="en-US">
                  <a:solidFill>
                    <a:schemeClr val="accent1"/>
                  </a:solidFill>
                </a:rPr>
                <a:t>,P',S')</a:t>
              </a:r>
              <a:r>
                <a:rPr lang="fa-IR">
                  <a:solidFill>
                    <a:schemeClr val="accent1"/>
                  </a:solidFill>
                </a:rPr>
                <a:t> وجود دارد به طوریکه</a:t>
              </a:r>
            </a:p>
            <a:p>
              <a:pPr>
                <a:spcBef>
                  <a:spcPct val="50000"/>
                </a:spcBef>
              </a:pPr>
              <a:endParaRPr lang="fa-IR"/>
            </a:p>
            <a:p>
              <a:pPr>
                <a:spcBef>
                  <a:spcPct val="50000"/>
                </a:spcBef>
              </a:pPr>
              <a:r>
                <a:rPr lang="en-US"/>
                <a:t>(i</a:t>
              </a:r>
              <a:r>
                <a:rPr lang="fa-IR"/>
                <a:t>  </a:t>
              </a:r>
              <a:r>
                <a:rPr lang="en-US"/>
                <a:t>L(G)=L(G)</a:t>
              </a:r>
            </a:p>
            <a:p>
              <a:pPr>
                <a:spcBef>
                  <a:spcPct val="50000"/>
                </a:spcBef>
              </a:pPr>
              <a:r>
                <a:rPr lang="en-US"/>
                <a:t>(ii</a:t>
              </a:r>
              <a:r>
                <a:rPr lang="fa-IR"/>
                <a:t>  قوانین </a:t>
              </a:r>
              <a:r>
                <a:rPr lang="en-US"/>
                <a:t>P'</a:t>
              </a:r>
              <a:r>
                <a:rPr lang="fa-IR"/>
                <a:t> به شکل </a:t>
              </a:r>
              <a:r>
                <a:rPr lang="en-US"/>
                <a:t>A     w</a:t>
              </a:r>
              <a:r>
                <a:rPr lang="fa-IR"/>
                <a:t> می باشند که </a:t>
              </a:r>
            </a:p>
            <a:p>
              <a:pPr>
                <a:spcBef>
                  <a:spcPct val="50000"/>
                </a:spcBef>
              </a:pPr>
              <a:r>
                <a:rPr lang="fa-IR"/>
                <a:t>    </a:t>
              </a:r>
              <a:r>
                <a:rPr lang="en-US"/>
                <a:t>A </a:t>
              </a:r>
              <a:r>
                <a:rPr lang="ru-RU">
                  <a:cs typeface="Arial" charset="0"/>
                </a:rPr>
                <a:t>є</a:t>
              </a:r>
              <a:r>
                <a:rPr lang="en-US"/>
                <a:t> V'</a:t>
              </a:r>
              <a:r>
                <a:rPr lang="fa-IR"/>
                <a:t> و </a:t>
              </a:r>
              <a:r>
                <a:rPr lang="en-US"/>
                <a:t>w </a:t>
              </a:r>
              <a:r>
                <a:rPr lang="ru-RU">
                  <a:cs typeface="Arial" charset="0"/>
                </a:rPr>
                <a:t>є</a:t>
              </a:r>
              <a:r>
                <a:rPr lang="en-US"/>
                <a:t> ((V-{S'})</a:t>
              </a:r>
              <a:r>
                <a:rPr lang="el-GR">
                  <a:cs typeface="Arial" charset="0"/>
                </a:rPr>
                <a:t>υ∑</a:t>
              </a:r>
              <a:r>
                <a:rPr lang="en-US"/>
                <a:t>)*</a:t>
              </a:r>
              <a:r>
                <a:rPr lang="fa-IR"/>
                <a:t> است. </a:t>
              </a:r>
              <a:endParaRPr lang="en-US"/>
            </a:p>
          </p:txBody>
        </p:sp>
        <p:sp>
          <p:nvSpPr>
            <p:cNvPr id="89093" name="Line 33"/>
            <p:cNvSpPr>
              <a:spLocks noChangeShapeType="1"/>
            </p:cNvSpPr>
            <p:nvPr/>
          </p:nvSpPr>
          <p:spPr bwMode="auto">
            <a:xfrm>
              <a:off x="3243" y="2523"/>
              <a:ext cx="27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47"/>
          <p:cNvSpPr txBox="1">
            <a:spLocks noChangeArrowheads="1"/>
          </p:cNvSpPr>
          <p:nvPr/>
        </p:nvSpPr>
        <p:spPr bwMode="auto">
          <a:xfrm>
            <a:off x="1331913" y="328613"/>
            <a:ext cx="7343775" cy="579437"/>
          </a:xfrm>
          <a:prstGeom prst="rect">
            <a:avLst/>
          </a:prstGeom>
          <a:noFill/>
          <a:ln w="28575" algn="ctr">
            <a:noFill/>
            <a:miter lim="800000"/>
            <a:headEnd/>
            <a:tailEnd/>
          </a:ln>
        </p:spPr>
        <p:txBody>
          <a:bodyPr lIns="90000" tIns="46800" rIns="90000" bIns="46800">
            <a:spAutoFit/>
          </a:bodyPr>
          <a:lstStyle/>
          <a:p>
            <a:pPr>
              <a:spcBef>
                <a:spcPct val="50000"/>
              </a:spcBef>
            </a:pPr>
            <a:r>
              <a:rPr lang="fa-IR" sz="3200"/>
              <a:t>5-1 حذف قوانین لامبداء</a:t>
            </a:r>
            <a:endParaRPr lang="en-US" sz="3200"/>
          </a:p>
        </p:txBody>
      </p:sp>
      <p:sp>
        <p:nvSpPr>
          <p:cNvPr id="90115" name="Text Box 48"/>
          <p:cNvSpPr txBox="1">
            <a:spLocks noChangeArrowheads="1"/>
          </p:cNvSpPr>
          <p:nvPr/>
        </p:nvSpPr>
        <p:spPr bwMode="auto">
          <a:xfrm>
            <a:off x="468313" y="1268413"/>
            <a:ext cx="7991475" cy="519112"/>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مثال</a:t>
            </a:r>
            <a:r>
              <a:rPr lang="fa-IR"/>
              <a:t>:عنصر ابتدایی گرامر </a:t>
            </a:r>
            <a:r>
              <a:rPr lang="en-US"/>
              <a:t>G</a:t>
            </a:r>
            <a:r>
              <a:rPr lang="fa-IR"/>
              <a:t> بازگشتی است. </a:t>
            </a:r>
            <a:endParaRPr lang="en-US"/>
          </a:p>
        </p:txBody>
      </p:sp>
      <p:grpSp>
        <p:nvGrpSpPr>
          <p:cNvPr id="90116" name="Group 72"/>
          <p:cNvGrpSpPr>
            <a:grpSpLocks/>
          </p:cNvGrpSpPr>
          <p:nvPr/>
        </p:nvGrpSpPr>
        <p:grpSpPr bwMode="auto">
          <a:xfrm>
            <a:off x="900113" y="3148013"/>
            <a:ext cx="7775575" cy="2225675"/>
            <a:chOff x="567" y="1434"/>
            <a:chExt cx="4898" cy="1402"/>
          </a:xfrm>
        </p:grpSpPr>
        <p:grpSp>
          <p:nvGrpSpPr>
            <p:cNvPr id="90117" name="Group 60"/>
            <p:cNvGrpSpPr>
              <a:grpSpLocks/>
            </p:cNvGrpSpPr>
            <p:nvPr/>
          </p:nvGrpSpPr>
          <p:grpSpPr bwMode="auto">
            <a:xfrm>
              <a:off x="567" y="1454"/>
              <a:ext cx="2177" cy="1114"/>
              <a:chOff x="930" y="1344"/>
              <a:chExt cx="2177" cy="1114"/>
            </a:xfrm>
          </p:grpSpPr>
          <p:sp>
            <p:nvSpPr>
              <p:cNvPr id="90128" name="Text Box 49"/>
              <p:cNvSpPr txBox="1">
                <a:spLocks noChangeArrowheads="1"/>
              </p:cNvSpPr>
              <p:nvPr/>
            </p:nvSpPr>
            <p:spPr bwMode="auto">
              <a:xfrm>
                <a:off x="930" y="1344"/>
                <a:ext cx="2177" cy="1114"/>
              </a:xfrm>
              <a:prstGeom prst="rect">
                <a:avLst/>
              </a:prstGeom>
              <a:noFill/>
              <a:ln w="28575" algn="ctr">
                <a:noFill/>
                <a:miter lim="800000"/>
                <a:headEnd/>
                <a:tailEnd/>
              </a:ln>
            </p:spPr>
            <p:txBody>
              <a:bodyPr lIns="90000" tIns="46800" rIns="90000" bIns="46800">
                <a:spAutoFit/>
              </a:bodyPr>
              <a:lstStyle/>
              <a:p>
                <a:pPr algn="l">
                  <a:spcBef>
                    <a:spcPct val="50000"/>
                  </a:spcBef>
                </a:pPr>
                <a:r>
                  <a:rPr lang="en-US" sz="2000"/>
                  <a:t>G:S     aS l AB l AC</a:t>
                </a:r>
              </a:p>
              <a:p>
                <a:pPr algn="l">
                  <a:spcBef>
                    <a:spcPct val="50000"/>
                  </a:spcBef>
                </a:pPr>
                <a:r>
                  <a:rPr lang="en-US" sz="2000"/>
                  <a:t>    A     aA l  </a:t>
                </a:r>
              </a:p>
              <a:p>
                <a:pPr algn="l">
                  <a:spcBef>
                    <a:spcPct val="50000"/>
                  </a:spcBef>
                </a:pPr>
                <a:r>
                  <a:rPr lang="en-US" sz="2000"/>
                  <a:t>    B     bB l bS</a:t>
                </a:r>
              </a:p>
              <a:p>
                <a:pPr algn="l">
                  <a:spcBef>
                    <a:spcPct val="50000"/>
                  </a:spcBef>
                </a:pPr>
                <a:r>
                  <a:rPr lang="en-US" sz="2000"/>
                  <a:t>    C     cC  l</a:t>
                </a:r>
              </a:p>
            </p:txBody>
          </p:sp>
          <p:sp>
            <p:nvSpPr>
              <p:cNvPr id="90129" name="Text Box 50"/>
              <p:cNvSpPr txBox="1">
                <a:spLocks noChangeArrowheads="1"/>
              </p:cNvSpPr>
              <p:nvPr/>
            </p:nvSpPr>
            <p:spPr bwMode="auto">
              <a:xfrm>
                <a:off x="1738" y="1624"/>
                <a:ext cx="227" cy="250"/>
              </a:xfrm>
              <a:prstGeom prst="rect">
                <a:avLst/>
              </a:prstGeom>
              <a:noFill/>
              <a:ln w="28575" algn="ctr">
                <a:noFill/>
                <a:miter lim="800000"/>
                <a:headEnd/>
                <a:tailEnd/>
              </a:ln>
            </p:spPr>
            <p:txBody>
              <a:bodyPr lIns="90000" tIns="46800" rIns="90000" bIns="46800">
                <a:spAutoFit/>
              </a:bodyPr>
              <a:lstStyle/>
              <a:p>
                <a:pPr>
                  <a:spcBef>
                    <a:spcPct val="50000"/>
                  </a:spcBef>
                </a:pPr>
                <a:r>
                  <a:rPr lang="he-IL" sz="2000"/>
                  <a:t>גּ</a:t>
                </a:r>
              </a:p>
            </p:txBody>
          </p:sp>
          <p:sp>
            <p:nvSpPr>
              <p:cNvPr id="90130" name="Text Box 51"/>
              <p:cNvSpPr txBox="1">
                <a:spLocks noChangeArrowheads="1"/>
              </p:cNvSpPr>
              <p:nvPr/>
            </p:nvSpPr>
            <p:spPr bwMode="auto">
              <a:xfrm>
                <a:off x="1775" y="2197"/>
                <a:ext cx="227" cy="250"/>
              </a:xfrm>
              <a:prstGeom prst="rect">
                <a:avLst/>
              </a:prstGeom>
              <a:noFill/>
              <a:ln w="28575" algn="ctr">
                <a:noFill/>
                <a:miter lim="800000"/>
                <a:headEnd/>
                <a:tailEnd/>
              </a:ln>
            </p:spPr>
            <p:txBody>
              <a:bodyPr lIns="90000" tIns="46800" rIns="90000" bIns="46800">
                <a:spAutoFit/>
              </a:bodyPr>
              <a:lstStyle/>
              <a:p>
                <a:pPr>
                  <a:spcBef>
                    <a:spcPct val="50000"/>
                  </a:spcBef>
                </a:pPr>
                <a:r>
                  <a:rPr lang="he-IL" sz="2000"/>
                  <a:t>גּ</a:t>
                </a:r>
              </a:p>
            </p:txBody>
          </p:sp>
          <p:sp>
            <p:nvSpPr>
              <p:cNvPr id="90131" name="Line 52"/>
              <p:cNvSpPr>
                <a:spLocks noChangeShapeType="1"/>
              </p:cNvSpPr>
              <p:nvPr/>
            </p:nvSpPr>
            <p:spPr bwMode="auto">
              <a:xfrm>
                <a:off x="1292" y="1488"/>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90132" name="Line 57"/>
              <p:cNvSpPr>
                <a:spLocks noChangeShapeType="1"/>
              </p:cNvSpPr>
              <p:nvPr/>
            </p:nvSpPr>
            <p:spPr bwMode="auto">
              <a:xfrm>
                <a:off x="1292" y="1781"/>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90133" name="Line 58"/>
              <p:cNvSpPr>
                <a:spLocks noChangeShapeType="1"/>
              </p:cNvSpPr>
              <p:nvPr/>
            </p:nvSpPr>
            <p:spPr bwMode="auto">
              <a:xfrm>
                <a:off x="1284" y="2069"/>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90134" name="Line 59"/>
              <p:cNvSpPr>
                <a:spLocks noChangeShapeType="1"/>
              </p:cNvSpPr>
              <p:nvPr/>
            </p:nvSpPr>
            <p:spPr bwMode="auto">
              <a:xfrm>
                <a:off x="1292" y="2365"/>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sp>
          <p:nvSpPr>
            <p:cNvPr id="90118" name="AutoShape 61"/>
            <p:cNvSpPr>
              <a:spLocks noChangeArrowheads="1"/>
            </p:cNvSpPr>
            <p:nvPr/>
          </p:nvSpPr>
          <p:spPr bwMode="auto">
            <a:xfrm>
              <a:off x="2245" y="1797"/>
              <a:ext cx="907" cy="454"/>
            </a:xfrm>
            <a:prstGeom prst="notchedRightArrow">
              <a:avLst>
                <a:gd name="adj1" fmla="val 50000"/>
                <a:gd name="adj2" fmla="val 49945"/>
              </a:avLst>
            </a:prstGeom>
            <a:solidFill>
              <a:schemeClr val="accent1"/>
            </a:solidFill>
            <a:ln w="28575" algn="ctr">
              <a:solidFill>
                <a:schemeClr val="tx1"/>
              </a:solidFill>
              <a:miter lim="800000"/>
              <a:headEnd/>
              <a:tailEnd/>
            </a:ln>
          </p:spPr>
          <p:txBody>
            <a:bodyPr wrap="none" lIns="90000" tIns="46800" rIns="90000" bIns="46800" anchor="ctr"/>
            <a:lstStyle/>
            <a:p>
              <a:endParaRPr lang="fa-IR"/>
            </a:p>
          </p:txBody>
        </p:sp>
        <p:grpSp>
          <p:nvGrpSpPr>
            <p:cNvPr id="90119" name="Group 71"/>
            <p:cNvGrpSpPr>
              <a:grpSpLocks/>
            </p:cNvGrpSpPr>
            <p:nvPr/>
          </p:nvGrpSpPr>
          <p:grpSpPr bwMode="auto">
            <a:xfrm>
              <a:off x="3288" y="1434"/>
              <a:ext cx="2177" cy="1402"/>
              <a:chOff x="3288" y="1434"/>
              <a:chExt cx="2177" cy="1402"/>
            </a:xfrm>
          </p:grpSpPr>
          <p:sp>
            <p:nvSpPr>
              <p:cNvPr id="90120" name="Text Box 63"/>
              <p:cNvSpPr txBox="1">
                <a:spLocks noChangeArrowheads="1"/>
              </p:cNvSpPr>
              <p:nvPr/>
            </p:nvSpPr>
            <p:spPr bwMode="auto">
              <a:xfrm>
                <a:off x="3288" y="1434"/>
                <a:ext cx="2177" cy="1402"/>
              </a:xfrm>
              <a:prstGeom prst="rect">
                <a:avLst/>
              </a:prstGeom>
              <a:noFill/>
              <a:ln w="28575" algn="ctr">
                <a:noFill/>
                <a:miter lim="800000"/>
                <a:headEnd/>
                <a:tailEnd/>
              </a:ln>
            </p:spPr>
            <p:txBody>
              <a:bodyPr lIns="90000" tIns="46800" rIns="90000" bIns="46800">
                <a:spAutoFit/>
              </a:bodyPr>
              <a:lstStyle/>
              <a:p>
                <a:pPr algn="l">
                  <a:spcBef>
                    <a:spcPct val="50000"/>
                  </a:spcBef>
                </a:pPr>
                <a:r>
                  <a:rPr lang="en-US" sz="2000"/>
                  <a:t>G':S'     S'</a:t>
                </a:r>
              </a:p>
              <a:p>
                <a:pPr algn="l">
                  <a:spcBef>
                    <a:spcPct val="50000"/>
                  </a:spcBef>
                </a:pPr>
                <a:r>
                  <a:rPr lang="en-US" sz="2000"/>
                  <a:t>     S     aS l AB l AC</a:t>
                </a:r>
              </a:p>
              <a:p>
                <a:pPr algn="l">
                  <a:spcBef>
                    <a:spcPct val="50000"/>
                  </a:spcBef>
                </a:pPr>
                <a:r>
                  <a:rPr lang="en-US" sz="2000"/>
                  <a:t>     A     aA l   </a:t>
                </a:r>
              </a:p>
              <a:p>
                <a:pPr algn="l">
                  <a:spcBef>
                    <a:spcPct val="50000"/>
                  </a:spcBef>
                </a:pPr>
                <a:r>
                  <a:rPr lang="en-US" sz="2000"/>
                  <a:t>     B     bB l bS</a:t>
                </a:r>
              </a:p>
              <a:p>
                <a:pPr algn="l">
                  <a:spcBef>
                    <a:spcPct val="50000"/>
                  </a:spcBef>
                </a:pPr>
                <a:r>
                  <a:rPr lang="en-US" sz="2000"/>
                  <a:t>     C     cC  l</a:t>
                </a:r>
              </a:p>
            </p:txBody>
          </p:sp>
          <p:sp>
            <p:nvSpPr>
              <p:cNvPr id="90121" name="Text Box 64"/>
              <p:cNvSpPr txBox="1">
                <a:spLocks noChangeArrowheads="1"/>
              </p:cNvSpPr>
              <p:nvPr/>
            </p:nvSpPr>
            <p:spPr bwMode="auto">
              <a:xfrm>
                <a:off x="4142" y="2011"/>
                <a:ext cx="227" cy="250"/>
              </a:xfrm>
              <a:prstGeom prst="rect">
                <a:avLst/>
              </a:prstGeom>
              <a:noFill/>
              <a:ln w="28575" algn="ctr">
                <a:noFill/>
                <a:miter lim="800000"/>
                <a:headEnd/>
                <a:tailEnd/>
              </a:ln>
            </p:spPr>
            <p:txBody>
              <a:bodyPr lIns="90000" tIns="46800" rIns="90000" bIns="46800">
                <a:spAutoFit/>
              </a:bodyPr>
              <a:lstStyle/>
              <a:p>
                <a:pPr>
                  <a:spcBef>
                    <a:spcPct val="50000"/>
                  </a:spcBef>
                </a:pPr>
                <a:r>
                  <a:rPr lang="he-IL" sz="2000"/>
                  <a:t>גּ</a:t>
                </a:r>
              </a:p>
            </p:txBody>
          </p:sp>
          <p:sp>
            <p:nvSpPr>
              <p:cNvPr id="90122" name="Text Box 65"/>
              <p:cNvSpPr txBox="1">
                <a:spLocks noChangeArrowheads="1"/>
              </p:cNvSpPr>
              <p:nvPr/>
            </p:nvSpPr>
            <p:spPr bwMode="auto">
              <a:xfrm>
                <a:off x="4174" y="2574"/>
                <a:ext cx="227" cy="250"/>
              </a:xfrm>
              <a:prstGeom prst="rect">
                <a:avLst/>
              </a:prstGeom>
              <a:noFill/>
              <a:ln w="28575" algn="ctr">
                <a:noFill/>
                <a:miter lim="800000"/>
                <a:headEnd/>
                <a:tailEnd/>
              </a:ln>
            </p:spPr>
            <p:txBody>
              <a:bodyPr lIns="90000" tIns="46800" rIns="90000" bIns="46800">
                <a:spAutoFit/>
              </a:bodyPr>
              <a:lstStyle/>
              <a:p>
                <a:pPr>
                  <a:spcBef>
                    <a:spcPct val="50000"/>
                  </a:spcBef>
                </a:pPr>
                <a:r>
                  <a:rPr lang="he-IL" sz="2000"/>
                  <a:t>גּ</a:t>
                </a:r>
              </a:p>
            </p:txBody>
          </p:sp>
          <p:sp>
            <p:nvSpPr>
              <p:cNvPr id="90123" name="Line 66"/>
              <p:cNvSpPr>
                <a:spLocks noChangeShapeType="1"/>
              </p:cNvSpPr>
              <p:nvPr/>
            </p:nvSpPr>
            <p:spPr bwMode="auto">
              <a:xfrm>
                <a:off x="3680" y="1578"/>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90124" name="Line 67"/>
              <p:cNvSpPr>
                <a:spLocks noChangeShapeType="1"/>
              </p:cNvSpPr>
              <p:nvPr/>
            </p:nvSpPr>
            <p:spPr bwMode="auto">
              <a:xfrm>
                <a:off x="3682" y="1871"/>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90125" name="Line 68"/>
              <p:cNvSpPr>
                <a:spLocks noChangeShapeType="1"/>
              </p:cNvSpPr>
              <p:nvPr/>
            </p:nvSpPr>
            <p:spPr bwMode="auto">
              <a:xfrm>
                <a:off x="3682" y="2159"/>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90126" name="Line 69"/>
              <p:cNvSpPr>
                <a:spLocks noChangeShapeType="1"/>
              </p:cNvSpPr>
              <p:nvPr/>
            </p:nvSpPr>
            <p:spPr bwMode="auto">
              <a:xfrm>
                <a:off x="3698" y="2455"/>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90127" name="Line 70"/>
              <p:cNvSpPr>
                <a:spLocks noChangeShapeType="1"/>
              </p:cNvSpPr>
              <p:nvPr/>
            </p:nvSpPr>
            <p:spPr bwMode="auto">
              <a:xfrm>
                <a:off x="3683" y="2736"/>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grpSp>
    </p:spTree>
  </p:cSld>
  <p:clrMapOvr>
    <a:masterClrMapping/>
  </p:clrMapOvr>
  <p:transition spd="med">
    <p:wheel/>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ext Box 19"/>
          <p:cNvSpPr txBox="1">
            <a:spLocks noChangeArrowheads="1"/>
          </p:cNvSpPr>
          <p:nvPr/>
        </p:nvSpPr>
        <p:spPr bwMode="auto">
          <a:xfrm>
            <a:off x="1331913" y="328613"/>
            <a:ext cx="7343775" cy="579437"/>
          </a:xfrm>
          <a:prstGeom prst="rect">
            <a:avLst/>
          </a:prstGeom>
          <a:noFill/>
          <a:ln w="28575" algn="ctr">
            <a:noFill/>
            <a:miter lim="800000"/>
            <a:headEnd/>
            <a:tailEnd/>
          </a:ln>
        </p:spPr>
        <p:txBody>
          <a:bodyPr lIns="90000" tIns="46800" rIns="90000" bIns="46800">
            <a:spAutoFit/>
          </a:bodyPr>
          <a:lstStyle/>
          <a:p>
            <a:pPr>
              <a:spcBef>
                <a:spcPct val="50000"/>
              </a:spcBef>
            </a:pPr>
            <a:r>
              <a:rPr lang="fa-IR" sz="3200"/>
              <a:t>5-1 حذف قوانین لامبداء</a:t>
            </a:r>
            <a:endParaRPr lang="en-US" sz="3200"/>
          </a:p>
        </p:txBody>
      </p:sp>
      <p:sp>
        <p:nvSpPr>
          <p:cNvPr id="91139" name="Text Box 20"/>
          <p:cNvSpPr txBox="1">
            <a:spLocks noChangeArrowheads="1"/>
          </p:cNvSpPr>
          <p:nvPr/>
        </p:nvSpPr>
        <p:spPr bwMode="auto">
          <a:xfrm>
            <a:off x="468313" y="1474788"/>
            <a:ext cx="8135937" cy="946150"/>
          </a:xfrm>
          <a:prstGeom prst="rect">
            <a:avLst/>
          </a:prstGeom>
          <a:solidFill>
            <a:schemeClr val="bg1"/>
          </a:solidFill>
          <a:ln w="28575" algn="ctr">
            <a:noFill/>
            <a:miter lim="800000"/>
            <a:headEnd/>
            <a:tailEnd/>
          </a:ln>
        </p:spPr>
        <p:txBody>
          <a:bodyPr lIns="90000" tIns="46800" rIns="90000" bIns="46800">
            <a:spAutoFit/>
          </a:bodyPr>
          <a:lstStyle/>
          <a:p>
            <a:pPr algn="ctr">
              <a:spcBef>
                <a:spcPct val="50000"/>
              </a:spcBef>
            </a:pPr>
            <a:r>
              <a:rPr lang="fa-IR"/>
              <a:t>به متغیری که بتواند رشته تهی را مشتق کند، میرا</a:t>
            </a:r>
            <a:r>
              <a:rPr lang="en-US"/>
              <a:t> (nullable)</a:t>
            </a:r>
            <a:r>
              <a:rPr lang="fa-IR"/>
              <a:t> گفته می شود.</a:t>
            </a:r>
            <a:endParaRPr lang="en-US"/>
          </a:p>
        </p:txBody>
      </p:sp>
      <p:sp>
        <p:nvSpPr>
          <p:cNvPr id="91140" name="Text Box 21"/>
          <p:cNvSpPr txBox="1">
            <a:spLocks noChangeArrowheads="1"/>
          </p:cNvSpPr>
          <p:nvPr/>
        </p:nvSpPr>
        <p:spPr bwMode="auto">
          <a:xfrm>
            <a:off x="539750" y="3130550"/>
            <a:ext cx="8064500" cy="946150"/>
          </a:xfrm>
          <a:prstGeom prst="rect">
            <a:avLst/>
          </a:prstGeom>
          <a:solidFill>
            <a:schemeClr val="accent1"/>
          </a:solidFill>
          <a:ln w="28575" algn="ctr">
            <a:noFill/>
            <a:miter lim="800000"/>
            <a:headEnd/>
            <a:tailEnd/>
          </a:ln>
        </p:spPr>
        <p:txBody>
          <a:bodyPr lIns="90000" tIns="46800" rIns="90000" bIns="46800">
            <a:spAutoFit/>
          </a:bodyPr>
          <a:lstStyle/>
          <a:p>
            <a:pPr algn="ctr">
              <a:spcBef>
                <a:spcPct val="50000"/>
              </a:spcBef>
            </a:pPr>
            <a:r>
              <a:rPr lang="fa-IR"/>
              <a:t>یک گرامر بدون متغیرهای لامبداء به گرامر غیر انقباضی </a:t>
            </a:r>
            <a:r>
              <a:rPr lang="en-US"/>
              <a:t>(noncontracting)</a:t>
            </a:r>
            <a:r>
              <a:rPr lang="fa-IR"/>
              <a:t> موسوم است.</a:t>
            </a:r>
            <a:endParaRPr lang="en-US"/>
          </a:p>
        </p:txBody>
      </p:sp>
    </p:spTree>
  </p:cSld>
  <p:clrMapOvr>
    <a:masterClrMapping/>
  </p:clrMapOvr>
  <p:transition spd="med">
    <p:wheel/>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Text Box 13"/>
          <p:cNvSpPr txBox="1">
            <a:spLocks noChangeArrowheads="1"/>
          </p:cNvSpPr>
          <p:nvPr/>
        </p:nvSpPr>
        <p:spPr bwMode="auto">
          <a:xfrm>
            <a:off x="1331913" y="328613"/>
            <a:ext cx="7343775" cy="579437"/>
          </a:xfrm>
          <a:prstGeom prst="rect">
            <a:avLst/>
          </a:prstGeom>
          <a:noFill/>
          <a:ln w="28575" algn="ctr">
            <a:noFill/>
            <a:miter lim="800000"/>
            <a:headEnd/>
            <a:tailEnd/>
          </a:ln>
        </p:spPr>
        <p:txBody>
          <a:bodyPr lIns="90000" tIns="46800" rIns="90000" bIns="46800">
            <a:spAutoFit/>
          </a:bodyPr>
          <a:lstStyle/>
          <a:p>
            <a:pPr>
              <a:spcBef>
                <a:spcPct val="50000"/>
              </a:spcBef>
            </a:pPr>
            <a:r>
              <a:rPr lang="fa-IR" sz="3200"/>
              <a:t>5-1 حذف قوانین لامبداء</a:t>
            </a:r>
            <a:endParaRPr lang="en-US" sz="3200"/>
          </a:p>
        </p:txBody>
      </p:sp>
      <p:sp>
        <p:nvSpPr>
          <p:cNvPr id="92163" name="Text Box 14"/>
          <p:cNvSpPr txBox="1">
            <a:spLocks noChangeArrowheads="1"/>
          </p:cNvSpPr>
          <p:nvPr/>
        </p:nvSpPr>
        <p:spPr bwMode="auto">
          <a:xfrm>
            <a:off x="468313" y="1125538"/>
            <a:ext cx="8207375" cy="946150"/>
          </a:xfrm>
          <a:prstGeom prst="rect">
            <a:avLst/>
          </a:prstGeom>
          <a:solidFill>
            <a:schemeClr val="bg1"/>
          </a:solidFill>
          <a:ln w="28575" algn="ctr">
            <a:noFill/>
            <a:miter lim="800000"/>
            <a:headEnd/>
            <a:tailEnd/>
          </a:ln>
        </p:spPr>
        <p:txBody>
          <a:bodyPr lIns="90000" tIns="46800" rIns="90000" bIns="46800">
            <a:spAutoFit/>
          </a:bodyPr>
          <a:lstStyle/>
          <a:p>
            <a:pPr>
              <a:spcBef>
                <a:spcPct val="50000"/>
              </a:spcBef>
            </a:pPr>
            <a:r>
              <a:rPr lang="fa-IR"/>
              <a:t>فرض کنید که </a:t>
            </a:r>
            <a:r>
              <a:rPr lang="en-US"/>
              <a:t>G=(V,</a:t>
            </a:r>
            <a:r>
              <a:rPr lang="en-US">
                <a:cs typeface="Arial" charset="0"/>
              </a:rPr>
              <a:t>∑</a:t>
            </a:r>
            <a:r>
              <a:rPr lang="en-US"/>
              <a:t>,P,S)</a:t>
            </a:r>
            <a:r>
              <a:rPr lang="fa-IR"/>
              <a:t> یک گرامر مستقل از متن باشد. الگوریتم زیر مجموعه ای از متغیرهای میرای</a:t>
            </a:r>
            <a:r>
              <a:rPr lang="en-US"/>
              <a:t>G</a:t>
            </a:r>
            <a:r>
              <a:rPr lang="fa-IR"/>
              <a:t> را تولید می کند.</a:t>
            </a:r>
            <a:endParaRPr lang="en-US"/>
          </a:p>
        </p:txBody>
      </p:sp>
      <p:grpSp>
        <p:nvGrpSpPr>
          <p:cNvPr id="92164" name="Group 20"/>
          <p:cNvGrpSpPr>
            <a:grpSpLocks/>
          </p:cNvGrpSpPr>
          <p:nvPr/>
        </p:nvGrpSpPr>
        <p:grpSpPr bwMode="auto">
          <a:xfrm>
            <a:off x="611188" y="2133600"/>
            <a:ext cx="8064500" cy="3911600"/>
            <a:chOff x="340" y="1418"/>
            <a:chExt cx="5080" cy="2464"/>
          </a:xfrm>
        </p:grpSpPr>
        <p:sp>
          <p:nvSpPr>
            <p:cNvPr id="92165" name="Text Box 15"/>
            <p:cNvSpPr txBox="1">
              <a:spLocks noChangeArrowheads="1"/>
            </p:cNvSpPr>
            <p:nvPr/>
          </p:nvSpPr>
          <p:spPr bwMode="auto">
            <a:xfrm>
              <a:off x="340" y="1418"/>
              <a:ext cx="5080" cy="2464"/>
            </a:xfrm>
            <a:prstGeom prst="rect">
              <a:avLst/>
            </a:prstGeom>
            <a:noFill/>
            <a:ln w="28575" algn="ctr">
              <a:noFill/>
              <a:miter lim="800000"/>
              <a:headEnd/>
              <a:tailEnd/>
            </a:ln>
          </p:spPr>
          <p:txBody>
            <a:bodyPr lIns="90000" tIns="46800" rIns="90000" bIns="46800">
              <a:spAutoFit/>
            </a:bodyPr>
            <a:lstStyle/>
            <a:p>
              <a:pPr>
                <a:spcBef>
                  <a:spcPct val="50000"/>
                </a:spcBef>
              </a:pPr>
              <a:r>
                <a:rPr lang="fa-IR">
                  <a:solidFill>
                    <a:schemeClr val="accent1"/>
                  </a:solidFill>
                </a:rPr>
                <a:t>الگوریتم :</a:t>
              </a:r>
              <a:r>
                <a:rPr lang="fa-IR"/>
                <a:t> </a:t>
              </a:r>
            </a:p>
            <a:p>
              <a:pPr>
                <a:spcBef>
                  <a:spcPct val="50000"/>
                </a:spcBef>
              </a:pPr>
              <a:r>
                <a:rPr lang="fa-IR"/>
                <a:t>ورودی: یک گرامر مستقل از متن </a:t>
              </a:r>
              <a:r>
                <a:rPr lang="en-US"/>
                <a:t>G=(V,</a:t>
              </a:r>
              <a:r>
                <a:rPr lang="en-US">
                  <a:cs typeface="Arial" charset="0"/>
                </a:rPr>
                <a:t>∑</a:t>
              </a:r>
              <a:r>
                <a:rPr lang="en-US"/>
                <a:t>,P,S)</a:t>
              </a:r>
              <a:r>
                <a:rPr lang="fa-IR"/>
                <a:t> </a:t>
              </a:r>
              <a:endParaRPr lang="fa-IR" sz="1800"/>
            </a:p>
            <a:p>
              <a:pPr algn="l">
                <a:spcBef>
                  <a:spcPct val="50000"/>
                </a:spcBef>
              </a:pPr>
              <a:r>
                <a:rPr lang="en-US" sz="1800"/>
                <a:t>1. NULL : = {A l A     </a:t>
              </a:r>
              <a:r>
                <a:rPr lang="ru-RU" sz="1800">
                  <a:cs typeface="Arial" charset="0"/>
                </a:rPr>
                <a:t>є</a:t>
              </a:r>
              <a:r>
                <a:rPr lang="en-US" sz="1800"/>
                <a:t>P}</a:t>
              </a:r>
            </a:p>
            <a:p>
              <a:pPr algn="l">
                <a:spcBef>
                  <a:spcPct val="50000"/>
                </a:spcBef>
              </a:pPr>
              <a:r>
                <a:rPr lang="en-US" sz="1800"/>
                <a:t>2. repeat</a:t>
              </a:r>
            </a:p>
            <a:p>
              <a:pPr algn="l">
                <a:spcBef>
                  <a:spcPct val="50000"/>
                </a:spcBef>
              </a:pPr>
              <a:r>
                <a:rPr lang="en-US" sz="1800"/>
                <a:t>           2.1 PREV := NULL</a:t>
              </a:r>
            </a:p>
            <a:p>
              <a:pPr algn="l">
                <a:spcBef>
                  <a:spcPct val="50000"/>
                </a:spcBef>
              </a:pPr>
              <a:r>
                <a:rPr lang="en-US" sz="1800"/>
                <a:t>           2.2 for each variable A </a:t>
              </a:r>
              <a:r>
                <a:rPr lang="ru-RU" sz="1800">
                  <a:cs typeface="Arial" charset="0"/>
                </a:rPr>
                <a:t>є</a:t>
              </a:r>
              <a:r>
                <a:rPr lang="en-US" sz="1800"/>
                <a:t> V do</a:t>
              </a:r>
            </a:p>
            <a:p>
              <a:pPr algn="l">
                <a:spcBef>
                  <a:spcPct val="50000"/>
                </a:spcBef>
              </a:pPr>
              <a:r>
                <a:rPr lang="en-US" sz="1800"/>
                <a:t>                  If there is an A rule A     w and  w </a:t>
              </a:r>
              <a:r>
                <a:rPr lang="ru-RU" sz="1800">
                  <a:cs typeface="Arial" charset="0"/>
                </a:rPr>
                <a:t>є</a:t>
              </a:r>
              <a:r>
                <a:rPr lang="en-US" sz="1800"/>
                <a:t> PREV* then                                   NULL : = NULL </a:t>
              </a:r>
              <a:r>
                <a:rPr lang="el-GR" sz="1800">
                  <a:cs typeface="Arial" charset="0"/>
                </a:rPr>
                <a:t>υ</a:t>
              </a:r>
              <a:r>
                <a:rPr lang="en-US" sz="1800"/>
                <a:t>{A}</a:t>
              </a:r>
            </a:p>
            <a:p>
              <a:pPr algn="l">
                <a:spcBef>
                  <a:spcPct val="50000"/>
                </a:spcBef>
              </a:pPr>
              <a:r>
                <a:rPr lang="en-US" sz="1800"/>
                <a:t>until NULL = PREV</a:t>
              </a:r>
              <a:endParaRPr lang="en-US"/>
            </a:p>
          </p:txBody>
        </p:sp>
        <p:sp>
          <p:nvSpPr>
            <p:cNvPr id="92166" name="Line 16"/>
            <p:cNvSpPr>
              <a:spLocks noChangeShapeType="1"/>
            </p:cNvSpPr>
            <p:nvPr/>
          </p:nvSpPr>
          <p:spPr bwMode="auto">
            <a:xfrm>
              <a:off x="1573" y="2320"/>
              <a:ext cx="136"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92167" name="Text Box 17"/>
            <p:cNvSpPr txBox="1">
              <a:spLocks noChangeArrowheads="1"/>
            </p:cNvSpPr>
            <p:nvPr/>
          </p:nvSpPr>
          <p:spPr bwMode="auto">
            <a:xfrm>
              <a:off x="1693" y="2168"/>
              <a:ext cx="136" cy="231"/>
            </a:xfrm>
            <a:prstGeom prst="rect">
              <a:avLst/>
            </a:prstGeom>
            <a:noFill/>
            <a:ln w="28575" algn="ctr">
              <a:noFill/>
              <a:miter lim="800000"/>
              <a:headEnd/>
              <a:tailEnd/>
            </a:ln>
          </p:spPr>
          <p:txBody>
            <a:bodyPr lIns="90000" tIns="46800" rIns="90000" bIns="46800">
              <a:spAutoFit/>
            </a:bodyPr>
            <a:lstStyle/>
            <a:p>
              <a:pPr>
                <a:spcBef>
                  <a:spcPct val="50000"/>
                </a:spcBef>
              </a:pPr>
              <a:r>
                <a:rPr lang="he-IL" sz="1800"/>
                <a:t>גּ</a:t>
              </a:r>
            </a:p>
          </p:txBody>
        </p:sp>
        <p:sp>
          <p:nvSpPr>
            <p:cNvPr id="92168" name="Line 19"/>
            <p:cNvSpPr>
              <a:spLocks noChangeShapeType="1"/>
            </p:cNvSpPr>
            <p:nvPr/>
          </p:nvSpPr>
          <p:spPr bwMode="auto">
            <a:xfrm>
              <a:off x="2562" y="3363"/>
              <a:ext cx="182"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ext Box 23"/>
          <p:cNvSpPr txBox="1">
            <a:spLocks noChangeArrowheads="1"/>
          </p:cNvSpPr>
          <p:nvPr/>
        </p:nvSpPr>
        <p:spPr bwMode="auto">
          <a:xfrm>
            <a:off x="1331913" y="328613"/>
            <a:ext cx="7343775" cy="579437"/>
          </a:xfrm>
          <a:prstGeom prst="rect">
            <a:avLst/>
          </a:prstGeom>
          <a:noFill/>
          <a:ln w="28575" algn="ctr">
            <a:noFill/>
            <a:miter lim="800000"/>
            <a:headEnd/>
            <a:tailEnd/>
          </a:ln>
        </p:spPr>
        <p:txBody>
          <a:bodyPr lIns="90000" tIns="46800" rIns="90000" bIns="46800">
            <a:spAutoFit/>
          </a:bodyPr>
          <a:lstStyle/>
          <a:p>
            <a:pPr>
              <a:spcBef>
                <a:spcPct val="50000"/>
              </a:spcBef>
            </a:pPr>
            <a:r>
              <a:rPr lang="fa-IR" sz="3200"/>
              <a:t>5-1 حذف قوانین لامبداء</a:t>
            </a:r>
            <a:endParaRPr lang="en-US" sz="3200"/>
          </a:p>
        </p:txBody>
      </p:sp>
      <p:grpSp>
        <p:nvGrpSpPr>
          <p:cNvPr id="93187" name="Group 30"/>
          <p:cNvGrpSpPr>
            <a:grpSpLocks/>
          </p:cNvGrpSpPr>
          <p:nvPr/>
        </p:nvGrpSpPr>
        <p:grpSpPr bwMode="auto">
          <a:xfrm>
            <a:off x="539750" y="1773238"/>
            <a:ext cx="7991475" cy="1373187"/>
            <a:chOff x="340" y="1114"/>
            <a:chExt cx="5034" cy="865"/>
          </a:xfrm>
        </p:grpSpPr>
        <p:sp>
          <p:nvSpPr>
            <p:cNvPr id="93189" name="Text Box 24"/>
            <p:cNvSpPr txBox="1">
              <a:spLocks noChangeArrowheads="1"/>
            </p:cNvSpPr>
            <p:nvPr/>
          </p:nvSpPr>
          <p:spPr bwMode="auto">
            <a:xfrm>
              <a:off x="340" y="1114"/>
              <a:ext cx="5034" cy="865"/>
            </a:xfrm>
            <a:prstGeom prst="rect">
              <a:avLst/>
            </a:prstGeom>
            <a:solidFill>
              <a:schemeClr val="folHlink"/>
            </a:solidFill>
            <a:ln w="28575" algn="ctr">
              <a:noFill/>
              <a:miter lim="800000"/>
              <a:headEnd/>
              <a:tailEnd/>
            </a:ln>
          </p:spPr>
          <p:txBody>
            <a:bodyPr lIns="90000" tIns="46800" rIns="90000" bIns="46800">
              <a:spAutoFit/>
            </a:bodyPr>
            <a:lstStyle/>
            <a:p>
              <a:pPr>
                <a:spcBef>
                  <a:spcPct val="50000"/>
                </a:spcBef>
              </a:pPr>
              <a:r>
                <a:rPr lang="fa-IR"/>
                <a:t>فرض کنید که </a:t>
              </a:r>
              <a:r>
                <a:rPr lang="en-US"/>
                <a:t>G=(V,</a:t>
              </a:r>
              <a:r>
                <a:rPr lang="en-US">
                  <a:cs typeface="Arial" charset="0"/>
                </a:rPr>
                <a:t>∑</a:t>
              </a:r>
              <a:r>
                <a:rPr lang="en-US"/>
                <a:t>,P,S)</a:t>
              </a:r>
              <a:r>
                <a:rPr lang="fa-IR"/>
                <a:t> یک گرامر مستقل از متن باشد. اگر </a:t>
              </a:r>
              <a:r>
                <a:rPr lang="en-US"/>
                <a:t>A *  w</a:t>
              </a:r>
              <a:r>
                <a:rPr lang="fa-IR"/>
                <a:t> باشد، آنگاه    گرامر </a:t>
              </a:r>
              <a:r>
                <a:rPr lang="en-US"/>
                <a:t>G'=(V,</a:t>
              </a:r>
              <a:r>
                <a:rPr lang="en-US">
                  <a:cs typeface="Arial" charset="0"/>
                </a:rPr>
                <a:t>∑</a:t>
              </a:r>
              <a:r>
                <a:rPr lang="en-US"/>
                <a:t>,P {A    w},S)</a:t>
              </a:r>
              <a:r>
                <a:rPr lang="fa-IR"/>
                <a:t> معادل با</a:t>
              </a:r>
              <a:r>
                <a:rPr lang="en-US"/>
                <a:t> G </a:t>
              </a:r>
              <a:r>
                <a:rPr lang="fa-IR"/>
                <a:t> است.</a:t>
              </a:r>
              <a:endParaRPr lang="en-US"/>
            </a:p>
          </p:txBody>
        </p:sp>
        <p:sp>
          <p:nvSpPr>
            <p:cNvPr id="93190" name="Line 25"/>
            <p:cNvSpPr>
              <a:spLocks noChangeShapeType="1"/>
            </p:cNvSpPr>
            <p:nvPr/>
          </p:nvSpPr>
          <p:spPr bwMode="auto">
            <a:xfrm>
              <a:off x="2109" y="1570"/>
              <a:ext cx="227" cy="0"/>
            </a:xfrm>
            <a:prstGeom prst="line">
              <a:avLst/>
            </a:prstGeom>
            <a:noFill/>
            <a:ln w="28575">
              <a:solidFill>
                <a:schemeClr val="tx1"/>
              </a:solidFill>
              <a:round/>
              <a:headEnd/>
              <a:tailEnd type="triangle" w="med" len="med"/>
            </a:ln>
          </p:spPr>
          <p:txBody>
            <a:bodyPr lIns="90000" tIns="46800" rIns="90000" bIns="46800" anchor="ctr"/>
            <a:lstStyle/>
            <a:p>
              <a:endParaRPr lang="en-US"/>
            </a:p>
          </p:txBody>
        </p:sp>
        <p:sp>
          <p:nvSpPr>
            <p:cNvPr id="93191" name="AutoShape 26"/>
            <p:cNvSpPr>
              <a:spLocks noChangeArrowheads="1"/>
            </p:cNvSpPr>
            <p:nvPr/>
          </p:nvSpPr>
          <p:spPr bwMode="auto">
            <a:xfrm>
              <a:off x="4558" y="1525"/>
              <a:ext cx="272" cy="45"/>
            </a:xfrm>
            <a:prstGeom prst="notchedRightArrow">
              <a:avLst>
                <a:gd name="adj1" fmla="val 50000"/>
                <a:gd name="adj2" fmla="val 151111"/>
              </a:avLst>
            </a:prstGeom>
            <a:noFill/>
            <a:ln w="22225" algn="ctr">
              <a:solidFill>
                <a:schemeClr val="tx1"/>
              </a:solidFill>
              <a:miter lim="800000"/>
              <a:headEnd/>
              <a:tailEnd/>
            </a:ln>
          </p:spPr>
          <p:txBody>
            <a:bodyPr wrap="none" lIns="90000" tIns="46800" rIns="90000" bIns="46800" anchor="ctr"/>
            <a:lstStyle/>
            <a:p>
              <a:endParaRPr lang="fa-IR"/>
            </a:p>
          </p:txBody>
        </p:sp>
        <p:sp>
          <p:nvSpPr>
            <p:cNvPr id="93192" name="Text Box 27"/>
            <p:cNvSpPr txBox="1">
              <a:spLocks noChangeArrowheads="1"/>
            </p:cNvSpPr>
            <p:nvPr/>
          </p:nvSpPr>
          <p:spPr bwMode="auto">
            <a:xfrm>
              <a:off x="4649" y="1570"/>
              <a:ext cx="136" cy="212"/>
            </a:xfrm>
            <a:prstGeom prst="rect">
              <a:avLst/>
            </a:prstGeom>
            <a:noFill/>
            <a:ln w="22225" algn="ctr">
              <a:noFill/>
              <a:miter lim="800000"/>
              <a:headEnd/>
              <a:tailEnd/>
            </a:ln>
          </p:spPr>
          <p:txBody>
            <a:bodyPr lIns="90000" tIns="46800" rIns="90000" bIns="46800">
              <a:spAutoFit/>
            </a:bodyPr>
            <a:lstStyle/>
            <a:p>
              <a:pPr>
                <a:spcBef>
                  <a:spcPct val="50000"/>
                </a:spcBef>
              </a:pPr>
              <a:r>
                <a:rPr lang="en-US" sz="1600"/>
                <a:t>G</a:t>
              </a:r>
            </a:p>
          </p:txBody>
        </p:sp>
      </p:grpSp>
      <p:sp>
        <p:nvSpPr>
          <p:cNvPr id="93188" name="Text Box 29"/>
          <p:cNvSpPr txBox="1">
            <a:spLocks noChangeArrowheads="1"/>
          </p:cNvSpPr>
          <p:nvPr/>
        </p:nvSpPr>
        <p:spPr bwMode="auto">
          <a:xfrm>
            <a:off x="827088" y="4133850"/>
            <a:ext cx="7129462" cy="519113"/>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t>نکته: یک گرامر با قوانین لامبداء غیر انقباضی نیست.</a:t>
            </a:r>
            <a:endParaRPr lang="en-US"/>
          </a:p>
        </p:txBody>
      </p:sp>
    </p:spTree>
  </p:cSld>
  <p:clrMapOvr>
    <a:masterClrMapping/>
  </p:clrMapOvr>
  <p:transition spd="med">
    <p:wheel/>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14"/>
          <p:cNvSpPr txBox="1">
            <a:spLocks noChangeArrowheads="1"/>
          </p:cNvSpPr>
          <p:nvPr/>
        </p:nvSpPr>
        <p:spPr bwMode="auto">
          <a:xfrm>
            <a:off x="1331913" y="328613"/>
            <a:ext cx="7343775" cy="579437"/>
          </a:xfrm>
          <a:prstGeom prst="rect">
            <a:avLst/>
          </a:prstGeom>
          <a:noFill/>
          <a:ln w="28575" algn="ctr">
            <a:noFill/>
            <a:miter lim="800000"/>
            <a:headEnd/>
            <a:tailEnd/>
          </a:ln>
        </p:spPr>
        <p:txBody>
          <a:bodyPr lIns="90000" tIns="46800" rIns="90000" bIns="46800">
            <a:spAutoFit/>
          </a:bodyPr>
          <a:lstStyle/>
          <a:p>
            <a:pPr>
              <a:spcBef>
                <a:spcPct val="50000"/>
              </a:spcBef>
            </a:pPr>
            <a:r>
              <a:rPr lang="fa-IR" sz="3200"/>
              <a:t>5-1 حذف قوانین لامبداء</a:t>
            </a:r>
            <a:endParaRPr lang="en-US" sz="3200"/>
          </a:p>
        </p:txBody>
      </p:sp>
      <p:grpSp>
        <p:nvGrpSpPr>
          <p:cNvPr id="94211" name="Group 19"/>
          <p:cNvGrpSpPr>
            <a:grpSpLocks/>
          </p:cNvGrpSpPr>
          <p:nvPr/>
        </p:nvGrpSpPr>
        <p:grpSpPr bwMode="auto">
          <a:xfrm>
            <a:off x="323850" y="1268413"/>
            <a:ext cx="8280400" cy="3300412"/>
            <a:chOff x="204" y="799"/>
            <a:chExt cx="5216" cy="2079"/>
          </a:xfrm>
        </p:grpSpPr>
        <p:sp>
          <p:nvSpPr>
            <p:cNvPr id="94212" name="Text Box 15"/>
            <p:cNvSpPr txBox="1">
              <a:spLocks noChangeArrowheads="1"/>
            </p:cNvSpPr>
            <p:nvPr/>
          </p:nvSpPr>
          <p:spPr bwMode="auto">
            <a:xfrm>
              <a:off x="204" y="799"/>
              <a:ext cx="5216" cy="2077"/>
            </a:xfrm>
            <a:prstGeom prst="rect">
              <a:avLst/>
            </a:prstGeom>
            <a:noFill/>
            <a:ln w="22225" algn="ctr">
              <a:noFill/>
              <a:miter lim="800000"/>
              <a:headEnd/>
              <a:tailEnd/>
            </a:ln>
          </p:spPr>
          <p:txBody>
            <a:bodyPr lIns="90000" tIns="46800" rIns="90000" bIns="46800">
              <a:spAutoFit/>
            </a:bodyPr>
            <a:lstStyle/>
            <a:p>
              <a:pPr>
                <a:spcBef>
                  <a:spcPct val="50000"/>
                </a:spcBef>
              </a:pPr>
              <a:r>
                <a:rPr lang="fa-IR"/>
                <a:t>فرض کنید که </a:t>
              </a:r>
              <a:r>
                <a:rPr lang="en-US"/>
                <a:t>G=(V,</a:t>
              </a:r>
              <a:r>
                <a:rPr lang="en-US">
                  <a:cs typeface="Arial" charset="0"/>
                </a:rPr>
                <a:t>∑</a:t>
              </a:r>
              <a:r>
                <a:rPr lang="en-US"/>
                <a:t>,P,S)</a:t>
              </a:r>
              <a:r>
                <a:rPr lang="fa-IR"/>
                <a:t> یک گرامر مستقل از متن باشد. </a:t>
              </a:r>
              <a:r>
                <a:rPr lang="fa-IR">
                  <a:solidFill>
                    <a:schemeClr val="accent1"/>
                  </a:solidFill>
                </a:rPr>
                <a:t>الگوریتمی برای ایجاد یک گرامر مستقل از متن </a:t>
              </a:r>
              <a:r>
                <a:rPr lang="en-US">
                  <a:solidFill>
                    <a:schemeClr val="accent1"/>
                  </a:solidFill>
                </a:rPr>
                <a:t>G</a:t>
              </a:r>
              <a:r>
                <a:rPr lang="en-US" sz="1000">
                  <a:solidFill>
                    <a:schemeClr val="accent1"/>
                  </a:solidFill>
                </a:rPr>
                <a:t>L</a:t>
              </a:r>
              <a:r>
                <a:rPr lang="en-US">
                  <a:solidFill>
                    <a:schemeClr val="accent1"/>
                  </a:solidFill>
                </a:rPr>
                <a:t>=(V</a:t>
              </a:r>
              <a:r>
                <a:rPr lang="en-US" sz="1000">
                  <a:solidFill>
                    <a:schemeClr val="accent1"/>
                  </a:solidFill>
                </a:rPr>
                <a:t>L</a:t>
              </a:r>
              <a:r>
                <a:rPr lang="en-US">
                  <a:solidFill>
                    <a:schemeClr val="accent1"/>
                  </a:solidFill>
                </a:rPr>
                <a:t>,</a:t>
              </a:r>
              <a:r>
                <a:rPr lang="en-US">
                  <a:solidFill>
                    <a:schemeClr val="accent1"/>
                  </a:solidFill>
                  <a:cs typeface="Arial" charset="0"/>
                </a:rPr>
                <a:t>∑</a:t>
              </a:r>
              <a:r>
                <a:rPr lang="en-US">
                  <a:solidFill>
                    <a:schemeClr val="accent1"/>
                  </a:solidFill>
                </a:rPr>
                <a:t>,P</a:t>
              </a:r>
              <a:r>
                <a:rPr lang="en-US" sz="1000">
                  <a:solidFill>
                    <a:schemeClr val="accent1"/>
                  </a:solidFill>
                </a:rPr>
                <a:t>L</a:t>
              </a:r>
              <a:r>
                <a:rPr lang="en-US">
                  <a:solidFill>
                    <a:schemeClr val="accent1"/>
                  </a:solidFill>
                </a:rPr>
                <a:t>,S</a:t>
              </a:r>
              <a:r>
                <a:rPr lang="en-US" sz="1000">
                  <a:solidFill>
                    <a:schemeClr val="accent1"/>
                  </a:solidFill>
                </a:rPr>
                <a:t>L</a:t>
              </a:r>
              <a:r>
                <a:rPr lang="en-US">
                  <a:solidFill>
                    <a:schemeClr val="accent1"/>
                  </a:solidFill>
                </a:rPr>
                <a:t>)</a:t>
              </a:r>
              <a:r>
                <a:rPr lang="fa-IR">
                  <a:solidFill>
                    <a:schemeClr val="accent1"/>
                  </a:solidFill>
                </a:rPr>
                <a:t>  وجود دارد بطوریکه</a:t>
              </a:r>
              <a:r>
                <a:rPr lang="fa-IR"/>
                <a:t> </a:t>
              </a:r>
            </a:p>
            <a:p>
              <a:pPr>
                <a:spcBef>
                  <a:spcPct val="50000"/>
                </a:spcBef>
              </a:pPr>
              <a:r>
                <a:rPr lang="en-US"/>
                <a:t>(i</a:t>
              </a:r>
              <a:r>
                <a:rPr lang="fa-IR"/>
                <a:t> </a:t>
              </a:r>
              <a:r>
                <a:rPr lang="en-US"/>
                <a:t>L(G </a:t>
              </a:r>
              <a:r>
                <a:rPr lang="en-US" sz="1000"/>
                <a:t>L</a:t>
              </a:r>
              <a:r>
                <a:rPr lang="en-US"/>
                <a:t>)=L(G)</a:t>
              </a:r>
            </a:p>
            <a:p>
              <a:pPr>
                <a:spcBef>
                  <a:spcPct val="50000"/>
                </a:spcBef>
              </a:pPr>
              <a:r>
                <a:rPr lang="en-US"/>
                <a:t>(ii</a:t>
              </a:r>
              <a:r>
                <a:rPr lang="fa-IR"/>
                <a:t> </a:t>
              </a:r>
              <a:r>
                <a:rPr lang="en-US"/>
                <a:t>S</a:t>
              </a:r>
              <a:r>
                <a:rPr lang="en-US" sz="1000"/>
                <a:t>L</a:t>
              </a:r>
              <a:r>
                <a:rPr lang="en-US"/>
                <a:t> </a:t>
              </a:r>
              <a:r>
                <a:rPr lang="fa-IR"/>
                <a:t> یک متغیر بازگشتی نیست.</a:t>
              </a:r>
            </a:p>
            <a:p>
              <a:pPr>
                <a:spcBef>
                  <a:spcPct val="50000"/>
                </a:spcBef>
              </a:pPr>
              <a:r>
                <a:rPr lang="en-US"/>
                <a:t>(iii</a:t>
              </a:r>
              <a:r>
                <a:rPr lang="fa-IR"/>
                <a:t> </a:t>
              </a:r>
              <a:r>
                <a:rPr lang="en-US"/>
                <a:t>A    </a:t>
              </a:r>
              <a:r>
                <a:rPr lang="fa-IR"/>
                <a:t> در </a:t>
              </a:r>
              <a:r>
                <a:rPr lang="en-US"/>
                <a:t>P</a:t>
              </a:r>
              <a:r>
                <a:rPr lang="en-US" sz="1000"/>
                <a:t>L</a:t>
              </a:r>
              <a:r>
                <a:rPr lang="fa-IR"/>
                <a:t> وجود دارد اگر و فقط اگر </a:t>
              </a:r>
              <a:r>
                <a:rPr lang="en-US"/>
                <a:t>   </a:t>
              </a:r>
              <a:r>
                <a:rPr lang="ru-RU">
                  <a:cs typeface="Arial" charset="0"/>
                </a:rPr>
                <a:t>є</a:t>
              </a:r>
              <a:r>
                <a:rPr lang="en-US"/>
                <a:t>L(G)</a:t>
              </a:r>
              <a:r>
                <a:rPr lang="fa-IR"/>
                <a:t> و</a:t>
              </a:r>
              <a:r>
                <a:rPr lang="en-US"/>
                <a:t> A=S</a:t>
              </a:r>
              <a:r>
                <a:rPr lang="en-US" sz="1000"/>
                <a:t>L</a:t>
              </a:r>
              <a:r>
                <a:rPr lang="fa-IR"/>
                <a:t> باشد.</a:t>
              </a:r>
              <a:endParaRPr lang="en-US"/>
            </a:p>
          </p:txBody>
        </p:sp>
        <p:sp>
          <p:nvSpPr>
            <p:cNvPr id="94213" name="Text Box 16"/>
            <p:cNvSpPr txBox="1">
              <a:spLocks noChangeArrowheads="1"/>
            </p:cNvSpPr>
            <p:nvPr/>
          </p:nvSpPr>
          <p:spPr bwMode="auto">
            <a:xfrm>
              <a:off x="976" y="2551"/>
              <a:ext cx="589" cy="327"/>
            </a:xfrm>
            <a:prstGeom prst="rect">
              <a:avLst/>
            </a:prstGeom>
            <a:noFill/>
            <a:ln w="22225" algn="ctr">
              <a:noFill/>
              <a:miter lim="800000"/>
              <a:headEnd/>
              <a:tailEnd/>
            </a:ln>
          </p:spPr>
          <p:txBody>
            <a:bodyPr lIns="90000" tIns="46800" rIns="90000" bIns="46800">
              <a:spAutoFit/>
            </a:bodyPr>
            <a:lstStyle/>
            <a:p>
              <a:pPr>
                <a:spcBef>
                  <a:spcPct val="50000"/>
                </a:spcBef>
              </a:pPr>
              <a:r>
                <a:rPr lang="he-IL"/>
                <a:t>גּ</a:t>
              </a:r>
            </a:p>
          </p:txBody>
        </p:sp>
        <p:sp>
          <p:nvSpPr>
            <p:cNvPr id="94214" name="Text Box 17"/>
            <p:cNvSpPr txBox="1">
              <a:spLocks noChangeArrowheads="1"/>
            </p:cNvSpPr>
            <p:nvPr/>
          </p:nvSpPr>
          <p:spPr bwMode="auto">
            <a:xfrm>
              <a:off x="4521" y="2535"/>
              <a:ext cx="589" cy="327"/>
            </a:xfrm>
            <a:prstGeom prst="rect">
              <a:avLst/>
            </a:prstGeom>
            <a:noFill/>
            <a:ln w="22225" algn="ctr">
              <a:noFill/>
              <a:miter lim="800000"/>
              <a:headEnd/>
              <a:tailEnd/>
            </a:ln>
          </p:spPr>
          <p:txBody>
            <a:bodyPr lIns="90000" tIns="46800" rIns="90000" bIns="46800">
              <a:spAutoFit/>
            </a:bodyPr>
            <a:lstStyle/>
            <a:p>
              <a:pPr>
                <a:spcBef>
                  <a:spcPct val="50000"/>
                </a:spcBef>
              </a:pPr>
              <a:r>
                <a:rPr lang="el-GR">
                  <a:cs typeface="Arial" charset="0"/>
                </a:rPr>
                <a:t>λ</a:t>
              </a:r>
            </a:p>
          </p:txBody>
        </p:sp>
        <p:sp>
          <p:nvSpPr>
            <p:cNvPr id="94215" name="Line 18"/>
            <p:cNvSpPr>
              <a:spLocks noChangeShapeType="1"/>
            </p:cNvSpPr>
            <p:nvPr/>
          </p:nvSpPr>
          <p:spPr bwMode="auto">
            <a:xfrm>
              <a:off x="4799" y="2752"/>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73" name="Rectangle 17"/>
          <p:cNvSpPr>
            <a:spLocks noGrp="1" noChangeArrowheads="1"/>
          </p:cNvSpPr>
          <p:nvPr>
            <p:ph type="title"/>
          </p:nvPr>
        </p:nvSpPr>
        <p:spPr/>
        <p:txBody>
          <a:bodyPr/>
          <a:lstStyle/>
          <a:p>
            <a:pPr algn="just" eaLnBrk="1" hangingPunct="1">
              <a:defRPr/>
            </a:pPr>
            <a:r>
              <a:rPr lang="fa-IR" sz="3200" smtClean="0">
                <a:cs typeface="B Roya" pitchFamily="2" charset="-78"/>
              </a:rPr>
              <a:t>5-2 حذف قوانین زنجیره ای</a:t>
            </a:r>
            <a:endParaRPr lang="en-US" sz="3200" smtClean="0">
              <a:cs typeface="B Roya" pitchFamily="2" charset="-78"/>
            </a:endParaRPr>
          </a:p>
        </p:txBody>
      </p:sp>
      <p:sp>
        <p:nvSpPr>
          <p:cNvPr id="16388" name="Rectangle 22"/>
          <p:cNvSpPr>
            <a:spLocks noChangeArrowheads="1"/>
          </p:cNvSpPr>
          <p:nvPr/>
        </p:nvSpPr>
        <p:spPr bwMode="auto">
          <a:xfrm>
            <a:off x="0" y="324326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pSp>
        <p:nvGrpSpPr>
          <p:cNvPr id="16389" name="Group 24"/>
          <p:cNvGrpSpPr>
            <a:grpSpLocks/>
          </p:cNvGrpSpPr>
          <p:nvPr/>
        </p:nvGrpSpPr>
        <p:grpSpPr bwMode="auto">
          <a:xfrm>
            <a:off x="757238" y="2420938"/>
            <a:ext cx="7343775" cy="1800225"/>
            <a:chOff x="249" y="1026"/>
            <a:chExt cx="5125" cy="1134"/>
          </a:xfrm>
        </p:grpSpPr>
        <p:sp>
          <p:nvSpPr>
            <p:cNvPr id="16391" name="Text Box 18"/>
            <p:cNvSpPr txBox="1">
              <a:spLocks noChangeArrowheads="1"/>
            </p:cNvSpPr>
            <p:nvPr/>
          </p:nvSpPr>
          <p:spPr bwMode="auto">
            <a:xfrm>
              <a:off x="249" y="1026"/>
              <a:ext cx="5125" cy="1134"/>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بکارگیری یک قانون </a:t>
              </a:r>
              <a:r>
                <a:rPr lang="en-US"/>
                <a:t>           </a:t>
              </a:r>
              <a:r>
                <a:rPr lang="fa-IR"/>
                <a:t>نه تنها طول رشته مشتق شده را افزایش نمی دهد، بلکه عناصر پایانی اضافی نیز تولید می کند. در واقع، این قانون یک متغیر رامجدداً نامگذاری می کند. قوانینی به این شکل به  قوانین زنجیره ای موسومند.</a:t>
              </a:r>
              <a:endParaRPr lang="en-US"/>
            </a:p>
          </p:txBody>
        </p:sp>
        <p:graphicFrame>
          <p:nvGraphicFramePr>
            <p:cNvPr id="16386" name="Object 21"/>
            <p:cNvGraphicFramePr>
              <a:graphicFrameLocks noChangeAspect="1"/>
            </p:cNvGraphicFramePr>
            <p:nvPr/>
          </p:nvGraphicFramePr>
          <p:xfrm>
            <a:off x="2835" y="1071"/>
            <a:ext cx="894" cy="234"/>
          </p:xfrm>
          <a:graphic>
            <a:graphicData uri="http://schemas.openxmlformats.org/presentationml/2006/ole">
              <p:oleObj spid="_x0000_s16386" name="Equation" r:id="rId3" imgW="469696" imgH="177723" progId="Equation.3">
                <p:embed/>
              </p:oleObj>
            </a:graphicData>
          </a:graphic>
        </p:graphicFrame>
      </p:grpSp>
      <p:sp>
        <p:nvSpPr>
          <p:cNvPr id="16390" name="Rectangle 23"/>
          <p:cNvSpPr>
            <a:spLocks noChangeArrowheads="1"/>
          </p:cNvSpPr>
          <p:nvPr/>
        </p:nvSpPr>
        <p:spPr bwMode="auto">
          <a:xfrm>
            <a:off x="0" y="361473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4"/>
          <p:cNvSpPr>
            <a:spLocks noGrp="1" noChangeArrowheads="1"/>
          </p:cNvSpPr>
          <p:nvPr>
            <p:ph type="title"/>
          </p:nvPr>
        </p:nvSpPr>
        <p:spPr>
          <a:xfrm>
            <a:off x="468313" y="0"/>
            <a:ext cx="8229600" cy="1143000"/>
          </a:xfrm>
        </p:spPr>
        <p:txBody>
          <a:bodyPr/>
          <a:lstStyle/>
          <a:p>
            <a:pPr eaLnBrk="1" hangingPunct="1">
              <a:defRPr/>
            </a:pPr>
            <a:r>
              <a:rPr lang="fa-IR" smtClean="0">
                <a:cs typeface="B Roya" pitchFamily="2" charset="-78"/>
              </a:rPr>
              <a:t>1-3 نظریه مجموعه ها</a:t>
            </a:r>
            <a:endParaRPr lang="en-US" sz="2800" smtClean="0">
              <a:cs typeface="B Roya" pitchFamily="2" charset="-78"/>
            </a:endParaRPr>
          </a:p>
        </p:txBody>
      </p:sp>
      <p:sp>
        <p:nvSpPr>
          <p:cNvPr id="73748" name="Text Box 20"/>
          <p:cNvSpPr txBox="1">
            <a:spLocks noChangeArrowheads="1"/>
          </p:cNvSpPr>
          <p:nvPr/>
        </p:nvSpPr>
        <p:spPr bwMode="auto">
          <a:xfrm>
            <a:off x="5140325" y="981075"/>
            <a:ext cx="3392488" cy="519113"/>
          </a:xfrm>
          <a:prstGeom prst="rect">
            <a:avLst/>
          </a:prstGeom>
          <a:noFill/>
          <a:ln w="9525" algn="ctr">
            <a:noFill/>
            <a:miter lim="800000"/>
            <a:headEnd/>
            <a:tailEnd/>
          </a:ln>
        </p:spPr>
        <p:txBody>
          <a:bodyPr>
            <a:spAutoFit/>
          </a:bodyPr>
          <a:lstStyle/>
          <a:p>
            <a:pPr>
              <a:spcBef>
                <a:spcPct val="50000"/>
              </a:spcBef>
            </a:pPr>
            <a:r>
              <a:rPr lang="fa-IR">
                <a:solidFill>
                  <a:schemeClr val="accent1"/>
                </a:solidFill>
              </a:rPr>
              <a:t>نمادهای مجموعه :</a:t>
            </a:r>
            <a:endParaRPr lang="en-US">
              <a:solidFill>
                <a:schemeClr val="accent1"/>
              </a:solidFill>
            </a:endParaRPr>
          </a:p>
        </p:txBody>
      </p:sp>
      <p:sp>
        <p:nvSpPr>
          <p:cNvPr id="73749" name="Rectangle 21"/>
          <p:cNvSpPr>
            <a:spLocks noChangeArrowheads="1"/>
          </p:cNvSpPr>
          <p:nvPr/>
        </p:nvSpPr>
        <p:spPr bwMode="auto">
          <a:xfrm>
            <a:off x="539750" y="1557338"/>
            <a:ext cx="8064500" cy="946150"/>
          </a:xfrm>
          <a:prstGeom prst="rect">
            <a:avLst/>
          </a:prstGeom>
          <a:noFill/>
          <a:ln w="9525" algn="ctr">
            <a:noFill/>
            <a:miter lim="800000"/>
            <a:headEnd/>
            <a:tailEnd/>
          </a:ln>
        </p:spPr>
        <p:txBody>
          <a:bodyPr>
            <a:spAutoFit/>
          </a:bodyPr>
          <a:lstStyle/>
          <a:p>
            <a:r>
              <a:rPr lang="fa-IR"/>
              <a:t>نماد </a:t>
            </a:r>
            <a:r>
              <a:rPr lang="ru-RU" b="0">
                <a:cs typeface="Arial" charset="0"/>
              </a:rPr>
              <a:t>є</a:t>
            </a:r>
            <a:r>
              <a:rPr lang="fa-IR"/>
              <a:t> به معنای عضویت است. بطوریکه </a:t>
            </a:r>
            <a:r>
              <a:rPr lang="en-US"/>
              <a:t>x </a:t>
            </a:r>
            <a:r>
              <a:rPr lang="ru-RU">
                <a:cs typeface="Arial" charset="0"/>
              </a:rPr>
              <a:t>є</a:t>
            </a:r>
            <a:r>
              <a:rPr lang="en-US"/>
              <a:t> X</a:t>
            </a:r>
            <a:r>
              <a:rPr lang="fa-IR"/>
              <a:t> مشخص می کند که </a:t>
            </a:r>
            <a:r>
              <a:rPr lang="en-US"/>
              <a:t>x</a:t>
            </a:r>
            <a:r>
              <a:rPr lang="fa-IR"/>
              <a:t> یک عضو یا عنصر مجموعه </a:t>
            </a:r>
            <a:r>
              <a:rPr lang="en-US"/>
              <a:t>X</a:t>
            </a:r>
            <a:r>
              <a:rPr lang="fa-IR"/>
              <a:t>است.</a:t>
            </a:r>
            <a:endParaRPr lang="en-US"/>
          </a:p>
        </p:txBody>
      </p:sp>
      <p:sp>
        <p:nvSpPr>
          <p:cNvPr id="73750" name="Text Box 22"/>
          <p:cNvSpPr txBox="1">
            <a:spLocks noChangeArrowheads="1"/>
          </p:cNvSpPr>
          <p:nvPr/>
        </p:nvSpPr>
        <p:spPr bwMode="auto">
          <a:xfrm>
            <a:off x="684213" y="2852738"/>
            <a:ext cx="7991475" cy="1160462"/>
          </a:xfrm>
          <a:prstGeom prst="rect">
            <a:avLst/>
          </a:prstGeom>
          <a:solidFill>
            <a:schemeClr val="bg1"/>
          </a:solidFill>
          <a:ln w="9525" algn="ctr">
            <a:noFill/>
            <a:miter lim="800000"/>
            <a:headEnd/>
            <a:tailEnd/>
          </a:ln>
        </p:spPr>
        <p:txBody>
          <a:bodyPr>
            <a:spAutoFit/>
          </a:bodyPr>
          <a:lstStyle/>
          <a:p>
            <a:pPr>
              <a:spcBef>
                <a:spcPct val="50000"/>
              </a:spcBef>
            </a:pPr>
            <a:r>
              <a:rPr lang="fa-IR"/>
              <a:t>از دو براکت</a:t>
            </a:r>
            <a:r>
              <a:rPr lang="en-US"/>
              <a:t>{ }</a:t>
            </a:r>
            <a:r>
              <a:rPr lang="fa-IR"/>
              <a:t> برای تعریف یک مجموعه استفاده می شود.   </a:t>
            </a:r>
          </a:p>
          <a:p>
            <a:pPr>
              <a:spcBef>
                <a:spcPct val="50000"/>
              </a:spcBef>
            </a:pPr>
            <a:r>
              <a:rPr lang="fa-IR"/>
              <a:t>   </a:t>
            </a:r>
            <a:r>
              <a:rPr lang="en-US"/>
              <a:t>X= { 1,2,3 }                                                          </a:t>
            </a:r>
            <a:r>
              <a:rPr lang="fa-IR"/>
              <a:t>   </a:t>
            </a:r>
            <a:endParaRPr lang="en-US"/>
          </a:p>
        </p:txBody>
      </p:sp>
      <p:sp>
        <p:nvSpPr>
          <p:cNvPr id="73751" name="Text Box 23"/>
          <p:cNvSpPr txBox="1">
            <a:spLocks noChangeArrowheads="1"/>
          </p:cNvSpPr>
          <p:nvPr/>
        </p:nvSpPr>
        <p:spPr bwMode="auto">
          <a:xfrm>
            <a:off x="444500" y="4221163"/>
            <a:ext cx="8231188" cy="1587500"/>
          </a:xfrm>
          <a:prstGeom prst="rect">
            <a:avLst/>
          </a:prstGeom>
          <a:noFill/>
          <a:ln w="9525" algn="ctr">
            <a:noFill/>
            <a:miter lim="800000"/>
            <a:headEnd/>
            <a:tailEnd/>
          </a:ln>
        </p:spPr>
        <p:txBody>
          <a:bodyPr>
            <a:spAutoFit/>
          </a:bodyPr>
          <a:lstStyle/>
          <a:p>
            <a:pPr>
              <a:spcBef>
                <a:spcPct val="50000"/>
              </a:spcBef>
            </a:pPr>
            <a:r>
              <a:rPr lang="fa-IR"/>
              <a:t>مجموعه هایی که تعداد زیاد یا تعداد نامتناهی عضو دارند بایستی به صورت ضمنی تعریف شوند.</a:t>
            </a:r>
          </a:p>
          <a:p>
            <a:pPr>
              <a:spcBef>
                <a:spcPct val="50000"/>
              </a:spcBef>
            </a:pPr>
            <a:r>
              <a:rPr lang="fa-IR"/>
              <a:t>                 </a:t>
            </a:r>
            <a:r>
              <a:rPr lang="en-US" b="0"/>
              <a:t>{n l n=m² for some natural number m}</a:t>
            </a:r>
          </a:p>
        </p:txBody>
      </p:sp>
    </p:spTree>
  </p:cSld>
  <p:clrMapOvr>
    <a:masterClrMapping/>
  </p:clrMapOvr>
  <p:transition spd="med">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3732"/>
                                        </p:tgtEl>
                                        <p:attrNameLst>
                                          <p:attrName>style.visibility</p:attrName>
                                        </p:attrNameLst>
                                      </p:cBhvr>
                                      <p:to>
                                        <p:strVal val="visible"/>
                                      </p:to>
                                    </p:set>
                                    <p:animEffect transition="in" filter="blinds(horizontal)">
                                      <p:cBhvr>
                                        <p:cTn id="7" dur="500"/>
                                        <p:tgtEl>
                                          <p:spTgt spid="73732"/>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73748"/>
                                        </p:tgtEl>
                                        <p:attrNameLst>
                                          <p:attrName>style.visibility</p:attrName>
                                        </p:attrNameLst>
                                      </p:cBhvr>
                                      <p:to>
                                        <p:strVal val="visible"/>
                                      </p:to>
                                    </p:set>
                                    <p:anim calcmode="lin" valueType="num">
                                      <p:cBhvr>
                                        <p:cTn id="11" dur="1000" fill="hold"/>
                                        <p:tgtEl>
                                          <p:spTgt spid="73748"/>
                                        </p:tgtEl>
                                        <p:attrNameLst>
                                          <p:attrName>ppt_w</p:attrName>
                                        </p:attrNameLst>
                                      </p:cBhvr>
                                      <p:tavLst>
                                        <p:tav tm="0">
                                          <p:val>
                                            <p:strVal val="#ppt_w*0.70"/>
                                          </p:val>
                                        </p:tav>
                                        <p:tav tm="100000">
                                          <p:val>
                                            <p:strVal val="#ppt_w"/>
                                          </p:val>
                                        </p:tav>
                                      </p:tavLst>
                                    </p:anim>
                                    <p:anim calcmode="lin" valueType="num">
                                      <p:cBhvr>
                                        <p:cTn id="12" dur="1000" fill="hold"/>
                                        <p:tgtEl>
                                          <p:spTgt spid="73748"/>
                                        </p:tgtEl>
                                        <p:attrNameLst>
                                          <p:attrName>ppt_h</p:attrName>
                                        </p:attrNameLst>
                                      </p:cBhvr>
                                      <p:tavLst>
                                        <p:tav tm="0">
                                          <p:val>
                                            <p:strVal val="#ppt_h"/>
                                          </p:val>
                                        </p:tav>
                                        <p:tav tm="100000">
                                          <p:val>
                                            <p:strVal val="#ppt_h"/>
                                          </p:val>
                                        </p:tav>
                                      </p:tavLst>
                                    </p:anim>
                                    <p:animEffect transition="in" filter="fade">
                                      <p:cBhvr>
                                        <p:cTn id="13" dur="1000"/>
                                        <p:tgtEl>
                                          <p:spTgt spid="73748"/>
                                        </p:tgtEl>
                                      </p:cBhvr>
                                    </p:animEffect>
                                  </p:childTnLst>
                                </p:cTn>
                              </p:par>
                            </p:childTnLst>
                          </p:cTn>
                        </p:par>
                        <p:par>
                          <p:cTn id="14" fill="hold">
                            <p:stCondLst>
                              <p:cond delay="1500"/>
                            </p:stCondLst>
                            <p:childTnLst>
                              <p:par>
                                <p:cTn id="15" presetID="55" presetClass="entr" presetSubtype="0" fill="hold" grpId="0" nodeType="afterEffect">
                                  <p:stCondLst>
                                    <p:cond delay="0"/>
                                  </p:stCondLst>
                                  <p:childTnLst>
                                    <p:set>
                                      <p:cBhvr>
                                        <p:cTn id="16" dur="1" fill="hold">
                                          <p:stCondLst>
                                            <p:cond delay="0"/>
                                          </p:stCondLst>
                                        </p:cTn>
                                        <p:tgtEl>
                                          <p:spTgt spid="73749"/>
                                        </p:tgtEl>
                                        <p:attrNameLst>
                                          <p:attrName>style.visibility</p:attrName>
                                        </p:attrNameLst>
                                      </p:cBhvr>
                                      <p:to>
                                        <p:strVal val="visible"/>
                                      </p:to>
                                    </p:set>
                                    <p:anim calcmode="lin" valueType="num">
                                      <p:cBhvr>
                                        <p:cTn id="17" dur="1000" fill="hold"/>
                                        <p:tgtEl>
                                          <p:spTgt spid="73749"/>
                                        </p:tgtEl>
                                        <p:attrNameLst>
                                          <p:attrName>ppt_w</p:attrName>
                                        </p:attrNameLst>
                                      </p:cBhvr>
                                      <p:tavLst>
                                        <p:tav tm="0">
                                          <p:val>
                                            <p:strVal val="#ppt_w*0.70"/>
                                          </p:val>
                                        </p:tav>
                                        <p:tav tm="100000">
                                          <p:val>
                                            <p:strVal val="#ppt_w"/>
                                          </p:val>
                                        </p:tav>
                                      </p:tavLst>
                                    </p:anim>
                                    <p:anim calcmode="lin" valueType="num">
                                      <p:cBhvr>
                                        <p:cTn id="18" dur="1000" fill="hold"/>
                                        <p:tgtEl>
                                          <p:spTgt spid="73749"/>
                                        </p:tgtEl>
                                        <p:attrNameLst>
                                          <p:attrName>ppt_h</p:attrName>
                                        </p:attrNameLst>
                                      </p:cBhvr>
                                      <p:tavLst>
                                        <p:tav tm="0">
                                          <p:val>
                                            <p:strVal val="#ppt_h"/>
                                          </p:val>
                                        </p:tav>
                                        <p:tav tm="100000">
                                          <p:val>
                                            <p:strVal val="#ppt_h"/>
                                          </p:val>
                                        </p:tav>
                                      </p:tavLst>
                                    </p:anim>
                                    <p:animEffect transition="in" filter="fade">
                                      <p:cBhvr>
                                        <p:cTn id="19" dur="1000"/>
                                        <p:tgtEl>
                                          <p:spTgt spid="73749"/>
                                        </p:tgtEl>
                                      </p:cBhvr>
                                    </p:animEffect>
                                  </p:childTnLst>
                                </p:cTn>
                              </p:par>
                            </p:childTnLst>
                          </p:cTn>
                        </p:par>
                        <p:par>
                          <p:cTn id="20" fill="hold">
                            <p:stCondLst>
                              <p:cond delay="2500"/>
                            </p:stCondLst>
                            <p:childTnLst>
                              <p:par>
                                <p:cTn id="21" presetID="55" presetClass="entr" presetSubtype="0" fill="hold" grpId="0" nodeType="afterEffect">
                                  <p:stCondLst>
                                    <p:cond delay="0"/>
                                  </p:stCondLst>
                                  <p:childTnLst>
                                    <p:set>
                                      <p:cBhvr>
                                        <p:cTn id="22" dur="1" fill="hold">
                                          <p:stCondLst>
                                            <p:cond delay="0"/>
                                          </p:stCondLst>
                                        </p:cTn>
                                        <p:tgtEl>
                                          <p:spTgt spid="73750"/>
                                        </p:tgtEl>
                                        <p:attrNameLst>
                                          <p:attrName>style.visibility</p:attrName>
                                        </p:attrNameLst>
                                      </p:cBhvr>
                                      <p:to>
                                        <p:strVal val="visible"/>
                                      </p:to>
                                    </p:set>
                                    <p:anim calcmode="lin" valueType="num">
                                      <p:cBhvr>
                                        <p:cTn id="23" dur="1000" fill="hold"/>
                                        <p:tgtEl>
                                          <p:spTgt spid="73750"/>
                                        </p:tgtEl>
                                        <p:attrNameLst>
                                          <p:attrName>ppt_w</p:attrName>
                                        </p:attrNameLst>
                                      </p:cBhvr>
                                      <p:tavLst>
                                        <p:tav tm="0">
                                          <p:val>
                                            <p:strVal val="#ppt_w*0.70"/>
                                          </p:val>
                                        </p:tav>
                                        <p:tav tm="100000">
                                          <p:val>
                                            <p:strVal val="#ppt_w"/>
                                          </p:val>
                                        </p:tav>
                                      </p:tavLst>
                                    </p:anim>
                                    <p:anim calcmode="lin" valueType="num">
                                      <p:cBhvr>
                                        <p:cTn id="24" dur="1000" fill="hold"/>
                                        <p:tgtEl>
                                          <p:spTgt spid="73750"/>
                                        </p:tgtEl>
                                        <p:attrNameLst>
                                          <p:attrName>ppt_h</p:attrName>
                                        </p:attrNameLst>
                                      </p:cBhvr>
                                      <p:tavLst>
                                        <p:tav tm="0">
                                          <p:val>
                                            <p:strVal val="#ppt_h"/>
                                          </p:val>
                                        </p:tav>
                                        <p:tav tm="100000">
                                          <p:val>
                                            <p:strVal val="#ppt_h"/>
                                          </p:val>
                                        </p:tav>
                                      </p:tavLst>
                                    </p:anim>
                                    <p:animEffect transition="in" filter="fade">
                                      <p:cBhvr>
                                        <p:cTn id="25" dur="1000"/>
                                        <p:tgtEl>
                                          <p:spTgt spid="73750"/>
                                        </p:tgtEl>
                                      </p:cBhvr>
                                    </p:animEffect>
                                  </p:childTnLst>
                                </p:cTn>
                              </p:par>
                            </p:childTnLst>
                          </p:cTn>
                        </p:par>
                        <p:par>
                          <p:cTn id="26" fill="hold">
                            <p:stCondLst>
                              <p:cond delay="3500"/>
                            </p:stCondLst>
                            <p:childTnLst>
                              <p:par>
                                <p:cTn id="27" presetID="55" presetClass="entr" presetSubtype="0" fill="hold" grpId="0" nodeType="afterEffect">
                                  <p:stCondLst>
                                    <p:cond delay="0"/>
                                  </p:stCondLst>
                                  <p:childTnLst>
                                    <p:set>
                                      <p:cBhvr>
                                        <p:cTn id="28" dur="1" fill="hold">
                                          <p:stCondLst>
                                            <p:cond delay="0"/>
                                          </p:stCondLst>
                                        </p:cTn>
                                        <p:tgtEl>
                                          <p:spTgt spid="73751"/>
                                        </p:tgtEl>
                                        <p:attrNameLst>
                                          <p:attrName>style.visibility</p:attrName>
                                        </p:attrNameLst>
                                      </p:cBhvr>
                                      <p:to>
                                        <p:strVal val="visible"/>
                                      </p:to>
                                    </p:set>
                                    <p:anim calcmode="lin" valueType="num">
                                      <p:cBhvr>
                                        <p:cTn id="29" dur="1000" fill="hold"/>
                                        <p:tgtEl>
                                          <p:spTgt spid="73751"/>
                                        </p:tgtEl>
                                        <p:attrNameLst>
                                          <p:attrName>ppt_w</p:attrName>
                                        </p:attrNameLst>
                                      </p:cBhvr>
                                      <p:tavLst>
                                        <p:tav tm="0">
                                          <p:val>
                                            <p:strVal val="#ppt_w*0.70"/>
                                          </p:val>
                                        </p:tav>
                                        <p:tav tm="100000">
                                          <p:val>
                                            <p:strVal val="#ppt_w"/>
                                          </p:val>
                                        </p:tav>
                                      </p:tavLst>
                                    </p:anim>
                                    <p:anim calcmode="lin" valueType="num">
                                      <p:cBhvr>
                                        <p:cTn id="30" dur="1000" fill="hold"/>
                                        <p:tgtEl>
                                          <p:spTgt spid="73751"/>
                                        </p:tgtEl>
                                        <p:attrNameLst>
                                          <p:attrName>ppt_h</p:attrName>
                                        </p:attrNameLst>
                                      </p:cBhvr>
                                      <p:tavLst>
                                        <p:tav tm="0">
                                          <p:val>
                                            <p:strVal val="#ppt_h"/>
                                          </p:val>
                                        </p:tav>
                                        <p:tav tm="100000">
                                          <p:val>
                                            <p:strVal val="#ppt_h"/>
                                          </p:val>
                                        </p:tav>
                                      </p:tavLst>
                                    </p:anim>
                                    <p:animEffect transition="in" filter="fade">
                                      <p:cBhvr>
                                        <p:cTn id="31" dur="1000"/>
                                        <p:tgtEl>
                                          <p:spTgt spid="737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2" grpId="0"/>
      <p:bldP spid="73748" grpId="0"/>
      <p:bldP spid="73749" grpId="0"/>
      <p:bldP spid="73750" grpId="0" animBg="1"/>
      <p:bldP spid="73751"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4" name="Rectangle 24"/>
          <p:cNvSpPr>
            <a:spLocks noGrp="1" noChangeArrowheads="1"/>
          </p:cNvSpPr>
          <p:nvPr>
            <p:ph type="title"/>
          </p:nvPr>
        </p:nvSpPr>
        <p:spPr/>
        <p:txBody>
          <a:bodyPr/>
          <a:lstStyle/>
          <a:p>
            <a:pPr eaLnBrk="1" hangingPunct="1">
              <a:defRPr/>
            </a:pPr>
            <a:r>
              <a:rPr lang="fa-IR" smtClean="0">
                <a:cs typeface="B Roya" pitchFamily="2" charset="-78"/>
              </a:rPr>
              <a:t>5-2 حذف قوانین زنجیره ای</a:t>
            </a:r>
            <a:endParaRPr lang="en-US" smtClean="0">
              <a:cs typeface="B Roya" pitchFamily="2" charset="-78"/>
            </a:endParaRPr>
          </a:p>
        </p:txBody>
      </p:sp>
      <p:sp>
        <p:nvSpPr>
          <p:cNvPr id="17413" name="Text Box 25"/>
          <p:cNvSpPr txBox="1">
            <a:spLocks noChangeArrowheads="1"/>
          </p:cNvSpPr>
          <p:nvPr/>
        </p:nvSpPr>
        <p:spPr bwMode="auto">
          <a:xfrm>
            <a:off x="611188" y="1196975"/>
            <a:ext cx="8064500" cy="519113"/>
          </a:xfrm>
          <a:prstGeom prst="rect">
            <a:avLst/>
          </a:prstGeom>
          <a:noFill/>
          <a:ln w="22225" algn="ctr">
            <a:noFill/>
            <a:miter lim="800000"/>
            <a:headEnd/>
            <a:tailEnd/>
          </a:ln>
        </p:spPr>
        <p:txBody>
          <a:bodyPr lIns="90000" tIns="46800" rIns="90000" bIns="46800">
            <a:spAutoFit/>
          </a:bodyPr>
          <a:lstStyle/>
          <a:p>
            <a:pPr>
              <a:spcBef>
                <a:spcPct val="50000"/>
              </a:spcBef>
            </a:pPr>
            <a:r>
              <a:rPr lang="fa-IR"/>
              <a:t>قوانین زیر را در نظر بگیرید:</a:t>
            </a:r>
            <a:endParaRPr lang="en-US"/>
          </a:p>
        </p:txBody>
      </p:sp>
      <p:grpSp>
        <p:nvGrpSpPr>
          <p:cNvPr id="17414" name="Group 32"/>
          <p:cNvGrpSpPr>
            <a:grpSpLocks/>
          </p:cNvGrpSpPr>
          <p:nvPr/>
        </p:nvGrpSpPr>
        <p:grpSpPr bwMode="auto">
          <a:xfrm>
            <a:off x="1042988" y="1638300"/>
            <a:ext cx="2952750" cy="854075"/>
            <a:chOff x="657" y="1021"/>
            <a:chExt cx="1860" cy="538"/>
          </a:xfrm>
        </p:grpSpPr>
        <p:sp>
          <p:nvSpPr>
            <p:cNvPr id="17425" name="Text Box 26"/>
            <p:cNvSpPr txBox="1">
              <a:spLocks noChangeArrowheads="1"/>
            </p:cNvSpPr>
            <p:nvPr/>
          </p:nvSpPr>
          <p:spPr bwMode="auto">
            <a:xfrm>
              <a:off x="657" y="1021"/>
              <a:ext cx="1860" cy="538"/>
            </a:xfrm>
            <a:prstGeom prst="rect">
              <a:avLst/>
            </a:prstGeom>
            <a:noFill/>
            <a:ln w="22225" algn="ctr">
              <a:noFill/>
              <a:miter lim="800000"/>
              <a:headEnd/>
              <a:tailEnd/>
            </a:ln>
          </p:spPr>
          <p:txBody>
            <a:bodyPr lIns="90000" tIns="46800" rIns="90000" bIns="46800">
              <a:spAutoFit/>
            </a:bodyPr>
            <a:lstStyle/>
            <a:p>
              <a:pPr algn="l" rtl="0">
                <a:spcBef>
                  <a:spcPct val="50000"/>
                </a:spcBef>
              </a:pPr>
              <a:r>
                <a:rPr lang="en-US" sz="2000"/>
                <a:t>A    aA l a l B</a:t>
              </a:r>
            </a:p>
            <a:p>
              <a:pPr algn="l" rtl="0">
                <a:spcBef>
                  <a:spcPct val="50000"/>
                </a:spcBef>
              </a:pPr>
              <a:r>
                <a:rPr lang="en-US" sz="2000"/>
                <a:t>B    bB l b l C</a:t>
              </a:r>
            </a:p>
          </p:txBody>
        </p:sp>
        <p:sp>
          <p:nvSpPr>
            <p:cNvPr id="17426" name="Line 30"/>
            <p:cNvSpPr>
              <a:spLocks noChangeShapeType="1"/>
            </p:cNvSpPr>
            <p:nvPr/>
          </p:nvSpPr>
          <p:spPr bwMode="auto">
            <a:xfrm>
              <a:off x="839" y="1178"/>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7427" name="Line 31"/>
            <p:cNvSpPr>
              <a:spLocks noChangeShapeType="1"/>
            </p:cNvSpPr>
            <p:nvPr/>
          </p:nvSpPr>
          <p:spPr bwMode="auto">
            <a:xfrm>
              <a:off x="839" y="1456"/>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nvGrpSpPr>
          <p:cNvPr id="17415" name="Group 41"/>
          <p:cNvGrpSpPr>
            <a:grpSpLocks/>
          </p:cNvGrpSpPr>
          <p:nvPr/>
        </p:nvGrpSpPr>
        <p:grpSpPr bwMode="auto">
          <a:xfrm>
            <a:off x="1258888" y="4652963"/>
            <a:ext cx="2952750" cy="854075"/>
            <a:chOff x="657" y="3022"/>
            <a:chExt cx="1860" cy="538"/>
          </a:xfrm>
        </p:grpSpPr>
        <p:sp>
          <p:nvSpPr>
            <p:cNvPr id="17422" name="Text Box 38"/>
            <p:cNvSpPr txBox="1">
              <a:spLocks noChangeArrowheads="1"/>
            </p:cNvSpPr>
            <p:nvPr/>
          </p:nvSpPr>
          <p:spPr bwMode="auto">
            <a:xfrm>
              <a:off x="657" y="3022"/>
              <a:ext cx="1860" cy="538"/>
            </a:xfrm>
            <a:prstGeom prst="rect">
              <a:avLst/>
            </a:prstGeom>
            <a:noFill/>
            <a:ln w="22225" algn="ctr">
              <a:noFill/>
              <a:miter lim="800000"/>
              <a:headEnd/>
              <a:tailEnd/>
            </a:ln>
          </p:spPr>
          <p:txBody>
            <a:bodyPr lIns="90000" tIns="46800" rIns="90000" bIns="46800">
              <a:spAutoFit/>
            </a:bodyPr>
            <a:lstStyle/>
            <a:p>
              <a:pPr algn="l" rtl="0">
                <a:spcBef>
                  <a:spcPct val="50000"/>
                </a:spcBef>
              </a:pPr>
              <a:r>
                <a:rPr lang="en-US" sz="2000"/>
                <a:t>A    aA l a l bB l b l C</a:t>
              </a:r>
            </a:p>
            <a:p>
              <a:pPr algn="l" rtl="0">
                <a:spcBef>
                  <a:spcPct val="50000"/>
                </a:spcBef>
              </a:pPr>
              <a:r>
                <a:rPr lang="en-US" sz="2000"/>
                <a:t>B    bB l b l C</a:t>
              </a:r>
            </a:p>
          </p:txBody>
        </p:sp>
        <p:sp>
          <p:nvSpPr>
            <p:cNvPr id="17423" name="Line 39"/>
            <p:cNvSpPr>
              <a:spLocks noChangeShapeType="1"/>
            </p:cNvSpPr>
            <p:nvPr/>
          </p:nvSpPr>
          <p:spPr bwMode="auto">
            <a:xfrm>
              <a:off x="839" y="3179"/>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7424" name="Line 40"/>
            <p:cNvSpPr>
              <a:spLocks noChangeShapeType="1"/>
            </p:cNvSpPr>
            <p:nvPr/>
          </p:nvSpPr>
          <p:spPr bwMode="auto">
            <a:xfrm>
              <a:off x="839" y="3457"/>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7416" name="Rectangle 43"/>
          <p:cNvSpPr>
            <a:spLocks noChangeArrowheads="1"/>
          </p:cNvSpPr>
          <p:nvPr/>
        </p:nvSpPr>
        <p:spPr bwMode="auto">
          <a:xfrm>
            <a:off x="0" y="324326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7417" name="Rectangle 44"/>
          <p:cNvSpPr>
            <a:spLocks noChangeArrowheads="1"/>
          </p:cNvSpPr>
          <p:nvPr/>
        </p:nvSpPr>
        <p:spPr bwMode="auto">
          <a:xfrm>
            <a:off x="0" y="361473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
        <p:nvSpPr>
          <p:cNvPr id="17418" name="Rectangle 46"/>
          <p:cNvSpPr>
            <a:spLocks noChangeArrowheads="1"/>
          </p:cNvSpPr>
          <p:nvPr/>
        </p:nvSpPr>
        <p:spPr bwMode="auto">
          <a:xfrm>
            <a:off x="0" y="3243263"/>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grpSp>
        <p:nvGrpSpPr>
          <p:cNvPr id="17419" name="Group 48"/>
          <p:cNvGrpSpPr>
            <a:grpSpLocks/>
          </p:cNvGrpSpPr>
          <p:nvPr/>
        </p:nvGrpSpPr>
        <p:grpSpPr bwMode="auto">
          <a:xfrm>
            <a:off x="395288" y="2708275"/>
            <a:ext cx="8208962" cy="2227263"/>
            <a:chOff x="249" y="1706"/>
            <a:chExt cx="5171" cy="1403"/>
          </a:xfrm>
        </p:grpSpPr>
        <p:sp>
          <p:nvSpPr>
            <p:cNvPr id="17421" name="Text Box 33"/>
            <p:cNvSpPr txBox="1">
              <a:spLocks noChangeArrowheads="1"/>
            </p:cNvSpPr>
            <p:nvPr/>
          </p:nvSpPr>
          <p:spPr bwMode="auto">
            <a:xfrm>
              <a:off x="249" y="1706"/>
              <a:ext cx="5171" cy="1403"/>
            </a:xfrm>
            <a:prstGeom prst="rect">
              <a:avLst/>
            </a:prstGeom>
            <a:noFill/>
            <a:ln w="22225" algn="ctr">
              <a:noFill/>
              <a:miter lim="800000"/>
              <a:headEnd/>
              <a:tailEnd/>
            </a:ln>
          </p:spPr>
          <p:txBody>
            <a:bodyPr lIns="90000" tIns="46800" rIns="90000" bIns="46800">
              <a:spAutoFit/>
            </a:bodyPr>
            <a:lstStyle/>
            <a:p>
              <a:pPr algn="just">
                <a:spcBef>
                  <a:spcPct val="50000"/>
                </a:spcBef>
              </a:pPr>
              <a:r>
                <a:rPr lang="fa-IR"/>
                <a:t>قانون زنجیره ای                      مشخص می کند که هر رشته قابل اشتقاق از </a:t>
              </a:r>
              <a:r>
                <a:rPr lang="en-US"/>
                <a:t>B</a:t>
              </a:r>
              <a:r>
                <a:rPr lang="fa-IR"/>
                <a:t>، از</a:t>
              </a:r>
              <a:r>
                <a:rPr lang="en-US"/>
                <a:t>A</a:t>
              </a:r>
              <a:r>
                <a:rPr lang="fa-IR"/>
                <a:t> نیز قابل اشتقاق است. بکارگیری یک قانون زنجیره ای، یک مرحلهاضافی است که می تواند با افزودن قوانین </a:t>
              </a:r>
              <a:r>
                <a:rPr lang="en-US"/>
                <a:t>A</a:t>
              </a:r>
              <a:r>
                <a:rPr lang="fa-IR"/>
                <a:t> حذف شود. قانون زنجیره ای </a:t>
              </a:r>
              <a:r>
                <a:rPr lang="en-US"/>
                <a:t>              </a:t>
              </a:r>
              <a:r>
                <a:rPr lang="fa-IR"/>
                <a:t>را می توان با سه قانون </a:t>
              </a:r>
              <a:r>
                <a:rPr lang="en-US"/>
                <a:t>A</a:t>
              </a:r>
              <a:r>
                <a:rPr lang="fa-IR"/>
                <a:t> به صورت زیر جایگزین نمود: </a:t>
              </a:r>
              <a:endParaRPr lang="en-US"/>
            </a:p>
          </p:txBody>
        </p:sp>
        <p:graphicFrame>
          <p:nvGraphicFramePr>
            <p:cNvPr id="17410" name="Object 42"/>
            <p:cNvGraphicFramePr>
              <a:graphicFrameLocks noChangeAspect="1"/>
            </p:cNvGraphicFramePr>
            <p:nvPr/>
          </p:nvGraphicFramePr>
          <p:xfrm>
            <a:off x="3288" y="1752"/>
            <a:ext cx="894" cy="234"/>
          </p:xfrm>
          <a:graphic>
            <a:graphicData uri="http://schemas.openxmlformats.org/presentationml/2006/ole">
              <p:oleObj spid="_x0000_s17410" name="Equation" r:id="rId3" imgW="469696" imgH="177723" progId="Equation.3">
                <p:embed/>
              </p:oleObj>
            </a:graphicData>
          </a:graphic>
        </p:graphicFrame>
        <p:graphicFrame>
          <p:nvGraphicFramePr>
            <p:cNvPr id="17411" name="Object 45"/>
            <p:cNvGraphicFramePr>
              <a:graphicFrameLocks noChangeAspect="1"/>
            </p:cNvGraphicFramePr>
            <p:nvPr/>
          </p:nvGraphicFramePr>
          <p:xfrm>
            <a:off x="2880" y="2568"/>
            <a:ext cx="894" cy="234"/>
          </p:xfrm>
          <a:graphic>
            <a:graphicData uri="http://schemas.openxmlformats.org/presentationml/2006/ole">
              <p:oleObj spid="_x0000_s17411" name="Equation" r:id="rId4" imgW="469696" imgH="177723" progId="Equation.3">
                <p:embed/>
              </p:oleObj>
            </a:graphicData>
          </a:graphic>
        </p:graphicFrame>
      </p:grpSp>
      <p:sp>
        <p:nvSpPr>
          <p:cNvPr id="17420" name="Rectangle 47"/>
          <p:cNvSpPr>
            <a:spLocks noChangeArrowheads="1"/>
          </p:cNvSpPr>
          <p:nvPr/>
        </p:nvSpPr>
        <p:spPr bwMode="auto">
          <a:xfrm>
            <a:off x="0" y="3614738"/>
            <a:ext cx="9144000" cy="0"/>
          </a:xfrm>
          <a:prstGeom prst="rect">
            <a:avLst/>
          </a:prstGeom>
          <a:noFill/>
          <a:ln w="22225" algn="ctr">
            <a:noFill/>
            <a:miter lim="800000"/>
            <a:headEnd/>
            <a:tailEnd/>
          </a:ln>
        </p:spPr>
        <p:txBody>
          <a:bodyPr wrap="none" lIns="90000" tIns="46800" rIns="90000" bIns="46800" anchor="ctr">
            <a:spAutoFit/>
          </a:bodyPr>
          <a:lstStyle/>
          <a:p>
            <a:endParaRPr lang="fa-IR"/>
          </a:p>
        </p:txBody>
      </p:sp>
    </p:spTree>
  </p:cSld>
  <p:clrMapOvr>
    <a:masterClrMapping/>
  </p:clrMapOvr>
  <p:transition spd="med">
    <p:wheel/>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57" name="Rectangle 53"/>
          <p:cNvSpPr>
            <a:spLocks noGrp="1" noChangeArrowheads="1"/>
          </p:cNvSpPr>
          <p:nvPr>
            <p:ph type="title"/>
          </p:nvPr>
        </p:nvSpPr>
        <p:spPr/>
        <p:txBody>
          <a:bodyPr/>
          <a:lstStyle/>
          <a:p>
            <a:pPr eaLnBrk="1" hangingPunct="1">
              <a:defRPr/>
            </a:pPr>
            <a:r>
              <a:rPr lang="fa-IR" smtClean="0">
                <a:cs typeface="B Roya" pitchFamily="2" charset="-78"/>
              </a:rPr>
              <a:t>5-2 حذف قوانین زنجیره ای</a:t>
            </a:r>
            <a:endParaRPr lang="en-US" smtClean="0">
              <a:cs typeface="B Roya" pitchFamily="2" charset="-78"/>
            </a:endParaRPr>
          </a:p>
        </p:txBody>
      </p:sp>
      <p:sp>
        <p:nvSpPr>
          <p:cNvPr id="95235" name="Text Box 54"/>
          <p:cNvSpPr txBox="1">
            <a:spLocks noChangeArrowheads="1"/>
          </p:cNvSpPr>
          <p:nvPr/>
        </p:nvSpPr>
        <p:spPr bwMode="auto">
          <a:xfrm>
            <a:off x="395288" y="1558925"/>
            <a:ext cx="8353425" cy="2014538"/>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پیش قضیه</a:t>
            </a:r>
          </a:p>
          <a:p>
            <a:pPr>
              <a:spcBef>
                <a:spcPct val="50000"/>
              </a:spcBef>
            </a:pPr>
            <a:r>
              <a:rPr lang="fa-IR"/>
              <a:t>فرض کنید که </a:t>
            </a:r>
            <a:r>
              <a:rPr lang="en-US"/>
              <a:t>G</a:t>
            </a:r>
            <a:r>
              <a:rPr lang="fa-IR"/>
              <a:t> یک گرامر مستقل از متن غیر انقباضی حقیقی است. الگوریتم زیر مجموعه متغیرهای قابل اشتقاق از </a:t>
            </a:r>
            <a:r>
              <a:rPr lang="en-US"/>
              <a:t>A</a:t>
            </a:r>
            <a:r>
              <a:rPr lang="fa-IR"/>
              <a:t> را تنها با استفاده از قوانین زنجیره ای تولید می کند.</a:t>
            </a:r>
            <a:endParaRPr lang="en-US"/>
          </a:p>
        </p:txBody>
      </p:sp>
    </p:spTree>
  </p:cSld>
  <p:clrMapOvr>
    <a:masterClrMapping/>
  </p:clrMapOvr>
  <p:transition spd="med">
    <p:wheel/>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60" name="Rectangle 32"/>
          <p:cNvSpPr>
            <a:spLocks noGrp="1" noChangeArrowheads="1"/>
          </p:cNvSpPr>
          <p:nvPr>
            <p:ph type="title"/>
          </p:nvPr>
        </p:nvSpPr>
        <p:spPr/>
        <p:txBody>
          <a:bodyPr/>
          <a:lstStyle/>
          <a:p>
            <a:pPr eaLnBrk="1" hangingPunct="1">
              <a:defRPr/>
            </a:pPr>
            <a:r>
              <a:rPr lang="fa-IR" smtClean="0">
                <a:cs typeface="B Roya" pitchFamily="2" charset="-78"/>
              </a:rPr>
              <a:t>5-2 حذف قوانین زنجیره ای</a:t>
            </a:r>
            <a:endParaRPr lang="en-US" smtClean="0">
              <a:cs typeface="B Roya" pitchFamily="2" charset="-78"/>
            </a:endParaRPr>
          </a:p>
        </p:txBody>
      </p:sp>
      <p:grpSp>
        <p:nvGrpSpPr>
          <p:cNvPr id="96259" name="Group 34"/>
          <p:cNvGrpSpPr>
            <a:grpSpLocks/>
          </p:cNvGrpSpPr>
          <p:nvPr/>
        </p:nvGrpSpPr>
        <p:grpSpPr bwMode="auto">
          <a:xfrm>
            <a:off x="539750" y="1125538"/>
            <a:ext cx="8135938" cy="4568825"/>
            <a:chOff x="340" y="754"/>
            <a:chExt cx="5125" cy="2878"/>
          </a:xfrm>
        </p:grpSpPr>
        <p:sp>
          <p:nvSpPr>
            <p:cNvPr id="96260" name="Text Box 31"/>
            <p:cNvSpPr txBox="1">
              <a:spLocks noChangeArrowheads="1"/>
            </p:cNvSpPr>
            <p:nvPr/>
          </p:nvSpPr>
          <p:spPr bwMode="auto">
            <a:xfrm>
              <a:off x="340" y="754"/>
              <a:ext cx="5125" cy="2878"/>
            </a:xfrm>
            <a:prstGeom prst="rect">
              <a:avLst/>
            </a:prstGeom>
            <a:noFill/>
            <a:ln w="22225" algn="ctr">
              <a:noFill/>
              <a:miter lim="800000"/>
              <a:headEnd/>
              <a:tailEnd/>
            </a:ln>
          </p:spPr>
          <p:txBody>
            <a:bodyPr lIns="90000" tIns="46800" rIns="90000" bIns="46800">
              <a:spAutoFit/>
            </a:bodyPr>
            <a:lstStyle/>
            <a:p>
              <a:pPr>
                <a:spcBef>
                  <a:spcPct val="50000"/>
                </a:spcBef>
              </a:pPr>
              <a:r>
                <a:rPr lang="fa-IR" sz="2000"/>
                <a:t>ایجاد مجموعه </a:t>
              </a:r>
              <a:r>
                <a:rPr lang="en-US" sz="2000"/>
                <a:t>CHAIN(A)</a:t>
              </a:r>
              <a:endParaRPr lang="fa-IR" sz="2000"/>
            </a:p>
            <a:p>
              <a:pPr>
                <a:spcBef>
                  <a:spcPct val="50000"/>
                </a:spcBef>
              </a:pPr>
              <a:r>
                <a:rPr lang="fa-IR" sz="2000"/>
                <a:t>ورودی: یک گرامر مستقل از متن غیر انقباضی حقیقی </a:t>
              </a:r>
              <a:r>
                <a:rPr lang="en-US" sz="2000"/>
                <a:t>G=(V,</a:t>
              </a:r>
              <a:r>
                <a:rPr lang="en-US" sz="2000">
                  <a:cs typeface="Arial" charset="0"/>
                </a:rPr>
                <a:t>∑</a:t>
              </a:r>
              <a:r>
                <a:rPr lang="en-US" sz="2000"/>
                <a:t>,P,S)</a:t>
              </a:r>
              <a:r>
                <a:rPr lang="fa-IR" sz="2000"/>
                <a:t> </a:t>
              </a:r>
              <a:endParaRPr lang="fa-IR" sz="1800"/>
            </a:p>
            <a:p>
              <a:pPr algn="l">
                <a:spcBef>
                  <a:spcPct val="50000"/>
                </a:spcBef>
              </a:pPr>
              <a:r>
                <a:rPr lang="en-US" sz="1800">
                  <a:cs typeface="Arial" charset="0"/>
                </a:rPr>
                <a:t>1. CHAIN(A) : = {A}</a:t>
              </a:r>
            </a:p>
            <a:p>
              <a:pPr algn="l">
                <a:spcBef>
                  <a:spcPct val="50000"/>
                </a:spcBef>
              </a:pPr>
              <a:r>
                <a:rPr lang="en-US" sz="1800">
                  <a:cs typeface="Arial" charset="0"/>
                </a:rPr>
                <a:t>2. PREV : = ø</a:t>
              </a:r>
            </a:p>
            <a:p>
              <a:pPr algn="l">
                <a:spcBef>
                  <a:spcPct val="50000"/>
                </a:spcBef>
              </a:pPr>
              <a:r>
                <a:rPr lang="en-US" sz="1800">
                  <a:cs typeface="Arial" charset="0"/>
                </a:rPr>
                <a:t>3. repeat</a:t>
              </a:r>
            </a:p>
            <a:p>
              <a:pPr algn="l">
                <a:spcBef>
                  <a:spcPct val="50000"/>
                </a:spcBef>
              </a:pPr>
              <a:r>
                <a:rPr lang="en-US" sz="1800">
                  <a:cs typeface="Arial" charset="0"/>
                </a:rPr>
                <a:t>       3.1. NEW : = CHAIN(A)-PREV</a:t>
              </a:r>
            </a:p>
            <a:p>
              <a:pPr algn="l">
                <a:spcBef>
                  <a:spcPct val="50000"/>
                </a:spcBef>
              </a:pPr>
              <a:r>
                <a:rPr lang="en-US" sz="1800">
                  <a:cs typeface="Arial" charset="0"/>
                </a:rPr>
                <a:t>       3.2. PREV : = CHAIN(A)</a:t>
              </a:r>
            </a:p>
            <a:p>
              <a:pPr algn="l">
                <a:spcBef>
                  <a:spcPct val="50000"/>
                </a:spcBef>
              </a:pPr>
              <a:r>
                <a:rPr lang="en-US" sz="1800">
                  <a:cs typeface="Arial" charset="0"/>
                </a:rPr>
                <a:t>       3.3. for each variable B</a:t>
              </a:r>
              <a:r>
                <a:rPr lang="ru-RU" sz="1800">
                  <a:cs typeface="Arial" charset="0"/>
                </a:rPr>
                <a:t>є</a:t>
              </a:r>
              <a:r>
                <a:rPr lang="en-US" sz="1800">
                  <a:cs typeface="Arial" charset="0"/>
                </a:rPr>
                <a:t>NEW do</a:t>
              </a:r>
            </a:p>
            <a:p>
              <a:pPr algn="l">
                <a:spcBef>
                  <a:spcPct val="50000"/>
                </a:spcBef>
              </a:pPr>
              <a:r>
                <a:rPr lang="en-US" sz="1800">
                  <a:cs typeface="Arial" charset="0"/>
                </a:rPr>
                <a:t>               for each rule B    C do</a:t>
              </a:r>
            </a:p>
            <a:p>
              <a:pPr algn="l">
                <a:spcBef>
                  <a:spcPct val="50000"/>
                </a:spcBef>
              </a:pPr>
              <a:r>
                <a:rPr lang="en-US" sz="1800">
                  <a:cs typeface="Arial" charset="0"/>
                </a:rPr>
                <a:t>                           CHAIN(A) : = CHAIN(A)</a:t>
              </a:r>
              <a:r>
                <a:rPr lang="el-GR" sz="1800">
                  <a:cs typeface="Arial" charset="0"/>
                </a:rPr>
                <a:t>υ</a:t>
              </a:r>
              <a:r>
                <a:rPr lang="en-US" sz="1800">
                  <a:cs typeface="Arial" charset="0"/>
                </a:rPr>
                <a:t>{C}</a:t>
              </a:r>
            </a:p>
            <a:p>
              <a:pPr algn="l">
                <a:spcBef>
                  <a:spcPct val="50000"/>
                </a:spcBef>
              </a:pPr>
              <a:r>
                <a:rPr lang="en-US" sz="1800">
                  <a:cs typeface="Arial" charset="0"/>
                </a:rPr>
                <a:t>until CHAIN(A) = PREV</a:t>
              </a:r>
            </a:p>
          </p:txBody>
        </p:sp>
        <p:sp>
          <p:nvSpPr>
            <p:cNvPr id="96261" name="Line 33"/>
            <p:cNvSpPr>
              <a:spLocks noChangeShapeType="1"/>
            </p:cNvSpPr>
            <p:nvPr/>
          </p:nvSpPr>
          <p:spPr bwMode="auto">
            <a:xfrm>
              <a:off x="2018" y="3022"/>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67" name="Rectangle 15"/>
          <p:cNvSpPr>
            <a:spLocks noGrp="1" noChangeArrowheads="1"/>
          </p:cNvSpPr>
          <p:nvPr>
            <p:ph type="title"/>
          </p:nvPr>
        </p:nvSpPr>
        <p:spPr/>
        <p:txBody>
          <a:bodyPr/>
          <a:lstStyle/>
          <a:p>
            <a:pPr eaLnBrk="1" hangingPunct="1">
              <a:defRPr/>
            </a:pPr>
            <a:r>
              <a:rPr lang="fa-IR" smtClean="0">
                <a:cs typeface="B Roya" pitchFamily="2" charset="-78"/>
              </a:rPr>
              <a:t>5-2 حذف قوانین زنجیره ای</a:t>
            </a:r>
            <a:endParaRPr lang="en-US" smtClean="0">
              <a:cs typeface="B Roya" pitchFamily="2" charset="-78"/>
            </a:endParaRPr>
          </a:p>
        </p:txBody>
      </p:sp>
      <p:sp>
        <p:nvSpPr>
          <p:cNvPr id="97283" name="Text Box 16"/>
          <p:cNvSpPr txBox="1">
            <a:spLocks noChangeArrowheads="1"/>
          </p:cNvSpPr>
          <p:nvPr/>
        </p:nvSpPr>
        <p:spPr bwMode="auto">
          <a:xfrm>
            <a:off x="323850" y="1501775"/>
            <a:ext cx="8424863" cy="329565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قضیه</a:t>
            </a:r>
          </a:p>
          <a:p>
            <a:pPr>
              <a:spcBef>
                <a:spcPct val="50000"/>
              </a:spcBef>
            </a:pPr>
            <a:r>
              <a:rPr lang="fa-IR"/>
              <a:t>فرض کنید که </a:t>
            </a:r>
            <a:r>
              <a:rPr lang="en-US"/>
              <a:t>G=(V,</a:t>
            </a:r>
            <a:r>
              <a:rPr lang="en-US">
                <a:cs typeface="Arial" charset="0"/>
              </a:rPr>
              <a:t>∑</a:t>
            </a:r>
            <a:r>
              <a:rPr lang="en-US"/>
              <a:t>,P,S)</a:t>
            </a:r>
            <a:r>
              <a:rPr lang="fa-IR"/>
              <a:t> یک گرامر مستقل از متن باشد. الگوریتمی برای ایجاد یک گرامر مستقل از متن </a:t>
            </a:r>
            <a:r>
              <a:rPr lang="en-US"/>
              <a:t>G</a:t>
            </a:r>
            <a:r>
              <a:rPr lang="en-US" sz="1600"/>
              <a:t>C</a:t>
            </a:r>
            <a:r>
              <a:rPr lang="fa-IR"/>
              <a:t>  وجود دارد بطوریکه</a:t>
            </a:r>
          </a:p>
          <a:p>
            <a:endParaRPr lang="fa-IR"/>
          </a:p>
          <a:p>
            <a:r>
              <a:rPr lang="en-US"/>
              <a:t>(i</a:t>
            </a:r>
            <a:r>
              <a:rPr lang="fa-IR"/>
              <a:t> </a:t>
            </a:r>
            <a:r>
              <a:rPr lang="en-US"/>
              <a:t>L(G </a:t>
            </a:r>
            <a:r>
              <a:rPr lang="en-US" sz="1600"/>
              <a:t>C</a:t>
            </a:r>
            <a:r>
              <a:rPr lang="en-US"/>
              <a:t>)=L(G)</a:t>
            </a:r>
          </a:p>
          <a:p>
            <a:r>
              <a:rPr lang="en-US"/>
              <a:t>(ii</a:t>
            </a:r>
            <a:r>
              <a:rPr lang="fa-IR"/>
              <a:t> </a:t>
            </a:r>
            <a:r>
              <a:rPr lang="en-US"/>
              <a:t>G</a:t>
            </a:r>
            <a:r>
              <a:rPr lang="en-US" sz="1600"/>
              <a:t>C</a:t>
            </a:r>
            <a:r>
              <a:rPr lang="fa-IR"/>
              <a:t> هیچ قانون زنجیره ای نداشته باشد.</a:t>
            </a:r>
            <a:endParaRPr lang="en-US"/>
          </a:p>
        </p:txBody>
      </p:sp>
    </p:spTree>
  </p:cSld>
  <p:clrMapOvr>
    <a:masterClrMapping/>
  </p:clrMapOvr>
  <p:transition spd="med">
    <p:wheel/>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p:txBody>
          <a:bodyPr/>
          <a:lstStyle/>
          <a:p>
            <a:pPr eaLnBrk="1" hangingPunct="1">
              <a:defRPr/>
            </a:pPr>
            <a:r>
              <a:rPr lang="fa-IR" sz="3200" smtClean="0">
                <a:cs typeface="B Roya" pitchFamily="2" charset="-78"/>
              </a:rPr>
              <a:t>5-3 عناصر غیر مفید</a:t>
            </a:r>
            <a:endParaRPr lang="en-US" sz="3200" smtClean="0">
              <a:cs typeface="B Roya" pitchFamily="2" charset="-78"/>
            </a:endParaRPr>
          </a:p>
        </p:txBody>
      </p:sp>
      <p:grpSp>
        <p:nvGrpSpPr>
          <p:cNvPr id="98307" name="Group 47"/>
          <p:cNvGrpSpPr>
            <a:grpSpLocks/>
          </p:cNvGrpSpPr>
          <p:nvPr/>
        </p:nvGrpSpPr>
        <p:grpSpPr bwMode="auto">
          <a:xfrm>
            <a:off x="250825" y="1851025"/>
            <a:ext cx="8353425" cy="2441575"/>
            <a:chOff x="158" y="709"/>
            <a:chExt cx="5262" cy="1538"/>
          </a:xfrm>
        </p:grpSpPr>
        <p:sp>
          <p:nvSpPr>
            <p:cNvPr id="98308" name="Text Box 42"/>
            <p:cNvSpPr txBox="1">
              <a:spLocks noChangeArrowheads="1"/>
            </p:cNvSpPr>
            <p:nvPr/>
          </p:nvSpPr>
          <p:spPr bwMode="auto">
            <a:xfrm>
              <a:off x="158" y="709"/>
              <a:ext cx="5262" cy="1538"/>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عناصر مفید و عناصر غیر مفید:</a:t>
              </a:r>
            </a:p>
            <a:p>
              <a:pPr>
                <a:spcBef>
                  <a:spcPct val="50000"/>
                </a:spcBef>
              </a:pPr>
              <a:r>
                <a:rPr lang="fa-IR"/>
                <a:t>فرض کنید </a:t>
              </a:r>
              <a:r>
                <a:rPr lang="en-US"/>
                <a:t>G</a:t>
              </a:r>
              <a:r>
                <a:rPr lang="fa-IR"/>
                <a:t> یک گرامر مستقل از متن است. در این صورت یک عنصر </a:t>
              </a:r>
              <a:r>
                <a:rPr lang="en-US"/>
                <a:t>x (V)</a:t>
              </a:r>
              <a:r>
                <a:rPr lang="fa-IR"/>
                <a:t> مفید</a:t>
              </a:r>
              <a:r>
                <a:rPr lang="en-US"/>
                <a:t>(useful)</a:t>
              </a:r>
              <a:r>
                <a:rPr lang="fa-IR"/>
                <a:t> است اگر یک اشتقاق </a:t>
              </a:r>
              <a:r>
                <a:rPr lang="en-US"/>
                <a:t>S *  uxw  * w</a:t>
              </a:r>
              <a:r>
                <a:rPr lang="fa-IR"/>
                <a:t> وجود داشته باشد بطوری که </a:t>
              </a:r>
              <a:r>
                <a:rPr lang="en-US"/>
                <a:t>u,v</a:t>
              </a:r>
              <a:r>
                <a:rPr lang="ru-RU">
                  <a:cs typeface="Arial" charset="0"/>
                </a:rPr>
                <a:t>є</a:t>
              </a:r>
              <a:r>
                <a:rPr lang="en-US"/>
                <a:t>(V</a:t>
              </a:r>
              <a:r>
                <a:rPr lang="el-GR">
                  <a:cs typeface="Arial" charset="0"/>
                </a:rPr>
                <a:t>υ∑</a:t>
              </a:r>
              <a:r>
                <a:rPr lang="en-US"/>
                <a:t>)*</a:t>
              </a:r>
              <a:r>
                <a:rPr lang="fa-IR"/>
                <a:t> و </a:t>
              </a:r>
              <a:r>
                <a:rPr lang="en-US"/>
                <a:t>w</a:t>
              </a:r>
              <a:r>
                <a:rPr lang="ru-RU">
                  <a:cs typeface="Arial" charset="0"/>
                </a:rPr>
                <a:t>є∑</a:t>
              </a:r>
              <a:r>
                <a:rPr lang="en-US"/>
                <a:t> *</a:t>
              </a:r>
              <a:r>
                <a:rPr lang="fa-IR"/>
                <a:t> باشد. به عنصری که مفید نیست، غیر مفید</a:t>
              </a:r>
              <a:r>
                <a:rPr lang="en-US"/>
                <a:t>(useless)</a:t>
              </a:r>
              <a:r>
                <a:rPr lang="fa-IR"/>
                <a:t> گفته می شود.</a:t>
              </a:r>
              <a:endParaRPr lang="en-US"/>
            </a:p>
          </p:txBody>
        </p:sp>
        <p:sp>
          <p:nvSpPr>
            <p:cNvPr id="98309" name="Text Box 43"/>
            <p:cNvSpPr txBox="1">
              <a:spLocks noChangeArrowheads="1"/>
            </p:cNvSpPr>
            <p:nvPr/>
          </p:nvSpPr>
          <p:spPr bwMode="auto">
            <a:xfrm>
              <a:off x="409" y="1584"/>
              <a:ext cx="182" cy="173"/>
            </a:xfrm>
            <a:prstGeom prst="rect">
              <a:avLst/>
            </a:prstGeom>
            <a:noFill/>
            <a:ln w="22225" algn="ctr">
              <a:noFill/>
              <a:miter lim="800000"/>
              <a:headEnd/>
              <a:tailEnd/>
            </a:ln>
          </p:spPr>
          <p:txBody>
            <a:bodyPr lIns="90000" tIns="46800" rIns="90000" bIns="46800">
              <a:spAutoFit/>
            </a:bodyPr>
            <a:lstStyle/>
            <a:p>
              <a:pPr>
                <a:spcBef>
                  <a:spcPct val="50000"/>
                </a:spcBef>
              </a:pPr>
              <a:r>
                <a:rPr lang="en-US" sz="1200"/>
                <a:t>G</a:t>
              </a:r>
            </a:p>
          </p:txBody>
        </p:sp>
        <p:sp>
          <p:nvSpPr>
            <p:cNvPr id="98310" name="Text Box 44"/>
            <p:cNvSpPr txBox="1">
              <a:spLocks noChangeArrowheads="1"/>
            </p:cNvSpPr>
            <p:nvPr/>
          </p:nvSpPr>
          <p:spPr bwMode="auto">
            <a:xfrm>
              <a:off x="1156" y="1571"/>
              <a:ext cx="182" cy="173"/>
            </a:xfrm>
            <a:prstGeom prst="rect">
              <a:avLst/>
            </a:prstGeom>
            <a:noFill/>
            <a:ln w="22225" algn="ctr">
              <a:noFill/>
              <a:miter lim="800000"/>
              <a:headEnd/>
              <a:tailEnd/>
            </a:ln>
          </p:spPr>
          <p:txBody>
            <a:bodyPr lIns="90000" tIns="46800" rIns="90000" bIns="46800">
              <a:spAutoFit/>
            </a:bodyPr>
            <a:lstStyle/>
            <a:p>
              <a:pPr>
                <a:spcBef>
                  <a:spcPct val="50000"/>
                </a:spcBef>
              </a:pPr>
              <a:r>
                <a:rPr lang="en-US" sz="1200"/>
                <a:t>G</a:t>
              </a:r>
            </a:p>
          </p:txBody>
        </p:sp>
        <p:sp>
          <p:nvSpPr>
            <p:cNvPr id="98311" name="AutoShape 45"/>
            <p:cNvSpPr>
              <a:spLocks noChangeArrowheads="1"/>
            </p:cNvSpPr>
            <p:nvPr/>
          </p:nvSpPr>
          <p:spPr bwMode="auto">
            <a:xfrm>
              <a:off x="407" y="1570"/>
              <a:ext cx="272" cy="46"/>
            </a:xfrm>
            <a:prstGeom prst="notchedRightArrow">
              <a:avLst>
                <a:gd name="adj1" fmla="val 50000"/>
                <a:gd name="adj2" fmla="val 147826"/>
              </a:avLst>
            </a:prstGeom>
            <a:noFill/>
            <a:ln w="22225" algn="ctr">
              <a:solidFill>
                <a:schemeClr val="tx1"/>
              </a:solidFill>
              <a:miter lim="800000"/>
              <a:headEnd/>
              <a:tailEnd/>
            </a:ln>
          </p:spPr>
          <p:txBody>
            <a:bodyPr wrap="none" lIns="90000" tIns="46800" rIns="90000" bIns="46800" anchor="ctr"/>
            <a:lstStyle/>
            <a:p>
              <a:endParaRPr lang="fa-IR"/>
            </a:p>
          </p:txBody>
        </p:sp>
        <p:sp>
          <p:nvSpPr>
            <p:cNvPr id="98312" name="AutoShape 46"/>
            <p:cNvSpPr>
              <a:spLocks noChangeArrowheads="1"/>
            </p:cNvSpPr>
            <p:nvPr/>
          </p:nvSpPr>
          <p:spPr bwMode="auto">
            <a:xfrm>
              <a:off x="1119" y="1570"/>
              <a:ext cx="272" cy="46"/>
            </a:xfrm>
            <a:prstGeom prst="notchedRightArrow">
              <a:avLst>
                <a:gd name="adj1" fmla="val 50000"/>
                <a:gd name="adj2" fmla="val 147826"/>
              </a:avLst>
            </a:prstGeom>
            <a:noFill/>
            <a:ln w="22225" algn="ctr">
              <a:solidFill>
                <a:schemeClr val="tx1"/>
              </a:solidFill>
              <a:miter lim="800000"/>
              <a:headEnd/>
              <a:tailEnd/>
            </a:ln>
          </p:spPr>
          <p:txBody>
            <a:bodyPr wrap="none" lIns="90000" tIns="46800" rIns="90000" bIns="46800" anchor="ctr"/>
            <a:lstStyle/>
            <a:p>
              <a:endParaRPr lang="fa-IR"/>
            </a:p>
          </p:txBody>
        </p:sp>
      </p:grpSp>
    </p:spTree>
  </p:cSld>
  <p:clrMapOvr>
    <a:masterClrMapping/>
  </p:clrMapOvr>
  <p:transition spd="med">
    <p:wheel/>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69" name="Rectangle 73"/>
          <p:cNvSpPr>
            <a:spLocks noGrp="1" noChangeArrowheads="1"/>
          </p:cNvSpPr>
          <p:nvPr>
            <p:ph type="title"/>
          </p:nvPr>
        </p:nvSpPr>
        <p:spPr/>
        <p:txBody>
          <a:bodyPr/>
          <a:lstStyle/>
          <a:p>
            <a:pPr eaLnBrk="1" hangingPunct="1">
              <a:defRPr/>
            </a:pPr>
            <a:r>
              <a:rPr lang="fa-IR" sz="3200" smtClean="0">
                <a:cs typeface="B Roya" pitchFamily="2" charset="-78"/>
              </a:rPr>
              <a:t>5-3 عناصر غیر مفید</a:t>
            </a:r>
            <a:endParaRPr lang="en-US" sz="3200" smtClean="0">
              <a:cs typeface="B Roya" pitchFamily="2" charset="-78"/>
            </a:endParaRPr>
          </a:p>
        </p:txBody>
      </p:sp>
      <p:sp>
        <p:nvSpPr>
          <p:cNvPr id="99331" name="Text Box 74"/>
          <p:cNvSpPr txBox="1">
            <a:spLocks noChangeArrowheads="1"/>
          </p:cNvSpPr>
          <p:nvPr/>
        </p:nvSpPr>
        <p:spPr bwMode="auto">
          <a:xfrm>
            <a:off x="323850" y="1196975"/>
            <a:ext cx="8496300" cy="1373188"/>
          </a:xfrm>
          <a:prstGeom prst="rect">
            <a:avLst/>
          </a:prstGeom>
          <a:solidFill>
            <a:schemeClr val="bg1"/>
          </a:solidFill>
          <a:ln w="22225" algn="ctr">
            <a:noFill/>
            <a:miter lim="800000"/>
            <a:headEnd/>
            <a:tailEnd/>
          </a:ln>
        </p:spPr>
        <p:txBody>
          <a:bodyPr lIns="90000" tIns="46800" rIns="90000" bIns="46800">
            <a:spAutoFit/>
          </a:bodyPr>
          <a:lstStyle/>
          <a:p>
            <a:pPr algn="just">
              <a:spcBef>
                <a:spcPct val="50000"/>
              </a:spcBef>
            </a:pPr>
            <a:r>
              <a:rPr lang="fa-IR"/>
              <a:t>یک عنصر پایانی مفید است اگر در یک رشته از زبان </a:t>
            </a:r>
            <a:r>
              <a:rPr lang="en-US"/>
              <a:t>G</a:t>
            </a:r>
            <a:r>
              <a:rPr lang="fa-IR"/>
              <a:t> رخ دهد. یک متغیر مفید است اگر در یک اشتقاق که با یک عنصر ابتدائی شروع شده و یک رشته پایانی را تولید می کند، رخ دهد.</a:t>
            </a:r>
            <a:endParaRPr lang="en-US"/>
          </a:p>
        </p:txBody>
      </p:sp>
      <p:sp>
        <p:nvSpPr>
          <p:cNvPr id="99332" name="Text Box 75"/>
          <p:cNvSpPr txBox="1">
            <a:spLocks noChangeArrowheads="1"/>
          </p:cNvSpPr>
          <p:nvPr/>
        </p:nvSpPr>
        <p:spPr bwMode="auto">
          <a:xfrm>
            <a:off x="611188" y="2568575"/>
            <a:ext cx="8064500" cy="2228850"/>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دو شرط بایستی برای یک متغیر مفید برقرار باشد:</a:t>
            </a:r>
          </a:p>
          <a:p>
            <a:pPr>
              <a:spcBef>
                <a:spcPct val="50000"/>
              </a:spcBef>
            </a:pPr>
            <a:r>
              <a:rPr lang="fa-IR">
                <a:solidFill>
                  <a:schemeClr val="folHlink"/>
                </a:solidFill>
              </a:rPr>
              <a:t>1- متغیر بتواند در یک فرم جمله ای گرامررخ دهد یا به عبارتی در یک رشته قابل اشتقاق از </a:t>
            </a:r>
            <a:r>
              <a:rPr lang="en-US">
                <a:solidFill>
                  <a:schemeClr val="folHlink"/>
                </a:solidFill>
              </a:rPr>
              <a:t>S</a:t>
            </a:r>
            <a:r>
              <a:rPr lang="fa-IR">
                <a:solidFill>
                  <a:schemeClr val="folHlink"/>
                </a:solidFill>
              </a:rPr>
              <a:t> وجود داشته باشد.</a:t>
            </a:r>
          </a:p>
          <a:p>
            <a:pPr>
              <a:spcBef>
                <a:spcPct val="50000"/>
              </a:spcBef>
            </a:pPr>
            <a:r>
              <a:rPr lang="fa-IR">
                <a:solidFill>
                  <a:schemeClr val="folHlink"/>
                </a:solidFill>
              </a:rPr>
              <a:t>2- اشتقاق یک رشته پایانی از ان متغیر وجود داشته باشد.</a:t>
            </a:r>
            <a:endParaRPr lang="en-US">
              <a:solidFill>
                <a:schemeClr val="folHlink"/>
              </a:solidFill>
            </a:endParaRPr>
          </a:p>
        </p:txBody>
      </p:sp>
      <p:sp>
        <p:nvSpPr>
          <p:cNvPr id="99333" name="Text Box 76"/>
          <p:cNvSpPr txBox="1">
            <a:spLocks noChangeArrowheads="1"/>
          </p:cNvSpPr>
          <p:nvPr/>
        </p:nvSpPr>
        <p:spPr bwMode="auto">
          <a:xfrm>
            <a:off x="323850" y="5013325"/>
            <a:ext cx="8424863" cy="946150"/>
          </a:xfrm>
          <a:prstGeom prst="rect">
            <a:avLst/>
          </a:prstGeom>
          <a:solidFill>
            <a:schemeClr val="bg1"/>
          </a:solidFill>
          <a:ln w="22225" algn="ctr">
            <a:noFill/>
            <a:miter lim="800000"/>
            <a:headEnd/>
            <a:tailEnd/>
          </a:ln>
        </p:spPr>
        <p:txBody>
          <a:bodyPr lIns="90000" tIns="46800" rIns="90000" bIns="46800">
            <a:spAutoFit/>
          </a:bodyPr>
          <a:lstStyle/>
          <a:p>
            <a:pPr algn="ctr">
              <a:spcBef>
                <a:spcPct val="50000"/>
              </a:spcBef>
            </a:pPr>
            <a:r>
              <a:rPr lang="fa-IR"/>
              <a:t>به متغیری که در یک فرم جمله ای رخ می دهد،قابل دسترس </a:t>
            </a:r>
            <a:r>
              <a:rPr lang="en-US"/>
              <a:t>(reachable)</a:t>
            </a:r>
            <a:r>
              <a:rPr lang="fa-IR"/>
              <a:t> از </a:t>
            </a:r>
            <a:r>
              <a:rPr lang="en-US"/>
              <a:t>S</a:t>
            </a:r>
            <a:r>
              <a:rPr lang="fa-IR"/>
              <a:t> گفته می شود. </a:t>
            </a:r>
            <a:endParaRPr lang="en-US"/>
          </a:p>
        </p:txBody>
      </p:sp>
    </p:spTree>
  </p:cSld>
  <p:clrMapOvr>
    <a:masterClrMapping/>
  </p:clrMapOvr>
  <p:transition spd="med">
    <p:wheel/>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5"/>
          <p:cNvSpPr txBox="1">
            <a:spLocks noChangeArrowheads="1"/>
          </p:cNvSpPr>
          <p:nvPr/>
        </p:nvSpPr>
        <p:spPr bwMode="auto">
          <a:xfrm>
            <a:off x="755650" y="1268413"/>
            <a:ext cx="7920038" cy="3295650"/>
          </a:xfrm>
          <a:prstGeom prst="rect">
            <a:avLst/>
          </a:prstGeom>
          <a:noFill/>
          <a:ln w="22225" algn="ctr">
            <a:noFill/>
            <a:miter lim="800000"/>
            <a:headEnd/>
            <a:tailEnd/>
          </a:ln>
        </p:spPr>
        <p:txBody>
          <a:bodyPr lIns="90000" tIns="46800" rIns="90000" bIns="46800">
            <a:spAutoFit/>
          </a:bodyPr>
          <a:lstStyle/>
          <a:p>
            <a:r>
              <a:rPr lang="fa-IR">
                <a:solidFill>
                  <a:schemeClr val="folHlink"/>
                </a:solidFill>
              </a:rPr>
              <a:t>قضیه</a:t>
            </a:r>
          </a:p>
          <a:p>
            <a:r>
              <a:rPr lang="fa-IR"/>
              <a:t>فرض کنید که </a:t>
            </a:r>
            <a:r>
              <a:rPr lang="en-US"/>
              <a:t>G=(V,</a:t>
            </a:r>
            <a:r>
              <a:rPr lang="en-US">
                <a:cs typeface="Arial" charset="0"/>
              </a:rPr>
              <a:t>∑</a:t>
            </a:r>
            <a:r>
              <a:rPr lang="en-US"/>
              <a:t>,P,S)</a:t>
            </a:r>
            <a:r>
              <a:rPr lang="fa-IR"/>
              <a:t> یک گرامر مستقل از متن است. الگوریتمی برای ایجاد یک گرامر مستقل از متن </a:t>
            </a:r>
            <a:r>
              <a:rPr lang="en-US"/>
              <a:t>G</a:t>
            </a:r>
            <a:r>
              <a:rPr lang="en-US" sz="1600"/>
              <a:t>T</a:t>
            </a:r>
            <a:r>
              <a:rPr lang="en-US"/>
              <a:t>=(V</a:t>
            </a:r>
            <a:r>
              <a:rPr lang="en-US" sz="1600"/>
              <a:t>T</a:t>
            </a:r>
            <a:r>
              <a:rPr lang="en-US"/>
              <a:t>,</a:t>
            </a:r>
            <a:r>
              <a:rPr lang="en-US">
                <a:cs typeface="Arial" charset="0"/>
              </a:rPr>
              <a:t>∑</a:t>
            </a:r>
            <a:r>
              <a:rPr lang="en-US" sz="1600"/>
              <a:t>T</a:t>
            </a:r>
            <a:r>
              <a:rPr lang="en-US"/>
              <a:t>,P</a:t>
            </a:r>
            <a:r>
              <a:rPr lang="en-US" sz="1600"/>
              <a:t>T</a:t>
            </a:r>
            <a:r>
              <a:rPr lang="en-US"/>
              <a:t>,S)</a:t>
            </a:r>
            <a:r>
              <a:rPr lang="fa-IR"/>
              <a:t>  وجود دارد بطوریکه </a:t>
            </a:r>
          </a:p>
          <a:p>
            <a:endParaRPr lang="fa-IR"/>
          </a:p>
          <a:p>
            <a:r>
              <a:rPr lang="en-US"/>
              <a:t>(i</a:t>
            </a:r>
            <a:r>
              <a:rPr lang="fa-IR"/>
              <a:t> </a:t>
            </a:r>
            <a:r>
              <a:rPr lang="en-US"/>
              <a:t>L(G </a:t>
            </a:r>
            <a:r>
              <a:rPr lang="en-US" sz="1600"/>
              <a:t>T</a:t>
            </a:r>
            <a:r>
              <a:rPr lang="en-US"/>
              <a:t>)=L(G)</a:t>
            </a:r>
          </a:p>
          <a:p>
            <a:pPr>
              <a:spcBef>
                <a:spcPct val="50000"/>
              </a:spcBef>
            </a:pPr>
            <a:r>
              <a:rPr lang="en-US"/>
              <a:t>(ii</a:t>
            </a:r>
            <a:r>
              <a:rPr lang="fa-IR"/>
              <a:t> هر متغیر در </a:t>
            </a:r>
            <a:r>
              <a:rPr lang="en-US"/>
              <a:t>G</a:t>
            </a:r>
            <a:r>
              <a:rPr lang="en-US" sz="1600"/>
              <a:t>T</a:t>
            </a:r>
            <a:r>
              <a:rPr lang="fa-IR" sz="1600"/>
              <a:t> </a:t>
            </a:r>
            <a:r>
              <a:rPr lang="fa-IR"/>
              <a:t>یک رشته پایانی در </a:t>
            </a:r>
            <a:r>
              <a:rPr lang="en-US"/>
              <a:t>G</a:t>
            </a:r>
            <a:r>
              <a:rPr lang="en-US" sz="1400"/>
              <a:t>T</a:t>
            </a:r>
            <a:r>
              <a:rPr lang="fa-IR" sz="1400"/>
              <a:t> </a:t>
            </a:r>
            <a:r>
              <a:rPr lang="fa-IR"/>
              <a:t>را مشتق کند.</a:t>
            </a:r>
            <a:endParaRPr lang="en-US"/>
          </a:p>
        </p:txBody>
      </p:sp>
      <p:sp>
        <p:nvSpPr>
          <p:cNvPr id="184346" name="Rectangle 26"/>
          <p:cNvSpPr>
            <a:spLocks noGrp="1" noChangeArrowheads="1"/>
          </p:cNvSpPr>
          <p:nvPr>
            <p:ph type="title"/>
          </p:nvPr>
        </p:nvSpPr>
        <p:spPr/>
        <p:txBody>
          <a:bodyPr/>
          <a:lstStyle/>
          <a:p>
            <a:pPr eaLnBrk="1" hangingPunct="1">
              <a:defRPr/>
            </a:pPr>
            <a:r>
              <a:rPr lang="fa-IR" sz="3200" smtClean="0">
                <a:cs typeface="B Roya" pitchFamily="2" charset="-78"/>
              </a:rPr>
              <a:t>5-3 عناصر غیر مفید</a:t>
            </a:r>
            <a:endParaRPr lang="en-US" sz="3200" smtClean="0">
              <a:cs typeface="B Roya" pitchFamily="2" charset="-78"/>
            </a:endParaRPr>
          </a:p>
        </p:txBody>
      </p:sp>
    </p:spTree>
  </p:cSld>
  <p:clrMapOvr>
    <a:masterClrMapping/>
  </p:clrMapOvr>
  <p:transition spd="med">
    <p:wheel/>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405" name="Rectangle 37"/>
          <p:cNvSpPr>
            <a:spLocks noGrp="1" noChangeArrowheads="1"/>
          </p:cNvSpPr>
          <p:nvPr>
            <p:ph type="title"/>
          </p:nvPr>
        </p:nvSpPr>
        <p:spPr/>
        <p:txBody>
          <a:bodyPr/>
          <a:lstStyle/>
          <a:p>
            <a:pPr eaLnBrk="1" hangingPunct="1">
              <a:defRPr/>
            </a:pPr>
            <a:r>
              <a:rPr lang="fa-IR" sz="3200" smtClean="0">
                <a:cs typeface="B Roya" pitchFamily="2" charset="-78"/>
              </a:rPr>
              <a:t>5-3 عناصر غیر مفید</a:t>
            </a:r>
            <a:endParaRPr lang="en-US" sz="3200" smtClean="0">
              <a:cs typeface="B Roya" pitchFamily="2" charset="-78"/>
            </a:endParaRPr>
          </a:p>
        </p:txBody>
      </p:sp>
      <p:sp>
        <p:nvSpPr>
          <p:cNvPr id="101379" name="Text Box 38"/>
          <p:cNvSpPr txBox="1">
            <a:spLocks noChangeArrowheads="1"/>
          </p:cNvSpPr>
          <p:nvPr/>
        </p:nvSpPr>
        <p:spPr bwMode="auto">
          <a:xfrm>
            <a:off x="7667625" y="1196975"/>
            <a:ext cx="1008063" cy="519113"/>
          </a:xfrm>
          <a:prstGeom prst="rect">
            <a:avLst/>
          </a:prstGeom>
          <a:noFill/>
          <a:ln w="22225" algn="ctr">
            <a:noFill/>
            <a:miter lim="800000"/>
            <a:headEnd/>
            <a:tailEnd/>
          </a:ln>
        </p:spPr>
        <p:txBody>
          <a:bodyPr lIns="90000" tIns="46800" rIns="90000" bIns="46800">
            <a:spAutoFit/>
          </a:bodyPr>
          <a:lstStyle/>
          <a:p>
            <a:pPr>
              <a:spcBef>
                <a:spcPct val="50000"/>
              </a:spcBef>
            </a:pPr>
            <a:r>
              <a:rPr lang="fa-IR">
                <a:solidFill>
                  <a:schemeClr val="accent1"/>
                </a:solidFill>
              </a:rPr>
              <a:t>مثال:</a:t>
            </a:r>
            <a:endParaRPr lang="en-US">
              <a:solidFill>
                <a:schemeClr val="accent1"/>
              </a:solidFill>
            </a:endParaRPr>
          </a:p>
        </p:txBody>
      </p:sp>
      <p:grpSp>
        <p:nvGrpSpPr>
          <p:cNvPr id="101380" name="Group 56"/>
          <p:cNvGrpSpPr>
            <a:grpSpLocks/>
          </p:cNvGrpSpPr>
          <p:nvPr/>
        </p:nvGrpSpPr>
        <p:grpSpPr bwMode="auto">
          <a:xfrm>
            <a:off x="468313" y="2260600"/>
            <a:ext cx="8135937" cy="3184525"/>
            <a:chOff x="295" y="1089"/>
            <a:chExt cx="5125" cy="2006"/>
          </a:xfrm>
        </p:grpSpPr>
        <p:grpSp>
          <p:nvGrpSpPr>
            <p:cNvPr id="101381" name="Group 47"/>
            <p:cNvGrpSpPr>
              <a:grpSpLocks/>
            </p:cNvGrpSpPr>
            <p:nvPr/>
          </p:nvGrpSpPr>
          <p:grpSpPr bwMode="auto">
            <a:xfrm>
              <a:off x="295" y="1117"/>
              <a:ext cx="2222" cy="1978"/>
              <a:chOff x="295" y="1117"/>
              <a:chExt cx="2222" cy="1978"/>
            </a:xfrm>
          </p:grpSpPr>
          <p:sp>
            <p:nvSpPr>
              <p:cNvPr id="101390" name="Text Box 39"/>
              <p:cNvSpPr txBox="1">
                <a:spLocks noChangeArrowheads="1"/>
              </p:cNvSpPr>
              <p:nvPr/>
            </p:nvSpPr>
            <p:spPr bwMode="auto">
              <a:xfrm>
                <a:off x="295" y="1117"/>
                <a:ext cx="2222" cy="1978"/>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G: S    AC l BS l B</a:t>
                </a:r>
              </a:p>
              <a:p>
                <a:pPr algn="l">
                  <a:spcBef>
                    <a:spcPct val="50000"/>
                  </a:spcBef>
                </a:pPr>
                <a:r>
                  <a:rPr lang="en-US" sz="2000"/>
                  <a:t>     A    aA l aF</a:t>
                </a:r>
              </a:p>
              <a:p>
                <a:pPr algn="l">
                  <a:spcBef>
                    <a:spcPct val="50000"/>
                  </a:spcBef>
                </a:pPr>
                <a:r>
                  <a:rPr lang="en-US" sz="2000"/>
                  <a:t>     B    CF l b</a:t>
                </a:r>
              </a:p>
              <a:p>
                <a:pPr algn="l">
                  <a:spcBef>
                    <a:spcPct val="50000"/>
                  </a:spcBef>
                </a:pPr>
                <a:r>
                  <a:rPr lang="en-US" sz="2000"/>
                  <a:t>     C    cC l D</a:t>
                </a:r>
              </a:p>
              <a:p>
                <a:pPr algn="l">
                  <a:spcBef>
                    <a:spcPct val="50000"/>
                  </a:spcBef>
                </a:pPr>
                <a:r>
                  <a:rPr lang="en-US" sz="2000"/>
                  <a:t>     D    aD l BD l C</a:t>
                </a:r>
              </a:p>
              <a:p>
                <a:pPr algn="l">
                  <a:spcBef>
                    <a:spcPct val="50000"/>
                  </a:spcBef>
                </a:pPr>
                <a:r>
                  <a:rPr lang="en-US" sz="2000"/>
                  <a:t>     E    aA l BSA</a:t>
                </a:r>
              </a:p>
              <a:p>
                <a:pPr algn="l">
                  <a:spcBef>
                    <a:spcPct val="50000"/>
                  </a:spcBef>
                </a:pPr>
                <a:r>
                  <a:rPr lang="en-US" sz="2000"/>
                  <a:t>     F    bB l b</a:t>
                </a:r>
              </a:p>
            </p:txBody>
          </p:sp>
          <p:sp>
            <p:nvSpPr>
              <p:cNvPr id="101391" name="Line 40"/>
              <p:cNvSpPr>
                <a:spLocks noChangeShapeType="1"/>
              </p:cNvSpPr>
              <p:nvPr/>
            </p:nvSpPr>
            <p:spPr bwMode="auto">
              <a:xfrm>
                <a:off x="703" y="1253"/>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92" name="Line 41"/>
              <p:cNvSpPr>
                <a:spLocks noChangeShapeType="1"/>
              </p:cNvSpPr>
              <p:nvPr/>
            </p:nvSpPr>
            <p:spPr bwMode="auto">
              <a:xfrm>
                <a:off x="703" y="1562"/>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93" name="Line 42"/>
              <p:cNvSpPr>
                <a:spLocks noChangeShapeType="1"/>
              </p:cNvSpPr>
              <p:nvPr/>
            </p:nvSpPr>
            <p:spPr bwMode="auto">
              <a:xfrm>
                <a:off x="719" y="1842"/>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94" name="Line 43"/>
              <p:cNvSpPr>
                <a:spLocks noChangeShapeType="1"/>
              </p:cNvSpPr>
              <p:nvPr/>
            </p:nvSpPr>
            <p:spPr bwMode="auto">
              <a:xfrm>
                <a:off x="703" y="2131"/>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95" name="Line 44"/>
              <p:cNvSpPr>
                <a:spLocks noChangeShapeType="1"/>
              </p:cNvSpPr>
              <p:nvPr/>
            </p:nvSpPr>
            <p:spPr bwMode="auto">
              <a:xfrm>
                <a:off x="711" y="2416"/>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96" name="Line 45"/>
              <p:cNvSpPr>
                <a:spLocks noChangeShapeType="1"/>
              </p:cNvSpPr>
              <p:nvPr/>
            </p:nvSpPr>
            <p:spPr bwMode="auto">
              <a:xfrm>
                <a:off x="711" y="2718"/>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97" name="Line 46"/>
              <p:cNvSpPr>
                <a:spLocks noChangeShapeType="1"/>
              </p:cNvSpPr>
              <p:nvPr/>
            </p:nvSpPr>
            <p:spPr bwMode="auto">
              <a:xfrm>
                <a:off x="703" y="3000"/>
                <a:ext cx="136"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
          <p:nvSpPr>
            <p:cNvPr id="101382" name="AutoShape 48"/>
            <p:cNvSpPr>
              <a:spLocks noChangeArrowheads="1"/>
            </p:cNvSpPr>
            <p:nvPr/>
          </p:nvSpPr>
          <p:spPr bwMode="auto">
            <a:xfrm>
              <a:off x="1973" y="1344"/>
              <a:ext cx="1587" cy="1406"/>
            </a:xfrm>
            <a:prstGeom prst="rightArrow">
              <a:avLst>
                <a:gd name="adj1" fmla="val 50000"/>
                <a:gd name="adj2" fmla="val 28218"/>
              </a:avLst>
            </a:prstGeom>
            <a:solidFill>
              <a:schemeClr val="accent1"/>
            </a:solidFill>
            <a:ln w="22225" algn="ctr">
              <a:solidFill>
                <a:schemeClr val="tx1"/>
              </a:solidFill>
              <a:miter lim="800000"/>
              <a:headEnd/>
              <a:tailEnd/>
            </a:ln>
          </p:spPr>
          <p:txBody>
            <a:bodyPr wrap="none" lIns="90000" tIns="46800" rIns="90000" bIns="46800" anchor="ctr"/>
            <a:lstStyle/>
            <a:p>
              <a:pPr algn="ctr"/>
              <a:r>
                <a:rPr lang="fa-IR" sz="1600"/>
                <a:t>حذف متغیرهای غیر مفید</a:t>
              </a:r>
              <a:endParaRPr lang="en-US" sz="1600"/>
            </a:p>
          </p:txBody>
        </p:sp>
        <p:grpSp>
          <p:nvGrpSpPr>
            <p:cNvPr id="101383" name="Group 55"/>
            <p:cNvGrpSpPr>
              <a:grpSpLocks/>
            </p:cNvGrpSpPr>
            <p:nvPr/>
          </p:nvGrpSpPr>
          <p:grpSpPr bwMode="auto">
            <a:xfrm>
              <a:off x="3651" y="1089"/>
              <a:ext cx="1769" cy="1978"/>
              <a:chOff x="3651" y="981"/>
              <a:chExt cx="1769" cy="1978"/>
            </a:xfrm>
          </p:grpSpPr>
          <p:sp>
            <p:nvSpPr>
              <p:cNvPr id="101384" name="Text Box 49"/>
              <p:cNvSpPr txBox="1">
                <a:spLocks noChangeArrowheads="1"/>
              </p:cNvSpPr>
              <p:nvPr/>
            </p:nvSpPr>
            <p:spPr bwMode="auto">
              <a:xfrm>
                <a:off x="3651" y="981"/>
                <a:ext cx="1769" cy="1978"/>
              </a:xfrm>
              <a:prstGeom prst="rect">
                <a:avLst/>
              </a:prstGeom>
              <a:noFill/>
              <a:ln w="22225" algn="ctr">
                <a:noFill/>
                <a:miter lim="800000"/>
                <a:headEnd/>
                <a:tailEnd/>
              </a:ln>
            </p:spPr>
            <p:txBody>
              <a:bodyPr lIns="90000" tIns="46800" rIns="90000" bIns="46800">
                <a:spAutoFit/>
              </a:bodyPr>
              <a:lstStyle/>
              <a:p>
                <a:pPr algn="l">
                  <a:spcBef>
                    <a:spcPct val="50000"/>
                  </a:spcBef>
                </a:pPr>
                <a:r>
                  <a:rPr lang="en-US" sz="2000"/>
                  <a:t>V</a:t>
                </a:r>
                <a:r>
                  <a:rPr lang="en-US" sz="1000"/>
                  <a:t>T</a:t>
                </a:r>
                <a:r>
                  <a:rPr lang="en-US" sz="2000"/>
                  <a:t> = {S,A,B,E,F}</a:t>
                </a:r>
              </a:p>
              <a:p>
                <a:pPr algn="l">
                  <a:spcBef>
                    <a:spcPct val="50000"/>
                  </a:spcBef>
                </a:pPr>
                <a:r>
                  <a:rPr lang="en-US" sz="2000">
                    <a:cs typeface="Arial" charset="0"/>
                  </a:rPr>
                  <a:t>∑</a:t>
                </a:r>
                <a:r>
                  <a:rPr lang="en-US" sz="1000"/>
                  <a:t>T</a:t>
                </a:r>
                <a:r>
                  <a:rPr lang="en-US" sz="2000"/>
                  <a:t> = {a,b}</a:t>
                </a:r>
              </a:p>
              <a:p>
                <a:pPr algn="l">
                  <a:spcBef>
                    <a:spcPct val="50000"/>
                  </a:spcBef>
                </a:pPr>
                <a:r>
                  <a:rPr lang="en-US" sz="2000"/>
                  <a:t>P</a:t>
                </a:r>
                <a:r>
                  <a:rPr lang="en-US" sz="1000"/>
                  <a:t>T</a:t>
                </a:r>
                <a:r>
                  <a:rPr lang="en-US" sz="2000"/>
                  <a:t> = S    BS l B</a:t>
                </a:r>
              </a:p>
              <a:p>
                <a:pPr algn="l">
                  <a:spcBef>
                    <a:spcPct val="50000"/>
                  </a:spcBef>
                </a:pPr>
                <a:r>
                  <a:rPr lang="en-US" sz="2000"/>
                  <a:t>        A    aA l aF</a:t>
                </a:r>
              </a:p>
              <a:p>
                <a:pPr algn="l">
                  <a:spcBef>
                    <a:spcPct val="50000"/>
                  </a:spcBef>
                </a:pPr>
                <a:r>
                  <a:rPr lang="en-US" sz="2000"/>
                  <a:t>        B    b</a:t>
                </a:r>
              </a:p>
              <a:p>
                <a:pPr algn="l">
                  <a:spcBef>
                    <a:spcPct val="50000"/>
                  </a:spcBef>
                </a:pPr>
                <a:r>
                  <a:rPr lang="en-US" sz="2000"/>
                  <a:t>        E    aA l BSA</a:t>
                </a:r>
              </a:p>
              <a:p>
                <a:pPr algn="l">
                  <a:spcBef>
                    <a:spcPct val="50000"/>
                  </a:spcBef>
                </a:pPr>
                <a:r>
                  <a:rPr lang="en-US" sz="2000"/>
                  <a:t>        F    bB l b</a:t>
                </a:r>
              </a:p>
            </p:txBody>
          </p:sp>
          <p:sp>
            <p:nvSpPr>
              <p:cNvPr id="101385" name="Line 50"/>
              <p:cNvSpPr>
                <a:spLocks noChangeShapeType="1"/>
              </p:cNvSpPr>
              <p:nvPr/>
            </p:nvSpPr>
            <p:spPr bwMode="auto">
              <a:xfrm>
                <a:off x="4150" y="1706"/>
                <a:ext cx="18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86" name="Line 51"/>
              <p:cNvSpPr>
                <a:spLocks noChangeShapeType="1"/>
              </p:cNvSpPr>
              <p:nvPr/>
            </p:nvSpPr>
            <p:spPr bwMode="auto">
              <a:xfrm>
                <a:off x="4187" y="2008"/>
                <a:ext cx="18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87" name="Line 52"/>
              <p:cNvSpPr>
                <a:spLocks noChangeShapeType="1"/>
              </p:cNvSpPr>
              <p:nvPr/>
            </p:nvSpPr>
            <p:spPr bwMode="auto">
              <a:xfrm>
                <a:off x="4187" y="2280"/>
                <a:ext cx="18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88" name="Line 53"/>
              <p:cNvSpPr>
                <a:spLocks noChangeShapeType="1"/>
              </p:cNvSpPr>
              <p:nvPr/>
            </p:nvSpPr>
            <p:spPr bwMode="auto">
              <a:xfrm>
                <a:off x="4179" y="2582"/>
                <a:ext cx="18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sp>
            <p:nvSpPr>
              <p:cNvPr id="101389" name="Line 54"/>
              <p:cNvSpPr>
                <a:spLocks noChangeShapeType="1"/>
              </p:cNvSpPr>
              <p:nvPr/>
            </p:nvSpPr>
            <p:spPr bwMode="auto">
              <a:xfrm>
                <a:off x="4158" y="2862"/>
                <a:ext cx="182"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grpSp>
    </p:spTree>
  </p:cSld>
  <p:clrMapOvr>
    <a:masterClrMapping/>
  </p:clrMapOvr>
  <p:transition spd="med">
    <p:wheel/>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68" name="Rectangle 24"/>
          <p:cNvSpPr>
            <a:spLocks noGrp="1" noChangeArrowheads="1"/>
          </p:cNvSpPr>
          <p:nvPr>
            <p:ph type="title"/>
          </p:nvPr>
        </p:nvSpPr>
        <p:spPr/>
        <p:txBody>
          <a:bodyPr/>
          <a:lstStyle/>
          <a:p>
            <a:pPr eaLnBrk="1" hangingPunct="1">
              <a:defRPr/>
            </a:pPr>
            <a:r>
              <a:rPr lang="fa-IR" sz="3200" smtClean="0">
                <a:cs typeface="B Roya" pitchFamily="2" charset="-78"/>
              </a:rPr>
              <a:t>5-3 عناصر غیر مفید</a:t>
            </a:r>
            <a:endParaRPr lang="en-US" sz="3200" smtClean="0">
              <a:cs typeface="B Roya" pitchFamily="2" charset="-78"/>
            </a:endParaRPr>
          </a:p>
        </p:txBody>
      </p:sp>
      <p:sp>
        <p:nvSpPr>
          <p:cNvPr id="102403" name="Text Box 25"/>
          <p:cNvSpPr txBox="1">
            <a:spLocks noChangeArrowheads="1"/>
          </p:cNvSpPr>
          <p:nvPr/>
        </p:nvSpPr>
        <p:spPr bwMode="auto">
          <a:xfrm>
            <a:off x="684213" y="1630363"/>
            <a:ext cx="7991475" cy="2014537"/>
          </a:xfrm>
          <a:prstGeom prst="rect">
            <a:avLst/>
          </a:prstGeom>
          <a:solidFill>
            <a:schemeClr val="bg1"/>
          </a:solidFill>
          <a:ln w="22225" algn="ctr">
            <a:noFill/>
            <a:miter lim="800000"/>
            <a:headEnd/>
            <a:tailEnd/>
          </a:ln>
        </p:spPr>
        <p:txBody>
          <a:bodyPr lIns="90000" tIns="46800" rIns="90000" bIns="46800">
            <a:spAutoFit/>
          </a:bodyPr>
          <a:lstStyle/>
          <a:p>
            <a:pPr>
              <a:spcBef>
                <a:spcPct val="50000"/>
              </a:spcBef>
            </a:pPr>
            <a:r>
              <a:rPr lang="fa-IR">
                <a:solidFill>
                  <a:schemeClr val="accent1"/>
                </a:solidFill>
              </a:rPr>
              <a:t>پیش قضیه</a:t>
            </a:r>
          </a:p>
          <a:p>
            <a:pPr>
              <a:spcBef>
                <a:spcPct val="50000"/>
              </a:spcBef>
            </a:pPr>
            <a:r>
              <a:rPr lang="fa-IR"/>
              <a:t>فرض کنید که </a:t>
            </a:r>
            <a:r>
              <a:rPr lang="en-US"/>
              <a:t>G=(V,</a:t>
            </a:r>
            <a:r>
              <a:rPr lang="en-US">
                <a:cs typeface="Arial" charset="0"/>
              </a:rPr>
              <a:t>∑</a:t>
            </a:r>
            <a:r>
              <a:rPr lang="en-US"/>
              <a:t>,P,S)</a:t>
            </a:r>
            <a:r>
              <a:rPr lang="fa-IR"/>
              <a:t> یک گرامر مستقل از متن است. الگوریتم زیر مجموعه ای کامل از متغیرهای قابل دسترس از </a:t>
            </a:r>
            <a:r>
              <a:rPr lang="en-US"/>
              <a:t>S</a:t>
            </a:r>
            <a:r>
              <a:rPr lang="fa-IR"/>
              <a:t> را تولید می کند.</a:t>
            </a:r>
            <a:endParaRPr lang="en-US"/>
          </a:p>
        </p:txBody>
      </p:sp>
    </p:spTree>
  </p:cSld>
  <p:clrMapOvr>
    <a:masterClrMapping/>
  </p:clrMapOvr>
  <p:transition spd="med">
    <p:wheel/>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419" name="Rectangle 27"/>
          <p:cNvSpPr>
            <a:spLocks noGrp="1" noChangeArrowheads="1"/>
          </p:cNvSpPr>
          <p:nvPr>
            <p:ph type="title"/>
          </p:nvPr>
        </p:nvSpPr>
        <p:spPr/>
        <p:txBody>
          <a:bodyPr/>
          <a:lstStyle/>
          <a:p>
            <a:pPr eaLnBrk="1" hangingPunct="1">
              <a:defRPr/>
            </a:pPr>
            <a:r>
              <a:rPr lang="fa-IR" sz="3200" smtClean="0">
                <a:cs typeface="B Roya" pitchFamily="2" charset="-78"/>
              </a:rPr>
              <a:t>5-3 عناصر غیر مفید</a:t>
            </a:r>
            <a:endParaRPr lang="en-US" sz="3200" smtClean="0">
              <a:cs typeface="B Roya" pitchFamily="2" charset="-78"/>
            </a:endParaRPr>
          </a:p>
        </p:txBody>
      </p:sp>
      <p:grpSp>
        <p:nvGrpSpPr>
          <p:cNvPr id="103427" name="Group 30"/>
          <p:cNvGrpSpPr>
            <a:grpSpLocks/>
          </p:cNvGrpSpPr>
          <p:nvPr/>
        </p:nvGrpSpPr>
        <p:grpSpPr bwMode="auto">
          <a:xfrm>
            <a:off x="539750" y="1222375"/>
            <a:ext cx="8135938" cy="4511675"/>
            <a:chOff x="340" y="799"/>
            <a:chExt cx="5125" cy="2842"/>
          </a:xfrm>
        </p:grpSpPr>
        <p:sp>
          <p:nvSpPr>
            <p:cNvPr id="103428" name="Text Box 28"/>
            <p:cNvSpPr txBox="1">
              <a:spLocks noChangeArrowheads="1"/>
            </p:cNvSpPr>
            <p:nvPr/>
          </p:nvSpPr>
          <p:spPr bwMode="auto">
            <a:xfrm>
              <a:off x="340" y="799"/>
              <a:ext cx="5125" cy="2842"/>
            </a:xfrm>
            <a:prstGeom prst="rect">
              <a:avLst/>
            </a:prstGeom>
            <a:noFill/>
            <a:ln w="22225" algn="ctr">
              <a:noFill/>
              <a:miter lim="800000"/>
              <a:headEnd/>
              <a:tailEnd/>
            </a:ln>
          </p:spPr>
          <p:txBody>
            <a:bodyPr lIns="90000" tIns="46800" rIns="90000" bIns="46800">
              <a:spAutoFit/>
            </a:bodyPr>
            <a:lstStyle/>
            <a:p>
              <a:pPr>
                <a:spcBef>
                  <a:spcPct val="50000"/>
                </a:spcBef>
              </a:pPr>
              <a:r>
                <a:rPr lang="fa-IR" sz="2000">
                  <a:solidFill>
                    <a:schemeClr val="accent1"/>
                  </a:solidFill>
                </a:rPr>
                <a:t>ایجاد متغیرهای قابل دسترس </a:t>
              </a:r>
            </a:p>
            <a:p>
              <a:pPr>
                <a:spcBef>
                  <a:spcPct val="50000"/>
                </a:spcBef>
              </a:pPr>
              <a:r>
                <a:rPr lang="fa-IR" sz="2000"/>
                <a:t>ورودی: یک گرامر مستقل از متن </a:t>
              </a:r>
              <a:r>
                <a:rPr lang="en-US" sz="2000"/>
                <a:t>G=(V,</a:t>
              </a:r>
              <a:r>
                <a:rPr lang="en-US" sz="2000">
                  <a:cs typeface="Arial" charset="0"/>
                </a:rPr>
                <a:t>∑</a:t>
              </a:r>
              <a:r>
                <a:rPr lang="en-US" sz="2000"/>
                <a:t>,P,S)</a:t>
              </a:r>
              <a:r>
                <a:rPr lang="fa-IR" sz="2000"/>
                <a:t> </a:t>
              </a:r>
              <a:endParaRPr lang="en-US" sz="2000"/>
            </a:p>
            <a:p>
              <a:pPr algn="l">
                <a:spcBef>
                  <a:spcPct val="50000"/>
                </a:spcBef>
              </a:pPr>
              <a:r>
                <a:rPr lang="en-US" sz="2000"/>
                <a:t>1. REACH := {S}</a:t>
              </a:r>
            </a:p>
            <a:p>
              <a:pPr algn="l">
                <a:spcBef>
                  <a:spcPct val="50000"/>
                </a:spcBef>
              </a:pPr>
              <a:r>
                <a:rPr lang="en-US" sz="2000"/>
                <a:t>2. PREV : = ø</a:t>
              </a:r>
            </a:p>
            <a:p>
              <a:pPr algn="l">
                <a:spcBef>
                  <a:spcPct val="50000"/>
                </a:spcBef>
              </a:pPr>
              <a:r>
                <a:rPr lang="en-US" sz="2000"/>
                <a:t>3. repeat</a:t>
              </a:r>
            </a:p>
            <a:p>
              <a:pPr algn="l">
                <a:spcBef>
                  <a:spcPct val="50000"/>
                </a:spcBef>
              </a:pPr>
              <a:r>
                <a:rPr lang="en-US" sz="2000"/>
                <a:t>        3.1 NEW := REACH – PREV</a:t>
              </a:r>
            </a:p>
            <a:p>
              <a:pPr algn="l">
                <a:spcBef>
                  <a:spcPct val="50000"/>
                </a:spcBef>
              </a:pPr>
              <a:r>
                <a:rPr lang="en-US" sz="2000"/>
                <a:t>        3.2 PREV := REACH</a:t>
              </a:r>
            </a:p>
            <a:p>
              <a:pPr algn="l">
                <a:spcBef>
                  <a:spcPct val="50000"/>
                </a:spcBef>
              </a:pPr>
              <a:r>
                <a:rPr lang="en-US" sz="2000"/>
                <a:t>        3.3 for each variable A</a:t>
              </a:r>
              <a:r>
                <a:rPr lang="ru-RU" sz="2000">
                  <a:cs typeface="Arial" charset="0"/>
                </a:rPr>
                <a:t>є</a:t>
              </a:r>
              <a:r>
                <a:rPr lang="en-US" sz="2000"/>
                <a:t>NEW do</a:t>
              </a:r>
            </a:p>
            <a:p>
              <a:pPr algn="l">
                <a:spcBef>
                  <a:spcPct val="50000"/>
                </a:spcBef>
              </a:pPr>
              <a:r>
                <a:rPr lang="en-US" sz="2000"/>
                <a:t>                   for each rule A    W do add all variables in w to REACH</a:t>
              </a:r>
            </a:p>
            <a:p>
              <a:pPr algn="l">
                <a:spcBef>
                  <a:spcPct val="50000"/>
                </a:spcBef>
              </a:pPr>
              <a:r>
                <a:rPr lang="en-US" sz="2000"/>
                <a:t>until REACH = PREV </a:t>
              </a:r>
            </a:p>
          </p:txBody>
        </p:sp>
        <p:sp>
          <p:nvSpPr>
            <p:cNvPr id="103429" name="Line 29"/>
            <p:cNvSpPr>
              <a:spLocks noChangeShapeType="1"/>
            </p:cNvSpPr>
            <p:nvPr/>
          </p:nvSpPr>
          <p:spPr bwMode="auto">
            <a:xfrm>
              <a:off x="2357" y="3249"/>
              <a:ext cx="181" cy="0"/>
            </a:xfrm>
            <a:prstGeom prst="line">
              <a:avLst/>
            </a:prstGeom>
            <a:noFill/>
            <a:ln w="22225">
              <a:solidFill>
                <a:schemeClr val="tx1"/>
              </a:solidFill>
              <a:round/>
              <a:headEnd/>
              <a:tailEnd type="triangle" w="med" len="med"/>
            </a:ln>
          </p:spPr>
          <p:txBody>
            <a:bodyPr lIns="90000" tIns="46800" rIns="90000" bIns="46800" anchor="ctr"/>
            <a:lstStyle/>
            <a:p>
              <a:endParaRPr lang="en-US"/>
            </a:p>
          </p:txBody>
        </p:sp>
      </p:grpSp>
    </p:spTree>
  </p:cSld>
  <p:clrMapOvr>
    <a:masterClrMapping/>
  </p:clrMapOvr>
  <p:transition spd="med">
    <p:wheel/>
  </p:transition>
  <p:timing>
    <p:tnLst>
      <p:par>
        <p:cTn id="1" dur="indefinite" restart="never" nodeType="tmRoot"/>
      </p:par>
    </p:tnLst>
  </p:timing>
</p:sld>
</file>

<file path=ppt/theme/theme1.xml><?xml version="1.0" encoding="utf-8"?>
<a:theme xmlns:a="http://schemas.openxmlformats.org/drawingml/2006/main" name="Noorani_language_machines">
  <a:themeElements>
    <a:clrScheme name="Noorani_language_machine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Noorani_language_machines">
      <a:majorFont>
        <a:latin typeface="Times New Roman"/>
        <a:ea typeface=""/>
        <a:cs typeface="Roya"/>
      </a:majorFont>
      <a:minorFont>
        <a:latin typeface="Arial"/>
        <a:ea typeface=""/>
        <a:cs typeface="Za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2225" cap="flat" cmpd="sng" algn="ctr">
          <a:solidFill>
            <a:schemeClr val="tx1"/>
          </a:solidFill>
          <a:prstDash val="solid"/>
          <a:round/>
          <a:headEnd type="none" w="med" len="med"/>
          <a:tailEnd type="triangle" w="med" len="med"/>
        </a:ln>
        <a:effectLst/>
      </a:spPr>
      <a:bodyPr vert="horz" wrap="square" lIns="90000" tIns="46800" rIns="90000" bIns="46800" numCol="1" anchor="ctr"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pitchFamily="34" charset="0"/>
            <a:cs typeface="B Roya" pitchFamily="2" charset="-78"/>
          </a:defRPr>
        </a:defPPr>
      </a:lstStyle>
    </a:spDef>
    <a:lnDef>
      <a:spPr bwMode="auto">
        <a:xfrm>
          <a:off x="0" y="0"/>
          <a:ext cx="1" cy="1"/>
        </a:xfrm>
        <a:custGeom>
          <a:avLst/>
          <a:gdLst/>
          <a:ahLst/>
          <a:cxnLst/>
          <a:rect l="0" t="0" r="0" b="0"/>
          <a:pathLst/>
        </a:custGeom>
        <a:noFill/>
        <a:ln w="22225" cap="flat" cmpd="sng" algn="ctr">
          <a:solidFill>
            <a:schemeClr val="tx1"/>
          </a:solidFill>
          <a:prstDash val="solid"/>
          <a:round/>
          <a:headEnd type="none" w="med" len="med"/>
          <a:tailEnd type="triangle" w="med" len="med"/>
        </a:ln>
        <a:effectLst/>
      </a:spPr>
      <a:bodyPr vert="horz" wrap="square" lIns="90000" tIns="46800" rIns="90000" bIns="46800" numCol="1" anchor="ctr"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en-US" sz="2800" b="1" i="0" u="none" strike="noStrike" cap="none" normalizeH="0" baseline="0" smtClean="0">
            <a:ln>
              <a:noFill/>
            </a:ln>
            <a:solidFill>
              <a:schemeClr val="tx1"/>
            </a:solidFill>
            <a:effectLst/>
            <a:latin typeface="Arial" pitchFamily="34" charset="0"/>
            <a:cs typeface="B Roya" pitchFamily="2" charset="-78"/>
          </a:defRPr>
        </a:defPPr>
      </a:lstStyle>
    </a:lnDef>
  </a:objectDefaults>
  <a:extraClrSchemeLst>
    <a:extraClrScheme>
      <a:clrScheme name="Noorani_language_machine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Noorani_language_machine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Noorani_language_machine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Noorani_language_machine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Noorani_language_machine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Noorani_language_machine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Noorani_language_machine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Noorani_language_machine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Noorani_language_machine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Noorani_language_machine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Noorani_language_machines</Template>
  <TotalTime>12</TotalTime>
  <Words>14219</Words>
  <Application>Microsoft Office PowerPoint</Application>
  <PresentationFormat>On-screen Show (4:3)</PresentationFormat>
  <Paragraphs>1987</Paragraphs>
  <Slides>227</Slides>
  <Notes>2</Notes>
  <HiddenSlides>1</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227</vt:i4>
      </vt:variant>
    </vt:vector>
  </HeadingPairs>
  <TitlesOfParts>
    <vt:vector size="235" baseType="lpstr">
      <vt:lpstr>Arial</vt:lpstr>
      <vt:lpstr>B Roya</vt:lpstr>
      <vt:lpstr>Times New Roman</vt:lpstr>
      <vt:lpstr>Roya</vt:lpstr>
      <vt:lpstr>Zar</vt:lpstr>
      <vt:lpstr>Wingdings</vt:lpstr>
      <vt:lpstr>Noorani_language_machines</vt:lpstr>
      <vt:lpstr>Microsoft Equation 3.0</vt:lpstr>
      <vt:lpstr>بسم الله الرحمن الرحیم</vt:lpstr>
      <vt:lpstr>نظریه زبانها و ماشینها</vt:lpstr>
      <vt:lpstr>شناسنامه منبع</vt:lpstr>
      <vt:lpstr>جايگاه درس در رشته کامپيوتر</vt:lpstr>
      <vt:lpstr>Slide 5</vt:lpstr>
      <vt:lpstr>1-1 نمادگذاری</vt:lpstr>
      <vt:lpstr>Slide 7</vt:lpstr>
      <vt:lpstr>1-2 توابع</vt:lpstr>
      <vt:lpstr>1-3 نظریه مجموعه ها</vt:lpstr>
      <vt:lpstr>1-3 نظریه مجموعه ها</vt:lpstr>
      <vt:lpstr>1-3 نظریه مجموعه ها</vt:lpstr>
      <vt:lpstr>1-4 استقراء ریاضی</vt:lpstr>
      <vt:lpstr>1-4 استقراء ریاضی</vt:lpstr>
      <vt:lpstr>1-5 قضایا و پیش قضایا</vt:lpstr>
      <vt:lpstr>1-6 گراف ها</vt:lpstr>
      <vt:lpstr>1-6 گراف ها</vt:lpstr>
      <vt:lpstr>1-6 گراف ها</vt:lpstr>
      <vt:lpstr>1-6 گراف ها</vt:lpstr>
      <vt:lpstr>Slide 19</vt:lpstr>
      <vt:lpstr>2-1 رشته ها و زبانها</vt:lpstr>
      <vt:lpstr>2-1 رشته ها و زبانها</vt:lpstr>
      <vt:lpstr>2-1 رشته ها و زبانها</vt:lpstr>
      <vt:lpstr>2-1 رشته ها و زبانها</vt:lpstr>
      <vt:lpstr>2-1 رشته ها و زبانها</vt:lpstr>
      <vt:lpstr>2-1 رشته ها و زبانها</vt:lpstr>
      <vt:lpstr>2-1 رشته ها و زبانها</vt:lpstr>
      <vt:lpstr>2-1 رشته ها و زبانها</vt:lpstr>
      <vt:lpstr>2-2 مشخصات متناهی زبانها</vt:lpstr>
      <vt:lpstr>2-2 مشخصات متناهی زبانها</vt:lpstr>
      <vt:lpstr>2-2 مشخصات متناهی زبانها</vt:lpstr>
      <vt:lpstr>2-2 مشخصات متناهی زبانها</vt:lpstr>
      <vt:lpstr>2-2 مشخصات متناهی زبانها</vt:lpstr>
      <vt:lpstr>2-3 عبارات و مجموعه های با قاعده </vt:lpstr>
      <vt:lpstr>2-3 عبارات و مجموعه های با قاعده </vt:lpstr>
      <vt:lpstr>2-3 عبارات و مجموعه های با قاعده </vt:lpstr>
      <vt:lpstr>2-3 عبارات و مجموعه های با قاعده </vt:lpstr>
      <vt:lpstr>2-3 عبارات و مجموعه های با قاعده </vt:lpstr>
      <vt:lpstr>Slide 38</vt:lpstr>
      <vt:lpstr>Slide 39</vt:lpstr>
      <vt:lpstr>3-1 گرامرها و زبانهای مستقل از متن</vt:lpstr>
      <vt:lpstr>3-1 گرامرها و زبانهای مستقل از متن</vt:lpstr>
      <vt:lpstr>3-1 گرامرها و زبانهای مستقل از متن</vt:lpstr>
      <vt:lpstr>3-1 گرامرها و زبانهای مستقل از متن</vt:lpstr>
      <vt:lpstr>3-1 گرامرها و زبانهای مستقل از متن</vt:lpstr>
      <vt:lpstr>3-1 گرامرها و زبانهای مستقل از متن</vt:lpstr>
      <vt:lpstr>3-1 گرامرها و زبانهای مستقل از متن</vt:lpstr>
      <vt:lpstr>Slide 47</vt:lpstr>
      <vt:lpstr>Slide 48</vt:lpstr>
      <vt:lpstr>3-1 گرامرها و زبانهای مستقل از متن</vt:lpstr>
      <vt:lpstr>3-1 گرامرها و زبانهای مستقل از متن</vt:lpstr>
      <vt:lpstr>3-1 گرامرها و زبانهای مستقل از متن</vt:lpstr>
      <vt:lpstr>3-1 گرامرها و زبانهای مستقل از متن</vt:lpstr>
      <vt:lpstr>Slide 53</vt:lpstr>
      <vt:lpstr>Slide 54</vt:lpstr>
      <vt:lpstr>Slide 55</vt:lpstr>
      <vt:lpstr>Slide 56</vt:lpstr>
      <vt:lpstr>3-2مثالهایی از گرامرها و زبان ها</vt:lpstr>
      <vt:lpstr>3-2مثالهایی از گرامرها و زبان ها</vt:lpstr>
      <vt:lpstr>3-3گرامرهای باقاعده</vt:lpstr>
      <vt:lpstr>3-3گرامرهای باقاعده</vt:lpstr>
      <vt:lpstr>3-4مروری بر گرامرها و زبان ها</vt:lpstr>
      <vt:lpstr>3-4مروری بر گرامرها و زبان ها</vt:lpstr>
      <vt:lpstr>Slide 63</vt:lpstr>
      <vt:lpstr>4-1 اشتقاقهای چپ و ابهام</vt:lpstr>
      <vt:lpstr>4-1 اشتقاقهای چپ و ابهام</vt:lpstr>
      <vt:lpstr>4-1 اشتقاقهای چپ و ابهام</vt:lpstr>
      <vt:lpstr>4-1 اشتقاقهای چپ و ابهام</vt:lpstr>
      <vt:lpstr>4-1 اشتقاقهای چپ و ابهام</vt:lpstr>
      <vt:lpstr>4-2 گراف یک گرامر</vt:lpstr>
      <vt:lpstr>4-2 گراف یک گرامر</vt:lpstr>
      <vt:lpstr>4-2 گراف یک گرامر</vt:lpstr>
      <vt:lpstr>4-2 گراف یک گرامر</vt:lpstr>
      <vt:lpstr>الگوریتم های تجزیه</vt:lpstr>
      <vt:lpstr>4-3 پارسر بالا به پایین سطحی</vt:lpstr>
      <vt:lpstr>4-3 پارسر بالا به پایین سطحی</vt:lpstr>
      <vt:lpstr>4-3 پارسر بالا به پایین عمقی</vt:lpstr>
      <vt:lpstr>4-3 پارسر بالا به پایین عمقی</vt:lpstr>
      <vt:lpstr>4-3 پارسر بالا به پایین عمقی</vt:lpstr>
      <vt:lpstr>4-5 تجزیه پایین به بالا</vt:lpstr>
      <vt:lpstr>4-6 پارسر پایین به بالای عمقی</vt:lpstr>
      <vt:lpstr>Slide 81</vt:lpstr>
      <vt:lpstr>فصل پنجم: فرمهای نرمال</vt:lpstr>
      <vt:lpstr>Slide 83</vt:lpstr>
      <vt:lpstr>Slide 84</vt:lpstr>
      <vt:lpstr>Slide 85</vt:lpstr>
      <vt:lpstr>Slide 86</vt:lpstr>
      <vt:lpstr>Slide 87</vt:lpstr>
      <vt:lpstr>Slide 88</vt:lpstr>
      <vt:lpstr>5-2 حذف قوانین زنجیره ای</vt:lpstr>
      <vt:lpstr>5-2 حذف قوانین زنجیره ای</vt:lpstr>
      <vt:lpstr>5-2 حذف قوانین زنجیره ای</vt:lpstr>
      <vt:lpstr>5-2 حذف قوانین زنجیره ای</vt:lpstr>
      <vt:lpstr>5-2 حذف قوانین زنجیره ای</vt:lpstr>
      <vt:lpstr>5-3 عناصر غیر مفید</vt:lpstr>
      <vt:lpstr>5-3 عناصر غیر مفید</vt:lpstr>
      <vt:lpstr>5-3 عناصر غیر مفید</vt:lpstr>
      <vt:lpstr>5-3 عناصر غیر مفید</vt:lpstr>
      <vt:lpstr>5-3 عناصر غیر مفید</vt:lpstr>
      <vt:lpstr>5-3 عناصر غیر مفید</vt:lpstr>
      <vt:lpstr>5-3 عناصر غیر مفید</vt:lpstr>
      <vt:lpstr>5-3 عناصر غیر مفید</vt:lpstr>
      <vt:lpstr>5-3 عناصر غیر مفید</vt:lpstr>
      <vt:lpstr>5-4 فرم نرمال شومسکی</vt:lpstr>
      <vt:lpstr>5-4 فرم نرمال شومسکی</vt:lpstr>
      <vt:lpstr>5-4 فرم نرمال شومسکی</vt:lpstr>
      <vt:lpstr>5-4 فرم نرمال شومسکی</vt:lpstr>
      <vt:lpstr>5-5 حذف بازگشت چپ مستقیم</vt:lpstr>
      <vt:lpstr>5-5 حذف بازگشت چپ مستقیم</vt:lpstr>
      <vt:lpstr>5-5 حذف بازگشت چپ مستقیم</vt:lpstr>
      <vt:lpstr>5-6 فرم نرمال گریباش</vt:lpstr>
      <vt:lpstr>5-6 فرم نرمال گریباش</vt:lpstr>
      <vt:lpstr>5-6 فرم نرمال گریباش</vt:lpstr>
      <vt:lpstr>5-6 فرم نرمال گریباش</vt:lpstr>
      <vt:lpstr>Slide 114</vt:lpstr>
      <vt:lpstr>Slide 115</vt:lpstr>
      <vt:lpstr>Slide 116</vt:lpstr>
      <vt:lpstr>Slide 117</vt:lpstr>
      <vt:lpstr>Slide 118</vt:lpstr>
      <vt:lpstr>Slide 119</vt:lpstr>
      <vt:lpstr>Slide 120</vt:lpstr>
      <vt:lpstr>Slide 121</vt:lpstr>
      <vt:lpstr>Slide 122</vt:lpstr>
      <vt:lpstr>Slide 123</vt:lpstr>
      <vt:lpstr>Slide 124</vt:lpstr>
      <vt:lpstr>Slide 125</vt:lpstr>
      <vt:lpstr>Slide 126</vt:lpstr>
      <vt:lpstr>Slide 127</vt:lpstr>
      <vt:lpstr>Slide 128</vt:lpstr>
      <vt:lpstr>Slide 129</vt:lpstr>
      <vt:lpstr>Slide 130</vt:lpstr>
      <vt:lpstr>Slide 131</vt:lpstr>
      <vt:lpstr>Slide 132</vt:lpstr>
      <vt:lpstr>Slide 133</vt:lpstr>
      <vt:lpstr>Slide 134</vt:lpstr>
      <vt:lpstr>Slide 135</vt:lpstr>
      <vt:lpstr>Slide 136</vt:lpstr>
      <vt:lpstr>Slide 137</vt:lpstr>
      <vt:lpstr>Slide 138</vt:lpstr>
      <vt:lpstr>Slide 139</vt:lpstr>
      <vt:lpstr>Slide 140</vt:lpstr>
      <vt:lpstr>Slide 141</vt:lpstr>
      <vt:lpstr>Slide 142</vt:lpstr>
      <vt:lpstr>فصل هفتم : زبانها و مجموعه های با قاعده</vt:lpstr>
      <vt:lpstr>7-1 آتاماتای متناهی و مجموعه های با قاعده</vt:lpstr>
      <vt:lpstr>7-1 آتاماتای متناهی و مجموعه های با قاعده</vt:lpstr>
      <vt:lpstr>7-2 گراف عبارات</vt:lpstr>
      <vt:lpstr>7-2 گراف عبارات</vt:lpstr>
      <vt:lpstr>7-2 گراف عبارات</vt:lpstr>
      <vt:lpstr>7-2 گراف عبارات</vt:lpstr>
      <vt:lpstr>Slide 150</vt:lpstr>
      <vt:lpstr>Slide 151</vt:lpstr>
      <vt:lpstr>Slide 152</vt:lpstr>
      <vt:lpstr>Slide 153</vt:lpstr>
      <vt:lpstr>Slide 154</vt:lpstr>
      <vt:lpstr>Slide 155</vt:lpstr>
      <vt:lpstr>Slide 156</vt:lpstr>
      <vt:lpstr>Slide 157</vt:lpstr>
      <vt:lpstr>Slide 158</vt:lpstr>
      <vt:lpstr>Slide 159</vt:lpstr>
      <vt:lpstr>Slide 160</vt:lpstr>
      <vt:lpstr>Slide 161</vt:lpstr>
      <vt:lpstr>Slide 162</vt:lpstr>
      <vt:lpstr>Slide 163</vt:lpstr>
      <vt:lpstr>Slide 164</vt:lpstr>
      <vt:lpstr>Slide 165</vt:lpstr>
      <vt:lpstr>8-1 آتاماتای pushdown</vt:lpstr>
      <vt:lpstr>8-1 آتاماتای pushdown</vt:lpstr>
      <vt:lpstr>8-1 آتاماتای pushdown</vt:lpstr>
      <vt:lpstr>8-1 آتاماتای pushdown</vt:lpstr>
      <vt:lpstr>8-1 آتاماتای pushdown</vt:lpstr>
      <vt:lpstr>8-1 آتاماتای pushdown</vt:lpstr>
      <vt:lpstr>8-1 آتاماتای pushdown</vt:lpstr>
      <vt:lpstr>8-1 آتاماتای pushdown</vt:lpstr>
      <vt:lpstr>8-1 آتاماتای pushdown</vt:lpstr>
      <vt:lpstr>8-1 آتاماتای pushdown</vt:lpstr>
      <vt:lpstr>8-1 آتاماتای pushdown</vt:lpstr>
      <vt:lpstr>8-2 انواع PDA</vt:lpstr>
      <vt:lpstr>8-2 انواع PDA</vt:lpstr>
      <vt:lpstr>8-2 انواع PDA</vt:lpstr>
      <vt:lpstr>8-2 انواع PDA</vt:lpstr>
      <vt:lpstr>8-2 انواع PDA</vt:lpstr>
      <vt:lpstr>8-2 انواع PDA</vt:lpstr>
      <vt:lpstr>8-3 آتاماتای pushdown و زبانهای مستقل از متن</vt:lpstr>
      <vt:lpstr>8-3 آتاماتای pushdown و زبانهای مستقل از متن</vt:lpstr>
      <vt:lpstr>8-3 آتاماتای pushdown و زبانهای مستقل از متن</vt:lpstr>
      <vt:lpstr>8-3 آتاماتای pushdown و زبانهای مستقل از متن</vt:lpstr>
      <vt:lpstr>8-4 پیش قضیه فشار برای زبانهای مستقل از متن</vt:lpstr>
      <vt:lpstr>8-4 پیش قضیه فشار برای زبانهای مستقل از متن</vt:lpstr>
      <vt:lpstr>8-4 پیش قضیه فشار برای زبانهای مستقل از متن</vt:lpstr>
      <vt:lpstr>8-5 خصوصیات همبستگی زبانهای مستقل از متن</vt:lpstr>
      <vt:lpstr>8-6 آتاماتای دو پشته ای</vt:lpstr>
      <vt:lpstr>8-6 آتاماتای دو پشته ای</vt:lpstr>
      <vt:lpstr>Slide 193</vt:lpstr>
      <vt:lpstr>فصل نهم : ماشینهای تورینگ</vt:lpstr>
      <vt:lpstr>9-1 ماشین تورینگ استاندارد</vt:lpstr>
      <vt:lpstr>9-1 ماشین تورینگ استاندارد</vt:lpstr>
      <vt:lpstr>9-1 ماشین تورینگ استاندارد</vt:lpstr>
      <vt:lpstr>9-1 ماشین تورینگ استاندارد</vt:lpstr>
      <vt:lpstr>9-2 ماشین تورینگ به عنوان پذیرنده زبان</vt:lpstr>
      <vt:lpstr>9-2 ماشین تورینگ به عنوان پذیرنده زبان</vt:lpstr>
      <vt:lpstr>9-2 ماشین تورینگ به عنوان پذیرنده زبان</vt:lpstr>
      <vt:lpstr>9-3 انواع پذیرش در ماشینهای تورینگ</vt:lpstr>
      <vt:lpstr>9-3 انواع پذیرش در ماشینهای تورینگ</vt:lpstr>
      <vt:lpstr>9-3 انواع پذیرش در ماشینهای تورینگ</vt:lpstr>
      <vt:lpstr>9-4 ماشینهای چند شیاره</vt:lpstr>
      <vt:lpstr>9-4 ماشینهای چند شیاره</vt:lpstr>
      <vt:lpstr>9-5 ماشین تورینگ با نوار دو طرفه</vt:lpstr>
      <vt:lpstr>9-5 ماشین تورینگ با نوار دو طرفه</vt:lpstr>
      <vt:lpstr>9-5 ماشین تورینگ با نوار دو طرفه</vt:lpstr>
      <vt:lpstr>9-6 ماشینهای چند نواره</vt:lpstr>
      <vt:lpstr>9-6 ماشینهای چند نواره</vt:lpstr>
      <vt:lpstr>9-6 ماشینهای چند نواره</vt:lpstr>
      <vt:lpstr>9-6 ماشینهای تورینگ غیر قطعی</vt:lpstr>
      <vt:lpstr>9-6 ماشینهای تورینگ غیر قطعی</vt:lpstr>
      <vt:lpstr>Slide 215</vt:lpstr>
      <vt:lpstr>فصل دهم : طبقه بندی شومسکی</vt:lpstr>
      <vt:lpstr>10-1 گرامرهای بدون محدودیت</vt:lpstr>
      <vt:lpstr>10-1 گرامرهای بدون محدودیت</vt:lpstr>
      <vt:lpstr>10-1 گرامرهای بدون محدودیت</vt:lpstr>
      <vt:lpstr>10-1 گرامرهای بدون محدودیت</vt:lpstr>
      <vt:lpstr>10-2 گرامرهای وابسته به متن</vt:lpstr>
      <vt:lpstr>10-2 گرامرهای وابسته به متن</vt:lpstr>
      <vt:lpstr>10-3 آتاماتای خطی محدود</vt:lpstr>
      <vt:lpstr>10-3 آتاماتای خطی محدود</vt:lpstr>
      <vt:lpstr>10-4 طبقه بندی شومسکی</vt:lpstr>
      <vt:lpstr>10-4 طبقه بندی شومسکی</vt:lpstr>
      <vt:lpstr>جزوهwww.jozve.org                                              </vt:lpstr>
    </vt:vector>
  </TitlesOfParts>
  <Company>Payame Noor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نظریه زبان‌ها و ماشین‌ها</dc:title>
  <dc:subject>Atumata theory</dc:subject>
  <dc:creator>Aiapir.com</dc:creator>
  <cp:lastModifiedBy>ROYA</cp:lastModifiedBy>
  <cp:revision>4</cp:revision>
  <dcterms:created xsi:type="dcterms:W3CDTF">2006-12-03T21:51:00Z</dcterms:created>
  <dcterms:modified xsi:type="dcterms:W3CDTF">2014-12-03T10:36:04Z</dcterms:modified>
</cp:coreProperties>
</file>