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64" r:id="rId1"/>
  </p:sldMasterIdLst>
  <p:notesMasterIdLst>
    <p:notesMasterId r:id="rId20"/>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CCFF"/>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65" d="100"/>
          <a:sy n="65" d="100"/>
        </p:scale>
        <p:origin x="-672" y="-114"/>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9D765ED-91E4-4831-91AD-D6F3BACEC0BE}" type="datetimeFigureOut">
              <a:rPr lang="en-US" smtClean="0"/>
              <a:t>2/21/2013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8F67811-3A98-42A0-90E0-E16B2A6D4EDB}" type="slidenum">
              <a:rPr lang="en-US" smtClean="0"/>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68F67811-3A98-42A0-90E0-E16B2A6D4EDB}" type="slidenum">
              <a:rPr lang="en-US" smtClean="0"/>
              <a:t>1</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2"/>
      </p:bgRef>
    </p:bg>
    <p:spTree>
      <p:nvGrpSpPr>
        <p:cNvPr id="1" name=""/>
        <p:cNvGrpSpPr/>
        <p:nvPr/>
      </p:nvGrpSpPr>
      <p:grpSpPr>
        <a:xfrm>
          <a:off x="0" y="0"/>
          <a:ext cx="0" cy="0"/>
          <a:chOff x="0" y="0"/>
          <a:chExt cx="0" cy="0"/>
        </a:xfrm>
      </p:grpSpPr>
      <p:sp>
        <p:nvSpPr>
          <p:cNvPr id="7" name="Freeform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8" name="Freeform 7"/>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Title 8"/>
          <p:cNvSpPr>
            <a:spLocks noGrp="1"/>
          </p:cNvSpPr>
          <p:nvPr>
            <p:ph type="ctrTitle"/>
          </p:nvPr>
        </p:nvSpPr>
        <p:spPr>
          <a:xfrm>
            <a:off x="429064" y="3337560"/>
            <a:ext cx="6480048" cy="2301240"/>
          </a:xfrm>
        </p:spPr>
        <p:txBody>
          <a:bodyPr rIns="45720" anchor="t"/>
          <a:lstStyle>
            <a:lvl1pPr algn="r">
              <a:defRPr lang="en-US" b="1" cap="all" baseline="0" dirty="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433050" y="1544812"/>
            <a:ext cx="6480048" cy="1752600"/>
          </a:xfrm>
        </p:spPr>
        <p:txBody>
          <a:bodyPr tIns="0" rIns="45720" bIns="0" anchor="b">
            <a:normAutofit/>
          </a:bodyPr>
          <a:lstStyle>
            <a:lvl1pPr marL="0" indent="0" algn="r">
              <a:buNone/>
              <a:defRPr sz="2000">
                <a:solidFill>
                  <a:schemeClr val="tx1"/>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1C0B6BC9-0FA3-4C68-B4FC-99752FD8BFCA}" type="datetimeFigureOut">
              <a:rPr lang="en-US" smtClean="0"/>
              <a:pPr/>
              <a:t>2/21/2013</a:t>
            </a:fld>
            <a:endParaRPr lang="en-US"/>
          </a:p>
        </p:txBody>
      </p:sp>
      <p:sp>
        <p:nvSpPr>
          <p:cNvPr id="19" name="Footer Placeholder 18"/>
          <p:cNvSpPr>
            <a:spLocks noGrp="1"/>
          </p:cNvSpPr>
          <p:nvPr>
            <p:ph type="ftr" sz="quarter" idx="11"/>
          </p:nvPr>
        </p:nvSpPr>
        <p:spPr/>
        <p:txBody>
          <a:bodyPr/>
          <a:lstStyle/>
          <a:p>
            <a:endParaRPr lang="en-US"/>
          </a:p>
        </p:txBody>
      </p:sp>
      <p:sp>
        <p:nvSpPr>
          <p:cNvPr id="27" name="Slide Number Placeholder 26"/>
          <p:cNvSpPr>
            <a:spLocks noGrp="1"/>
          </p:cNvSpPr>
          <p:nvPr>
            <p:ph type="sldNum" sz="quarter" idx="12"/>
          </p:nvPr>
        </p:nvSpPr>
        <p:spPr/>
        <p:txBody>
          <a:bodyPr/>
          <a:lstStyle/>
          <a:p>
            <a:fld id="{9DDAA639-3561-4998-888B-A0B02AE8783C}"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C0B6BC9-0FA3-4C68-B4FC-99752FD8BFCA}" type="datetimeFigureOut">
              <a:rPr lang="en-US" smtClean="0"/>
              <a:pPr/>
              <a:t>2/21/2013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DDAA639-3561-4998-888B-A0B02AE8783C}"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C0B6BC9-0FA3-4C68-B4FC-99752FD8BFCA}" type="datetimeFigureOut">
              <a:rPr lang="en-US" smtClean="0"/>
              <a:pPr/>
              <a:t>2/21/2013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DDAA639-3561-4998-888B-A0B02AE8783C}"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a:defRPr/>
            </a:lvl1p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C0B6BC9-0FA3-4C68-B4FC-99752FD8BFCA}" type="datetimeFigureOut">
              <a:rPr lang="en-US" smtClean="0"/>
              <a:pPr/>
              <a:t>2/21/2013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DDAA639-3561-4998-888B-A0B02AE8783C}"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2"/>
      </p:bgRef>
    </p:bg>
    <p:spTree>
      <p:nvGrpSpPr>
        <p:cNvPr id="1" name=""/>
        <p:cNvGrpSpPr/>
        <p:nvPr/>
      </p:nvGrpSpPr>
      <p:grpSpPr>
        <a:xfrm>
          <a:off x="0" y="0"/>
          <a:ext cx="0" cy="0"/>
          <a:chOff x="0" y="0"/>
          <a:chExt cx="0" cy="0"/>
        </a:xfrm>
      </p:grpSpPr>
      <p:sp>
        <p:nvSpPr>
          <p:cNvPr id="7" name="Freeform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9" name="Freeform 8"/>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2" name="Title 1"/>
          <p:cNvSpPr>
            <a:spLocks noGrp="1"/>
          </p:cNvSpPr>
          <p:nvPr>
            <p:ph type="title"/>
          </p:nvPr>
        </p:nvSpPr>
        <p:spPr>
          <a:xfrm>
            <a:off x="685800" y="3583837"/>
            <a:ext cx="6629400" cy="1826363"/>
          </a:xfrm>
        </p:spPr>
        <p:txBody>
          <a:bodyPr tIns="0" bIns="0" anchor="t"/>
          <a:lstStyle>
            <a:lvl1pPr algn="l">
              <a:buNone/>
              <a:defRPr sz="4200" b="1" cap="none" baseline="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685800" y="2485800"/>
            <a:ext cx="6629400" cy="1066688"/>
          </a:xfrm>
        </p:spPr>
        <p:txBody>
          <a:bodyPr lIns="45720" tIns="0" rIns="45720" bIns="0" anchor="b"/>
          <a:lstStyle>
            <a:lvl1pPr marL="0" indent="0" algn="l">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1C0B6BC9-0FA3-4C68-B4FC-99752FD8BFCA}" type="datetimeFigureOut">
              <a:rPr lang="en-US" smtClean="0"/>
              <a:pPr/>
              <a:t>2/21/2013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DDAA639-3561-4998-888B-A0B02AE8783C}"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467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26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1C0B6BC9-0FA3-4C68-B4FC-99752FD8BFCA}" type="datetimeFigureOut">
              <a:rPr lang="en-US" smtClean="0"/>
              <a:pPr/>
              <a:t>2/21/2013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DDAA639-3561-4998-888B-A0B02AE8783C}"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86400"/>
            <a:ext cx="4040188"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5486400"/>
            <a:ext cx="4041775"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516912"/>
            <a:ext cx="4040188"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516912"/>
            <a:ext cx="4041775"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1C0B6BC9-0FA3-4C68-B4FC-99752FD8BFCA}" type="datetimeFigureOut">
              <a:rPr lang="en-US" smtClean="0"/>
              <a:pPr/>
              <a:t>2/21/2013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DDAA639-3561-4998-888B-A0B02AE8783C}"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320"/>
            <a:ext cx="7470648" cy="1143000"/>
          </a:xfrm>
        </p:spPr>
        <p:txBody>
          <a:bodyPr anchor="ctr"/>
          <a:lstStyle>
            <a:lvl1pPr algn="l">
              <a:defRPr sz="4600"/>
            </a:lvl1pPr>
          </a:lstStyle>
          <a:p>
            <a:r>
              <a:rPr kumimoji="0" lang="en-US" smtClean="0"/>
              <a:t>Click to edit Master title style</a:t>
            </a:r>
            <a:endParaRPr kumimoji="0" lang="en-US"/>
          </a:p>
        </p:txBody>
      </p:sp>
      <p:sp>
        <p:nvSpPr>
          <p:cNvPr id="7" name="Date Placeholder 6"/>
          <p:cNvSpPr>
            <a:spLocks noGrp="1"/>
          </p:cNvSpPr>
          <p:nvPr>
            <p:ph type="dt" sz="half" idx="10"/>
          </p:nvPr>
        </p:nvSpPr>
        <p:spPr/>
        <p:txBody>
          <a:bodyPr/>
          <a:lstStyle/>
          <a:p>
            <a:fld id="{1C0B6BC9-0FA3-4C68-B4FC-99752FD8BFCA}" type="datetimeFigureOut">
              <a:rPr lang="en-US" smtClean="0"/>
              <a:pPr/>
              <a:t>2/21/2013</a:t>
            </a:fld>
            <a:endParaRPr lang="en-US"/>
          </a:p>
        </p:txBody>
      </p:sp>
      <p:sp>
        <p:nvSpPr>
          <p:cNvPr id="8" name="Slide Number Placeholder 7"/>
          <p:cNvSpPr>
            <a:spLocks noGrp="1"/>
          </p:cNvSpPr>
          <p:nvPr>
            <p:ph type="sldNum" sz="quarter" idx="11"/>
          </p:nvPr>
        </p:nvSpPr>
        <p:spPr/>
        <p:txBody>
          <a:bodyPr/>
          <a:lstStyle/>
          <a:p>
            <a:fld id="{9DDAA639-3561-4998-888B-A0B02AE8783C}" type="slidenum">
              <a:rPr lang="en-US" smtClean="0"/>
              <a:pPr/>
              <a:t>‹#›</a:t>
            </a:fld>
            <a:endParaRPr lang="en-US"/>
          </a:p>
        </p:txBody>
      </p:sp>
      <p:sp>
        <p:nvSpPr>
          <p:cNvPr id="9" name="Footer Placeholder 8"/>
          <p:cNvSpPr>
            <a:spLocks noGrp="1"/>
          </p:cNvSpPr>
          <p:nvPr>
            <p:ph type="ftr" sz="quarter" idx="12"/>
          </p:nvPr>
        </p:nvSpPr>
        <p:spPr/>
        <p:txBody>
          <a:bodyPr/>
          <a:lstStyle/>
          <a:p>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C0B6BC9-0FA3-4C68-B4FC-99752FD8BFCA}" type="datetimeFigureOut">
              <a:rPr lang="en-US" smtClean="0"/>
              <a:pPr/>
              <a:t>2/21/2013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DDAA639-3561-4998-888B-A0B02AE8783C}"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1185528"/>
            <a:ext cx="3200400" cy="730250"/>
          </a:xfrm>
        </p:spPr>
        <p:txBody>
          <a:bodyPr tIns="0" bIns="0" anchor="t"/>
          <a:lstStyle>
            <a:lvl1pPr algn="l">
              <a:buNone/>
              <a:defRPr sz="1800" b="1">
                <a:solidFill>
                  <a:schemeClr val="accent1"/>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214424"/>
            <a:ext cx="27432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1981200"/>
            <a:ext cx="7086600" cy="3810000"/>
          </a:xfrm>
        </p:spPr>
        <p:txBody>
          <a:bodyPr/>
          <a:lstStyle>
            <a:lvl1pPr>
              <a:defRPr sz="2800"/>
            </a:lvl1pPr>
            <a:lvl2pPr>
              <a:defRPr sz="2400"/>
            </a:lvl2pPr>
            <a:lvl3pPr>
              <a:defRPr sz="22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1C0B6BC9-0FA3-4C68-B4FC-99752FD8BFCA}" type="datetimeFigureOut">
              <a:rPr lang="en-US" smtClean="0"/>
              <a:pPr/>
              <a:t>2/21/2013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156448" y="6422064"/>
            <a:ext cx="762000" cy="365125"/>
          </a:xfrm>
        </p:spPr>
        <p:txBody>
          <a:bodyPr/>
          <a:lstStyle/>
          <a:p>
            <a:fld id="{9DDAA639-3561-4998-888B-A0B02AE8783C}"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556732" y="1705709"/>
            <a:ext cx="3053868" cy="1253808"/>
          </a:xfrm>
        </p:spPr>
        <p:txBody>
          <a:bodyPr anchor="b"/>
          <a:lstStyle>
            <a:lvl1pPr algn="l">
              <a:buNone/>
              <a:defRPr sz="2200" b="1">
                <a:solidFill>
                  <a:schemeClr val="accent1"/>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065628" y="1019907"/>
            <a:ext cx="4114800" cy="4114800"/>
          </a:xfrm>
          <a:prstGeom prst="ellipse">
            <a:avLst/>
          </a:prstGeom>
          <a:solidFill>
            <a:schemeClr val="bg2">
              <a:shade val="50000"/>
            </a:schemeClr>
          </a:solidFill>
          <a:ln w="50800" cap="flat">
            <a:solidFill>
              <a:schemeClr val="bg2"/>
            </a:solidFill>
            <a:miter lim="800000"/>
          </a:ln>
          <a:effectLst>
            <a:outerShdw blurRad="152000" dist="345000" dir="5400000" sx="-80000" sy="-18000" rotWithShape="0">
              <a:srgbClr val="000000">
                <a:alpha val="25000"/>
              </a:srgbClr>
            </a:outerShdw>
          </a:effectLst>
          <a:scene3d>
            <a:camera prst="orthographicFront"/>
            <a:lightRig rig="contrasting" dir="t">
              <a:rot lat="0" lon="0" rev="2400000"/>
            </a:lightRig>
          </a:scene3d>
          <a:sp3d contourW="7620">
            <a:bevelT w="63500" h="63500"/>
            <a:contourClr>
              <a:schemeClr val="bg2">
                <a:shade val="50000"/>
              </a:schemeClr>
            </a:contourClr>
          </a:sp3d>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5556734" y="2998765"/>
            <a:ext cx="3053866"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a:xfrm>
            <a:off x="457200" y="6422064"/>
            <a:ext cx="2133600" cy="365125"/>
          </a:xfrm>
        </p:spPr>
        <p:txBody>
          <a:bodyPr/>
          <a:lstStyle/>
          <a:p>
            <a:fld id="{1C0B6BC9-0FA3-4C68-B4FC-99752FD8BFCA}" type="datetimeFigureOut">
              <a:rPr lang="en-US" smtClean="0"/>
              <a:pPr/>
              <a:t>2/21/2013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DDAA639-3561-4998-888B-A0B02AE8783C}"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12" name="Freeform 11"/>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16" name="Freeform 15"/>
          <p:cNvSpPr>
            <a:spLocks/>
          </p:cNvSpPr>
          <p:nvPr/>
        </p:nvSpPr>
        <p:spPr bwMode="auto">
          <a:xfrm>
            <a:off x="7315200" y="0"/>
            <a:ext cx="1828800"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2082" y="1734"/>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Title Placeholder 8"/>
          <p:cNvSpPr>
            <a:spLocks noGrp="1"/>
          </p:cNvSpPr>
          <p:nvPr>
            <p:ph type="title"/>
          </p:nvPr>
        </p:nvSpPr>
        <p:spPr>
          <a:xfrm>
            <a:off x="457200" y="274638"/>
            <a:ext cx="7467600" cy="1143000"/>
          </a:xfrm>
          <a:prstGeom prst="rect">
            <a:avLst/>
          </a:prstGeom>
        </p:spPr>
        <p:txBody>
          <a:bodyPr vert="horz" lIns="45720" rIns="45720" anchor="ctr">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600200"/>
            <a:ext cx="7467600" cy="45259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422064"/>
            <a:ext cx="2133600" cy="365125"/>
          </a:xfrm>
          <a:prstGeom prst="rect">
            <a:avLst/>
          </a:prstGeom>
        </p:spPr>
        <p:txBody>
          <a:bodyPr vert="horz" bIns="0" anchor="b"/>
          <a:lstStyle>
            <a:lvl1pPr algn="l" eaLnBrk="1" latinLnBrk="0" hangingPunct="1">
              <a:defRPr kumimoji="0" sz="1000">
                <a:solidFill>
                  <a:schemeClr val="tx2">
                    <a:shade val="50000"/>
                  </a:schemeClr>
                </a:solidFill>
              </a:defRPr>
            </a:lvl1pPr>
          </a:lstStyle>
          <a:p>
            <a:fld id="{1C0B6BC9-0FA3-4C68-B4FC-99752FD8BFCA}" type="datetimeFigureOut">
              <a:rPr lang="en-US" smtClean="0"/>
              <a:pPr/>
              <a:t>2/21/2013</a:t>
            </a:fld>
            <a:endParaRPr lang="en-US"/>
          </a:p>
        </p:txBody>
      </p:sp>
      <p:sp>
        <p:nvSpPr>
          <p:cNvPr id="22" name="Footer Placeholder 21"/>
          <p:cNvSpPr>
            <a:spLocks noGrp="1"/>
          </p:cNvSpPr>
          <p:nvPr>
            <p:ph type="ftr" sz="quarter" idx="3"/>
          </p:nvPr>
        </p:nvSpPr>
        <p:spPr>
          <a:xfrm>
            <a:off x="3124200" y="6422064"/>
            <a:ext cx="2895600" cy="365125"/>
          </a:xfrm>
          <a:prstGeom prst="rect">
            <a:avLst/>
          </a:prstGeom>
        </p:spPr>
        <p:txBody>
          <a:bodyPr vert="horz" lIns="0" rIns="0" bIns="0" anchor="b"/>
          <a:lstStyle>
            <a:lvl1pPr algn="ctr" eaLnBrk="1" latinLnBrk="0" hangingPunct="1">
              <a:defRPr kumimoji="0" sz="1000">
                <a:solidFill>
                  <a:schemeClr val="tx2">
                    <a:shade val="50000"/>
                  </a:schemeClr>
                </a:solidFill>
              </a:defRPr>
            </a:lvl1pPr>
          </a:lstStyle>
          <a:p>
            <a:endParaRPr lang="en-US"/>
          </a:p>
        </p:txBody>
      </p:sp>
      <p:sp>
        <p:nvSpPr>
          <p:cNvPr id="18" name="Slide Number Placeholder 17"/>
          <p:cNvSpPr>
            <a:spLocks noGrp="1"/>
          </p:cNvSpPr>
          <p:nvPr>
            <p:ph type="sldNum" sz="quarter" idx="4"/>
          </p:nvPr>
        </p:nvSpPr>
        <p:spPr>
          <a:xfrm>
            <a:off x="8153400" y="6422064"/>
            <a:ext cx="762000" cy="365125"/>
          </a:xfrm>
          <a:prstGeom prst="rect">
            <a:avLst/>
          </a:prstGeom>
        </p:spPr>
        <p:txBody>
          <a:bodyPr vert="horz" lIns="0" tIns="0" rIns="0" bIns="0" anchor="b"/>
          <a:lstStyle>
            <a:lvl1pPr algn="r" eaLnBrk="1" latinLnBrk="0" hangingPunct="1">
              <a:defRPr kumimoji="0" sz="1000">
                <a:solidFill>
                  <a:schemeClr val="tx2">
                    <a:shade val="50000"/>
                  </a:schemeClr>
                </a:solidFill>
              </a:defRPr>
            </a:lvl1pPr>
          </a:lstStyle>
          <a:p>
            <a:fld id="{9DDAA639-3561-4998-888B-A0B02AE8783C}"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865" r:id="rId1"/>
    <p:sldLayoutId id="2147483866" r:id="rId2"/>
    <p:sldLayoutId id="2147483867" r:id="rId3"/>
    <p:sldLayoutId id="2147483868" r:id="rId4"/>
    <p:sldLayoutId id="2147483869" r:id="rId5"/>
    <p:sldLayoutId id="2147483870" r:id="rId6"/>
    <p:sldLayoutId id="2147483871" r:id="rId7"/>
    <p:sldLayoutId id="2147483872" r:id="rId8"/>
    <p:sldLayoutId id="2147483873" r:id="rId9"/>
    <p:sldLayoutId id="2147483874" r:id="rId10"/>
    <p:sldLayoutId id="2147483875" r:id="rId11"/>
  </p:sldLayoutIdLst>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20624"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722376" indent="-274320" algn="l" rtl="0" eaLnBrk="1" latinLnBrk="0" hangingPunct="1">
        <a:spcBef>
          <a:spcPct val="20000"/>
        </a:spcBef>
        <a:buClr>
          <a:schemeClr val="accent1"/>
        </a:buClr>
        <a:buSzPct val="90000"/>
        <a:buFont typeface="Wingdings 2"/>
        <a:buChar char=""/>
        <a:defRPr kumimoji="0" sz="2600" kern="1200">
          <a:solidFill>
            <a:schemeClr val="tx1"/>
          </a:solidFill>
          <a:latin typeface="+mn-lt"/>
          <a:ea typeface="+mn-ea"/>
          <a:cs typeface="+mn-cs"/>
        </a:defRPr>
      </a:lvl2pPr>
      <a:lvl3pPr marL="1005840" indent="-256032" algn="l" rtl="0" eaLnBrk="1" latinLnBrk="0" hangingPunct="1">
        <a:spcBef>
          <a:spcPct val="20000"/>
        </a:spcBef>
        <a:buClr>
          <a:schemeClr val="accent2"/>
        </a:buClr>
        <a:buSzPct val="85000"/>
        <a:buFont typeface="Arial"/>
        <a:buChar char="○"/>
        <a:defRPr kumimoji="0" sz="2400" kern="1200">
          <a:solidFill>
            <a:schemeClr val="tx1"/>
          </a:solidFill>
          <a:latin typeface="+mn-lt"/>
          <a:ea typeface="+mn-ea"/>
          <a:cs typeface="+mn-cs"/>
        </a:defRPr>
      </a:lvl3pPr>
      <a:lvl4pPr marL="1280160" indent="-237744" algn="l" rtl="0" eaLnBrk="1" latinLnBrk="0" hangingPunct="1">
        <a:spcBef>
          <a:spcPct val="20000"/>
        </a:spcBef>
        <a:buClr>
          <a:schemeClr val="accent3"/>
        </a:buClr>
        <a:buSzPct val="90000"/>
        <a:buFont typeface="Wingdings 2"/>
        <a:buChar char=""/>
        <a:defRPr kumimoji="0" sz="2000" kern="1200">
          <a:solidFill>
            <a:schemeClr val="tx1"/>
          </a:solidFill>
          <a:latin typeface="+mn-lt"/>
          <a:ea typeface="+mn-ea"/>
          <a:cs typeface="+mn-cs"/>
        </a:defRPr>
      </a:lvl4pPr>
      <a:lvl5pPr marL="1490472" indent="-182880" algn="l" rtl="0" eaLnBrk="1" latinLnBrk="0"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81000" y="2590800"/>
            <a:ext cx="7419536" cy="2301240"/>
          </a:xfrm>
        </p:spPr>
        <p:txBody>
          <a:bodyPr>
            <a:normAutofit/>
          </a:bodyPr>
          <a:lstStyle/>
          <a:p>
            <a:r>
              <a:rPr lang="fa-IR" sz="4000" b="1" dirty="0" smtClean="0">
                <a:cs typeface="B Nazanin" pitchFamily="2" charset="-78"/>
              </a:rPr>
              <a:t>روش هاي سازمان دهي مسئله در حين كار</a:t>
            </a:r>
            <a:endParaRPr lang="en-US" sz="4000" b="1" dirty="0">
              <a:cs typeface="B Nazanin" pitchFamily="2" charset="-78"/>
            </a:endParaRPr>
          </a:p>
        </p:txBody>
      </p:sp>
      <p:sp>
        <p:nvSpPr>
          <p:cNvPr id="3" name="Subtitle 2"/>
          <p:cNvSpPr>
            <a:spLocks noGrp="1"/>
          </p:cNvSpPr>
          <p:nvPr>
            <p:ph type="subTitle" idx="1"/>
          </p:nvPr>
        </p:nvSpPr>
        <p:spPr>
          <a:xfrm>
            <a:off x="1295400" y="3733800"/>
            <a:ext cx="6400800" cy="1600200"/>
          </a:xfrm>
        </p:spPr>
        <p:txBody>
          <a:bodyPr/>
          <a:lstStyle/>
          <a:p>
            <a:r>
              <a:rPr lang="fa-IR" dirty="0" smtClean="0"/>
              <a:t>تهیه کننده</a:t>
            </a:r>
          </a:p>
          <a:p>
            <a:r>
              <a:rPr lang="fa-IR" dirty="0" smtClean="0"/>
              <a:t>نبی زاده</a:t>
            </a:r>
            <a:endParaRPr lang="en-US" dirty="0"/>
          </a:p>
        </p:txBody>
      </p:sp>
      <p:sp>
        <p:nvSpPr>
          <p:cNvPr id="4" name="Rectangle 3"/>
          <p:cNvSpPr/>
          <p:nvPr/>
        </p:nvSpPr>
        <p:spPr>
          <a:xfrm>
            <a:off x="1676400" y="762000"/>
            <a:ext cx="4419600" cy="1107996"/>
          </a:xfrm>
          <a:prstGeom prst="rect">
            <a:avLst/>
          </a:prstGeom>
          <a:noFill/>
        </p:spPr>
        <p:txBody>
          <a:bodyPr wrap="square" lIns="91440" tIns="45720" rIns="91440" bIns="45720">
            <a:spAutoFit/>
          </a:bodyPr>
          <a:lstStyle/>
          <a:p>
            <a:pPr algn="ctr"/>
            <a:r>
              <a:rPr lang="fa-IR" sz="6600" dirty="0" smtClean="0">
                <a:ln w="10160">
                  <a:solidFill>
                    <a:schemeClr val="accent1"/>
                  </a:solidFill>
                  <a:prstDash val="solid"/>
                </a:ln>
                <a:solidFill>
                  <a:srgbClr val="FFFFFF"/>
                </a:solidFill>
                <a:effectLst>
                  <a:outerShdw blurRad="38100" dist="32000" dir="5400000" algn="tl">
                    <a:srgbClr val="000000">
                      <a:alpha val="30000"/>
                    </a:srgbClr>
                  </a:outerShdw>
                  <a:reflection blurRad="6350" stA="60000" endA="900" endPos="58000" dir="5400000" sy="-100000" algn="bl" rotWithShape="0"/>
                </a:effectLst>
                <a:cs typeface="B Lotus" pitchFamily="2" charset="-78"/>
              </a:rPr>
              <a:t>به نام خالق یکتا</a:t>
            </a:r>
            <a:endParaRPr lang="en-US" sz="6600" dirty="0">
              <a:ln w="10160">
                <a:solidFill>
                  <a:schemeClr val="accent1"/>
                </a:solidFill>
                <a:prstDash val="solid"/>
              </a:ln>
              <a:solidFill>
                <a:srgbClr val="FFFFFF"/>
              </a:solidFill>
              <a:effectLst>
                <a:outerShdw blurRad="38100" dist="32000" dir="5400000" algn="tl">
                  <a:srgbClr val="000000">
                    <a:alpha val="30000"/>
                  </a:srgbClr>
                </a:outerShdw>
                <a:reflection blurRad="6350" stA="60000" endA="900" endPos="58000" dir="5400000" sy="-100000" algn="bl" rotWithShape="0"/>
              </a:effectLst>
              <a:cs typeface="B Lotus" pitchFamily="2" charset="-78"/>
            </a:endParaRPr>
          </a:p>
        </p:txBody>
      </p:sp>
    </p:spTree>
  </p:cSld>
  <p:clrMapOvr>
    <a:masterClrMapping/>
  </p:clrMapOvr>
  <p:transition>
    <p:strips dir="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1" presetClass="entr" presetSubtype="0" fill="hold" grpId="0" nodeType="clickEffect">
                                  <p:stCondLst>
                                    <p:cond delay="0"/>
                                  </p:stCondLst>
                                  <p:iterate type="lt">
                                    <p:tmPct val="10000"/>
                                  </p:iterate>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4"/>
                                        </p:tgtEl>
                                        <p:attrNameLst>
                                          <p:attrName>ppt_y</p:attrName>
                                        </p:attrNameLst>
                                      </p:cBhvr>
                                      <p:tavLst>
                                        <p:tav tm="0">
                                          <p:val>
                                            <p:strVal val="#ppt_y"/>
                                          </p:val>
                                        </p:tav>
                                        <p:tav tm="100000">
                                          <p:val>
                                            <p:strVal val="#ppt_y"/>
                                          </p:val>
                                        </p:tav>
                                      </p:tavLst>
                                    </p:anim>
                                    <p:anim calcmode="lin" valueType="num">
                                      <p:cBhvr>
                                        <p:cTn id="9" dur="500" fill="hold"/>
                                        <p:tgtEl>
                                          <p:spTgt spid="4"/>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4"/>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4"/>
                                        </p:tgtEl>
                                      </p:cBhvr>
                                    </p:animEffect>
                                  </p:childTnLst>
                                </p:cTn>
                              </p:par>
                            </p:childTnLst>
                          </p:cTn>
                        </p:par>
                      </p:childTnLst>
                    </p:cTn>
                  </p:par>
                  <p:par>
                    <p:cTn id="12" fill="hold">
                      <p:stCondLst>
                        <p:cond delay="indefinite"/>
                      </p:stCondLst>
                      <p:childTnLst>
                        <p:par>
                          <p:cTn id="13" fill="hold">
                            <p:stCondLst>
                              <p:cond delay="0"/>
                            </p:stCondLst>
                            <p:childTnLst>
                              <p:par>
                                <p:cTn id="14" presetID="56" presetClass="entr" presetSubtype="0" fill="hold" grpId="0" nodeType="clickEffect">
                                  <p:stCondLst>
                                    <p:cond delay="0"/>
                                  </p:stCondLst>
                                  <p:iterate type="lt">
                                    <p:tmPct val="10000"/>
                                  </p:iterate>
                                  <p:childTnLst>
                                    <p:set>
                                      <p:cBhvr>
                                        <p:cTn id="15" dur="1" fill="hold">
                                          <p:stCondLst>
                                            <p:cond delay="0"/>
                                          </p:stCondLst>
                                        </p:cTn>
                                        <p:tgtEl>
                                          <p:spTgt spid="2"/>
                                        </p:tgtEl>
                                        <p:attrNameLst>
                                          <p:attrName>style.visibility</p:attrName>
                                        </p:attrNameLst>
                                      </p:cBhvr>
                                      <p:to>
                                        <p:strVal val="visible"/>
                                      </p:to>
                                    </p:set>
                                    <p:anim by="(-#ppt_w*2)" calcmode="lin" valueType="num">
                                      <p:cBhvr rctx="PPT">
                                        <p:cTn id="16" dur="500" autoRev="1" fill="hold">
                                          <p:stCondLst>
                                            <p:cond delay="0"/>
                                          </p:stCondLst>
                                        </p:cTn>
                                        <p:tgtEl>
                                          <p:spTgt spid="2"/>
                                        </p:tgtEl>
                                        <p:attrNameLst>
                                          <p:attrName>ppt_w</p:attrName>
                                        </p:attrNameLst>
                                      </p:cBhvr>
                                    </p:anim>
                                    <p:anim by="(#ppt_w*0.50)" calcmode="lin" valueType="num">
                                      <p:cBhvr>
                                        <p:cTn id="17" dur="500" decel="50000" autoRev="1" fill="hold">
                                          <p:stCondLst>
                                            <p:cond delay="0"/>
                                          </p:stCondLst>
                                        </p:cTn>
                                        <p:tgtEl>
                                          <p:spTgt spid="2"/>
                                        </p:tgtEl>
                                        <p:attrNameLst>
                                          <p:attrName>ppt_x</p:attrName>
                                        </p:attrNameLst>
                                      </p:cBhvr>
                                    </p:anim>
                                    <p:anim from="(-#ppt_h/2)" to="(#ppt_y)" calcmode="lin" valueType="num">
                                      <p:cBhvr>
                                        <p:cTn id="18" dur="1000" fill="hold">
                                          <p:stCondLst>
                                            <p:cond delay="0"/>
                                          </p:stCondLst>
                                        </p:cTn>
                                        <p:tgtEl>
                                          <p:spTgt spid="2"/>
                                        </p:tgtEl>
                                        <p:attrNameLst>
                                          <p:attrName>ppt_y</p:attrName>
                                        </p:attrNameLst>
                                      </p:cBhvr>
                                    </p:anim>
                                    <p:animRot by="21600000">
                                      <p:cBhvr>
                                        <p:cTn id="19" dur="1000" fill="hold">
                                          <p:stCondLst>
                                            <p:cond delay="0"/>
                                          </p:stCondLst>
                                        </p:cTn>
                                        <p:tgtEl>
                                          <p:spTgt spid="2"/>
                                        </p:tgtEl>
                                        <p:attrNameLst>
                                          <p:attrName>r</p:attrName>
                                        </p:attrNameLst>
                                      </p:cBhvr>
                                    </p:animRot>
                                  </p:childTnLst>
                                </p:cTn>
                              </p:par>
                            </p:childTnLst>
                          </p:cTn>
                        </p:par>
                      </p:childTnLst>
                    </p:cTn>
                  </p:par>
                  <p:par>
                    <p:cTn id="20" fill="hold">
                      <p:stCondLst>
                        <p:cond delay="indefinite"/>
                      </p:stCondLst>
                      <p:childTnLst>
                        <p:par>
                          <p:cTn id="21" fill="hold">
                            <p:stCondLst>
                              <p:cond delay="0"/>
                            </p:stCondLst>
                            <p:childTnLst>
                              <p:par>
                                <p:cTn id="22" presetID="47" presetClass="entr" presetSubtype="0" fill="hold" grpId="0" nodeType="clickEffect">
                                  <p:stCondLst>
                                    <p:cond delay="0"/>
                                  </p:stCondLst>
                                  <p:childTnLst>
                                    <p:set>
                                      <p:cBhvr>
                                        <p:cTn id="23" dur="1" fill="hold">
                                          <p:stCondLst>
                                            <p:cond delay="0"/>
                                          </p:stCondLst>
                                        </p:cTn>
                                        <p:tgtEl>
                                          <p:spTgt spid="3">
                                            <p:txEl>
                                              <p:pRg st="0" end="0"/>
                                            </p:txEl>
                                          </p:spTgt>
                                        </p:tgtEl>
                                        <p:attrNameLst>
                                          <p:attrName>style.visibility</p:attrName>
                                        </p:attrNameLst>
                                      </p:cBhvr>
                                      <p:to>
                                        <p:strVal val="visible"/>
                                      </p:to>
                                    </p:set>
                                    <p:animEffect transition="in" filter="fade">
                                      <p:cBhvr>
                                        <p:cTn id="24" dur="1000"/>
                                        <p:tgtEl>
                                          <p:spTgt spid="3">
                                            <p:txEl>
                                              <p:pRg st="0" end="0"/>
                                            </p:txEl>
                                          </p:spTgt>
                                        </p:tgtEl>
                                      </p:cBhvr>
                                    </p:animEffect>
                                    <p:anim calcmode="lin" valueType="num">
                                      <p:cBhvr>
                                        <p:cTn id="25"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26"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47" presetClass="entr" presetSubtype="0" fill="hold" grpId="0" nodeType="clickEffect">
                                  <p:stCondLst>
                                    <p:cond delay="0"/>
                                  </p:stCondLst>
                                  <p:childTnLst>
                                    <p:set>
                                      <p:cBhvr>
                                        <p:cTn id="30" dur="1" fill="hold">
                                          <p:stCondLst>
                                            <p:cond delay="0"/>
                                          </p:stCondLst>
                                        </p:cTn>
                                        <p:tgtEl>
                                          <p:spTgt spid="3">
                                            <p:txEl>
                                              <p:pRg st="1" end="1"/>
                                            </p:txEl>
                                          </p:spTgt>
                                        </p:tgtEl>
                                        <p:attrNameLst>
                                          <p:attrName>style.visibility</p:attrName>
                                        </p:attrNameLst>
                                      </p:cBhvr>
                                      <p:to>
                                        <p:strVal val="visible"/>
                                      </p:to>
                                    </p:set>
                                    <p:animEffect transition="in" filter="fade">
                                      <p:cBhvr>
                                        <p:cTn id="31" dur="1000"/>
                                        <p:tgtEl>
                                          <p:spTgt spid="3">
                                            <p:txEl>
                                              <p:pRg st="1" end="1"/>
                                            </p:txEl>
                                          </p:spTgt>
                                        </p:tgtEl>
                                      </p:cBhvr>
                                    </p:animEffect>
                                    <p:anim calcmode="lin" valueType="num">
                                      <p:cBhvr>
                                        <p:cTn id="32"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33"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P spid="4"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just" rtl="1">
              <a:lnSpc>
                <a:spcPct val="150000"/>
              </a:lnSpc>
            </a:pPr>
            <a:r>
              <a:rPr lang="fa-IR" b="1" dirty="0" smtClean="0">
                <a:cs typeface="B Lotus" pitchFamily="2" charset="-78"/>
              </a:rPr>
              <a:t>تجارب </a:t>
            </a:r>
            <a:r>
              <a:rPr lang="fa-IR" b="1" dirty="0" smtClean="0">
                <a:cs typeface="B Lotus" pitchFamily="2" charset="-78"/>
              </a:rPr>
              <a:t>شخصي</a:t>
            </a:r>
            <a:endParaRPr lang="en-US" dirty="0">
              <a:cs typeface="B Lotus" pitchFamily="2" charset="-78"/>
            </a:endParaRPr>
          </a:p>
        </p:txBody>
      </p:sp>
      <p:sp>
        <p:nvSpPr>
          <p:cNvPr id="3" name="Content Placeholder 2"/>
          <p:cNvSpPr>
            <a:spLocks noGrp="1"/>
          </p:cNvSpPr>
          <p:nvPr>
            <p:ph idx="1"/>
          </p:nvPr>
        </p:nvSpPr>
        <p:spPr/>
        <p:txBody>
          <a:bodyPr anchor="ctr"/>
          <a:lstStyle/>
          <a:p>
            <a:pPr algn="just" rtl="1">
              <a:lnSpc>
                <a:spcPct val="150000"/>
              </a:lnSpc>
            </a:pPr>
            <a:r>
              <a:rPr lang="fa-IR" b="1" dirty="0" smtClean="0">
                <a:cs typeface="B Lotus" pitchFamily="2" charset="-78"/>
              </a:rPr>
              <a:t>دقيقا </a:t>
            </a:r>
            <a:r>
              <a:rPr lang="fa-IR" b="1" dirty="0" smtClean="0">
                <a:cs typeface="B Lotus" pitchFamily="2" charset="-78"/>
              </a:rPr>
              <a:t>با كاربرد روش هاي سنتي </a:t>
            </a:r>
            <a:r>
              <a:rPr lang="en-US" b="1" dirty="0" smtClean="0">
                <a:cs typeface="B Lotus" pitchFamily="2" charset="-78"/>
              </a:rPr>
              <a:t>OR</a:t>
            </a:r>
            <a:r>
              <a:rPr lang="fa-IR" b="1" dirty="0" smtClean="0">
                <a:cs typeface="B Lotus" pitchFamily="2" charset="-78"/>
              </a:rPr>
              <a:t> ، بسياري از مداخلات عملي </a:t>
            </a:r>
            <a:r>
              <a:rPr lang="en-US" b="1" dirty="0" smtClean="0">
                <a:cs typeface="B Lotus" pitchFamily="2" charset="-78"/>
              </a:rPr>
              <a:t>PSMs</a:t>
            </a:r>
            <a:r>
              <a:rPr lang="fa-IR" b="1" dirty="0" smtClean="0">
                <a:cs typeface="B Lotus" pitchFamily="2" charset="-78"/>
              </a:rPr>
              <a:t> هرگز در مقاله انضباطي ثبت نمي </a:t>
            </a:r>
            <a:r>
              <a:rPr lang="fa-IR" b="1" dirty="0" smtClean="0">
                <a:cs typeface="B Lotus" pitchFamily="2" charset="-78"/>
              </a:rPr>
              <a:t>شوند</a:t>
            </a:r>
            <a:r>
              <a:rPr lang="en-US" b="1" dirty="0" smtClean="0">
                <a:cs typeface="B Lotus" pitchFamily="2" charset="-78"/>
              </a:rPr>
              <a:t>.</a:t>
            </a:r>
            <a:endParaRPr lang="en-US" dirty="0" smtClean="0">
              <a:cs typeface="B Lotus" pitchFamily="2" charset="-78"/>
            </a:endParaRPr>
          </a:p>
          <a:p>
            <a:pPr algn="just" rtl="1">
              <a:lnSpc>
                <a:spcPct val="150000"/>
              </a:lnSpc>
              <a:buNone/>
            </a:pPr>
            <a:endParaRPr lang="en-US" dirty="0">
              <a:cs typeface="B Lotus" pitchFamily="2" charset="-78"/>
            </a:endParaRPr>
          </a:p>
        </p:txBody>
      </p:sp>
      <p:pic>
        <p:nvPicPr>
          <p:cNvPr id="1026" name="Picture 2" descr="E:\work\power\moosavi\194605_mo.jpg"/>
          <p:cNvPicPr>
            <a:picLocks noChangeAspect="1" noChangeArrowheads="1"/>
          </p:cNvPicPr>
          <p:nvPr/>
        </p:nvPicPr>
        <p:blipFill>
          <a:blip r:embed="rId2"/>
          <a:srcRect/>
          <a:stretch>
            <a:fillRect/>
          </a:stretch>
        </p:blipFill>
        <p:spPr bwMode="auto">
          <a:xfrm>
            <a:off x="990600" y="4267200"/>
            <a:ext cx="2667000" cy="1674628"/>
          </a:xfrm>
          <a:prstGeom prst="rect">
            <a:avLst/>
          </a:prstGeom>
          <a:noFill/>
        </p:spPr>
      </p:pic>
    </p:spTree>
  </p:cSld>
  <p:clrMapOvr>
    <a:masterClrMapping/>
  </p:clrMapOvr>
  <p:transition>
    <p:strips dir="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9" presetClass="entr" presetSubtype="0" accel="100000" fill="hold" nodeType="clickEffect">
                                  <p:stCondLst>
                                    <p:cond delay="0"/>
                                  </p:stCondLst>
                                  <p:childTnLst>
                                    <p:set>
                                      <p:cBhvr>
                                        <p:cTn id="6" dur="1" fill="hold">
                                          <p:stCondLst>
                                            <p:cond delay="0"/>
                                          </p:stCondLst>
                                        </p:cTn>
                                        <p:tgtEl>
                                          <p:spTgt spid="1026"/>
                                        </p:tgtEl>
                                        <p:attrNameLst>
                                          <p:attrName>style.visibility</p:attrName>
                                        </p:attrNameLst>
                                      </p:cBhvr>
                                      <p:to>
                                        <p:strVal val="visible"/>
                                      </p:to>
                                    </p:set>
                                    <p:anim calcmode="lin" valueType="num">
                                      <p:cBhvr>
                                        <p:cTn id="7" dur="500" fill="hold"/>
                                        <p:tgtEl>
                                          <p:spTgt spid="1026"/>
                                        </p:tgtEl>
                                        <p:attrNameLst>
                                          <p:attrName>ppt_h</p:attrName>
                                        </p:attrNameLst>
                                      </p:cBhvr>
                                      <p:tavLst>
                                        <p:tav tm="0">
                                          <p:val>
                                            <p:strVal val="#ppt_h/20"/>
                                          </p:val>
                                        </p:tav>
                                        <p:tav tm="50000">
                                          <p:val>
                                            <p:strVal val="#ppt_h/20"/>
                                          </p:val>
                                        </p:tav>
                                        <p:tav tm="100000">
                                          <p:val>
                                            <p:strVal val="#ppt_h"/>
                                          </p:val>
                                        </p:tav>
                                      </p:tavLst>
                                    </p:anim>
                                    <p:anim calcmode="lin" valueType="num">
                                      <p:cBhvr>
                                        <p:cTn id="8" dur="500" fill="hold"/>
                                        <p:tgtEl>
                                          <p:spTgt spid="1026"/>
                                        </p:tgtEl>
                                        <p:attrNameLst>
                                          <p:attrName>ppt_w</p:attrName>
                                        </p:attrNameLst>
                                      </p:cBhvr>
                                      <p:tavLst>
                                        <p:tav tm="0">
                                          <p:val>
                                            <p:strVal val="#ppt_w+.3"/>
                                          </p:val>
                                        </p:tav>
                                        <p:tav tm="50000">
                                          <p:val>
                                            <p:strVal val="#ppt_w+.3"/>
                                          </p:val>
                                        </p:tav>
                                        <p:tav tm="100000">
                                          <p:val>
                                            <p:strVal val="#ppt_w"/>
                                          </p:val>
                                        </p:tav>
                                      </p:tavLst>
                                    </p:anim>
                                    <p:anim calcmode="lin" valueType="num">
                                      <p:cBhvr>
                                        <p:cTn id="9" dur="500" fill="hold"/>
                                        <p:tgtEl>
                                          <p:spTgt spid="1026"/>
                                        </p:tgtEl>
                                        <p:attrNameLst>
                                          <p:attrName>ppt_x</p:attrName>
                                        </p:attrNameLst>
                                      </p:cBhvr>
                                      <p:tavLst>
                                        <p:tav tm="0">
                                          <p:val>
                                            <p:strVal val="#ppt_x-.3"/>
                                          </p:val>
                                        </p:tav>
                                        <p:tav tm="50000">
                                          <p:val>
                                            <p:strVal val="#ppt_x"/>
                                          </p:val>
                                        </p:tav>
                                        <p:tav tm="100000">
                                          <p:val>
                                            <p:strVal val="#ppt_x"/>
                                          </p:val>
                                        </p:tav>
                                      </p:tavLst>
                                    </p:anim>
                                    <p:anim calcmode="lin" valueType="num">
                                      <p:cBhvr>
                                        <p:cTn id="10" dur="500" fill="hold"/>
                                        <p:tgtEl>
                                          <p:spTgt spid="1026"/>
                                        </p:tgtEl>
                                        <p:attrNameLst>
                                          <p:attrName>ppt_y</p:attrName>
                                        </p:attrNameLst>
                                      </p:cBhvr>
                                      <p:tavLst>
                                        <p:tav tm="0">
                                          <p:val>
                                            <p:strVal val="#ppt_y"/>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39" presetClass="entr" presetSubtype="0" accel="100000" fill="hold" grpId="0" nodeType="clickEffect">
                                  <p:stCondLst>
                                    <p:cond delay="0"/>
                                  </p:stCondLst>
                                  <p:childTnLst>
                                    <p:set>
                                      <p:cBhvr>
                                        <p:cTn id="14" dur="1" fill="hold">
                                          <p:stCondLst>
                                            <p:cond delay="0"/>
                                          </p:stCondLst>
                                        </p:cTn>
                                        <p:tgtEl>
                                          <p:spTgt spid="3">
                                            <p:txEl>
                                              <p:pRg st="0" end="0"/>
                                            </p:txEl>
                                          </p:spTgt>
                                        </p:tgtEl>
                                        <p:attrNameLst>
                                          <p:attrName>style.visibility</p:attrName>
                                        </p:attrNameLst>
                                      </p:cBhvr>
                                      <p:to>
                                        <p:strVal val="visible"/>
                                      </p:to>
                                    </p:set>
                                    <p:anim calcmode="lin" valueType="num">
                                      <p:cBhvr>
                                        <p:cTn id="15" dur="500" fill="hold"/>
                                        <p:tgtEl>
                                          <p:spTgt spid="3">
                                            <p:txEl>
                                              <p:pRg st="0" end="0"/>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16" dur="500" fill="hold"/>
                                        <p:tgtEl>
                                          <p:spTgt spid="3">
                                            <p:txEl>
                                              <p:pRg st="0" end="0"/>
                                            </p:txEl>
                                          </p:spTgt>
                                        </p:tgtEl>
                                        <p:attrNameLst>
                                          <p:attrName>ppt_w</p:attrName>
                                        </p:attrNameLst>
                                      </p:cBhvr>
                                      <p:tavLst>
                                        <p:tav tm="0">
                                          <p:val>
                                            <p:strVal val="#ppt_w+.3"/>
                                          </p:val>
                                        </p:tav>
                                        <p:tav tm="50000">
                                          <p:val>
                                            <p:strVal val="#ppt_w+.3"/>
                                          </p:val>
                                        </p:tav>
                                        <p:tav tm="100000">
                                          <p:val>
                                            <p:strVal val="#ppt_w"/>
                                          </p:val>
                                        </p:tav>
                                      </p:tavLst>
                                    </p:anim>
                                    <p:anim calcmode="lin" valueType="num">
                                      <p:cBhvr>
                                        <p:cTn id="17" dur="500" fill="hold"/>
                                        <p:tgtEl>
                                          <p:spTgt spid="3">
                                            <p:txEl>
                                              <p:pRg st="0" end="0"/>
                                            </p:txEl>
                                          </p:spTgt>
                                        </p:tgtEl>
                                        <p:attrNameLst>
                                          <p:attrName>ppt_x</p:attrName>
                                        </p:attrNameLst>
                                      </p:cBhvr>
                                      <p:tavLst>
                                        <p:tav tm="0">
                                          <p:val>
                                            <p:strVal val="#ppt_x-.3"/>
                                          </p:val>
                                        </p:tav>
                                        <p:tav tm="50000">
                                          <p:val>
                                            <p:strVal val="#ppt_x"/>
                                          </p:val>
                                        </p:tav>
                                        <p:tav tm="100000">
                                          <p:val>
                                            <p:strVal val="#ppt_x"/>
                                          </p:val>
                                        </p:tav>
                                      </p:tavLst>
                                    </p:anim>
                                    <p:anim calcmode="lin" valueType="num">
                                      <p:cBhvr>
                                        <p:cTn id="18" dur="5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normAutofit/>
          </a:bodyPr>
          <a:lstStyle/>
          <a:p>
            <a:pPr algn="ctr" rtl="1">
              <a:lnSpc>
                <a:spcPct val="150000"/>
              </a:lnSpc>
            </a:pPr>
            <a:r>
              <a:rPr lang="fa-IR" b="1" dirty="0" smtClean="0">
                <a:cs typeface="B Lotus" pitchFamily="2" charset="-78"/>
              </a:rPr>
              <a:t> </a:t>
            </a:r>
            <a:r>
              <a:rPr lang="fa-IR" b="1" dirty="0" smtClean="0">
                <a:cs typeface="B Lotus" pitchFamily="2" charset="-78"/>
              </a:rPr>
              <a:t>برنامه ريزي براي جشن </a:t>
            </a:r>
            <a:r>
              <a:rPr lang="fa-IR" b="1" dirty="0" smtClean="0">
                <a:cs typeface="B Lotus" pitchFamily="2" charset="-78"/>
              </a:rPr>
              <a:t>خياباني</a:t>
            </a:r>
            <a:endParaRPr lang="en-US" dirty="0">
              <a:cs typeface="B Lotus" pitchFamily="2" charset="-78"/>
            </a:endParaRPr>
          </a:p>
        </p:txBody>
      </p:sp>
      <p:sp>
        <p:nvSpPr>
          <p:cNvPr id="3" name="Content Placeholder 2"/>
          <p:cNvSpPr>
            <a:spLocks noGrp="1"/>
          </p:cNvSpPr>
          <p:nvPr>
            <p:ph idx="1"/>
          </p:nvPr>
        </p:nvSpPr>
        <p:spPr>
          <a:xfrm>
            <a:off x="457200" y="1600200"/>
            <a:ext cx="8229600" cy="5257800"/>
          </a:xfrm>
        </p:spPr>
        <p:txBody>
          <a:bodyPr>
            <a:normAutofit fontScale="62500" lnSpcReduction="20000"/>
          </a:bodyPr>
          <a:lstStyle/>
          <a:p>
            <a:pPr algn="just" rtl="1">
              <a:lnSpc>
                <a:spcPct val="170000"/>
              </a:lnSpc>
            </a:pPr>
            <a:r>
              <a:rPr lang="fa-IR" b="1" dirty="0" smtClean="0">
                <a:cs typeface="B Lotus" pitchFamily="2" charset="-78"/>
              </a:rPr>
              <a:t>اين تعهد دو مرحله اصلي داشت</a:t>
            </a:r>
            <a:r>
              <a:rPr lang="en-US" b="1" dirty="0" smtClean="0">
                <a:cs typeface="B Lotus" pitchFamily="2" charset="-78"/>
              </a:rPr>
              <a:t>: </a:t>
            </a:r>
            <a:r>
              <a:rPr lang="fa-IR" b="1" dirty="0" smtClean="0">
                <a:cs typeface="B Lotus" pitchFamily="2" charset="-78"/>
              </a:rPr>
              <a:t>در اولين كارگاه، انواع مراحل اوليه </a:t>
            </a:r>
            <a:r>
              <a:rPr lang="en-US" b="1" dirty="0" smtClean="0">
                <a:cs typeface="B Lotus" pitchFamily="2" charset="-78"/>
              </a:rPr>
              <a:t>SSM</a:t>
            </a:r>
            <a:r>
              <a:rPr lang="fa-IR" b="1" dirty="0" smtClean="0">
                <a:cs typeface="B Lotus" pitchFamily="2" charset="-78"/>
              </a:rPr>
              <a:t> براي اهداف احتمالي براي جشن بكار رفت و بنابراين ايده هايي از نحوه تغيير آن بوجود آمد. كارگاه دوم اين نتايج را مانند نقطه شروع اش بدست آورد. روش مقايسه انتخاب راهبردي به منظور سنجش انتخاب هاي ديگر در حيطه تصميم كليدي يعني نحوه افزايش پول بيشتر براي برنامه ريزي جشن، بكار رفت. نتيجه مسلم اين مرحله توافق كاملي است كه در مسير خطي به جاي مسير دوراني حركت مي كند . </a:t>
            </a:r>
            <a:endParaRPr lang="fa-IR" b="1" dirty="0" smtClean="0">
              <a:cs typeface="B Lotus" pitchFamily="2" charset="-78"/>
            </a:endParaRPr>
          </a:p>
          <a:p>
            <a:pPr algn="just" rtl="1">
              <a:lnSpc>
                <a:spcPct val="170000"/>
              </a:lnSpc>
            </a:pPr>
            <a:endParaRPr lang="en-US" dirty="0" smtClean="0">
              <a:cs typeface="B Lotus" pitchFamily="2" charset="-78"/>
            </a:endParaRPr>
          </a:p>
          <a:p>
            <a:pPr algn="just" rtl="1">
              <a:lnSpc>
                <a:spcPct val="170000"/>
              </a:lnSpc>
            </a:pPr>
            <a:r>
              <a:rPr lang="fa-IR" b="1" dirty="0" smtClean="0">
                <a:cs typeface="B Lotus" pitchFamily="2" charset="-78"/>
              </a:rPr>
              <a:t> </a:t>
            </a:r>
            <a:r>
              <a:rPr lang="fa-IR" b="1" dirty="0" smtClean="0">
                <a:cs typeface="B Lotus" pitchFamily="2" charset="-78"/>
              </a:rPr>
              <a:t>در هيچ يك از اين كارگاهها از </a:t>
            </a:r>
            <a:r>
              <a:rPr lang="en-US" b="1" dirty="0" smtClean="0">
                <a:cs typeface="B Lotus" pitchFamily="2" charset="-78"/>
              </a:rPr>
              <a:t>PSMs</a:t>
            </a:r>
            <a:r>
              <a:rPr lang="fa-IR" b="1" dirty="0" smtClean="0">
                <a:cs typeface="B Lotus" pitchFamily="2" charset="-78"/>
              </a:rPr>
              <a:t> قابل شناسايي استفاده نشد. هرچند روش هاي اصولي بكار رفته از تجربه ما از </a:t>
            </a:r>
            <a:r>
              <a:rPr lang="en-US" b="1" dirty="0" smtClean="0">
                <a:cs typeface="B Lotus" pitchFamily="2" charset="-78"/>
              </a:rPr>
              <a:t>PSMs</a:t>
            </a:r>
            <a:r>
              <a:rPr lang="fa-IR" b="1" dirty="0" smtClean="0">
                <a:cs typeface="B Lotus" pitchFamily="2" charset="-78"/>
              </a:rPr>
              <a:t>  اطلاع داشت و از ويژگي هاي مشابهي برخوردار بود. اين روش ها  شامل استنباط عوامل مربوط به اعضاي گروه و صراحت و قاطعيت درباره اهداف بدون تعيين مقدار مشخص بود. در زمان نوشتن اين مقاله هيچ تصميم يا مسيري مشخص نشده است.</a:t>
            </a:r>
            <a:endParaRPr lang="en-US" dirty="0" smtClean="0">
              <a:cs typeface="B Lotus" pitchFamily="2" charset="-78"/>
            </a:endParaRPr>
          </a:p>
          <a:p>
            <a:pPr algn="just" rtl="1">
              <a:lnSpc>
                <a:spcPct val="170000"/>
              </a:lnSpc>
            </a:pPr>
            <a:endParaRPr lang="en-US" dirty="0">
              <a:cs typeface="B Lotus" pitchFamily="2" charset="-78"/>
            </a:endParaRPr>
          </a:p>
        </p:txBody>
      </p:sp>
    </p:spTree>
  </p:cSld>
  <p:clrMapOvr>
    <a:masterClrMapping/>
  </p:clrMapOvr>
  <p:transition>
    <p:strips dir="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9" presetClass="entr" presetSubtype="0" accel="10000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500" fill="hold"/>
                                        <p:tgtEl>
                                          <p:spTgt spid="3">
                                            <p:txEl>
                                              <p:pRg st="0" end="0"/>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8" dur="500" fill="hold"/>
                                        <p:tgtEl>
                                          <p:spTgt spid="3">
                                            <p:txEl>
                                              <p:pRg st="0" end="0"/>
                                            </p:txEl>
                                          </p:spTgt>
                                        </p:tgtEl>
                                        <p:attrNameLst>
                                          <p:attrName>ppt_w</p:attrName>
                                        </p:attrNameLst>
                                      </p:cBhvr>
                                      <p:tavLst>
                                        <p:tav tm="0">
                                          <p:val>
                                            <p:strVal val="#ppt_w+.3"/>
                                          </p:val>
                                        </p:tav>
                                        <p:tav tm="50000">
                                          <p:val>
                                            <p:strVal val="#ppt_w+.3"/>
                                          </p:val>
                                        </p:tav>
                                        <p:tav tm="100000">
                                          <p:val>
                                            <p:strVal val="#ppt_w"/>
                                          </p:val>
                                        </p:tav>
                                      </p:tavLst>
                                    </p:anim>
                                    <p:anim calcmode="lin" valueType="num">
                                      <p:cBhvr>
                                        <p:cTn id="9" dur="500" fill="hold"/>
                                        <p:tgtEl>
                                          <p:spTgt spid="3">
                                            <p:txEl>
                                              <p:pRg st="0" end="0"/>
                                            </p:txEl>
                                          </p:spTgt>
                                        </p:tgtEl>
                                        <p:attrNameLst>
                                          <p:attrName>ppt_x</p:attrName>
                                        </p:attrNameLst>
                                      </p:cBhvr>
                                      <p:tavLst>
                                        <p:tav tm="0">
                                          <p:val>
                                            <p:strVal val="#ppt_x-.3"/>
                                          </p:val>
                                        </p:tav>
                                        <p:tav tm="50000">
                                          <p:val>
                                            <p:strVal val="#ppt_x"/>
                                          </p:val>
                                        </p:tav>
                                        <p:tav tm="100000">
                                          <p:val>
                                            <p:strVal val="#ppt_x"/>
                                          </p:val>
                                        </p:tav>
                                      </p:tavLst>
                                    </p:anim>
                                    <p:anim calcmode="lin" valueType="num">
                                      <p:cBhvr>
                                        <p:cTn id="10" dur="5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39" presetClass="entr" presetSubtype="0" accel="10000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 calcmode="lin" valueType="num">
                                      <p:cBhvr>
                                        <p:cTn id="15" dur="500" fill="hold"/>
                                        <p:tgtEl>
                                          <p:spTgt spid="3">
                                            <p:txEl>
                                              <p:pRg st="2" end="2"/>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16" dur="500" fill="hold"/>
                                        <p:tgtEl>
                                          <p:spTgt spid="3">
                                            <p:txEl>
                                              <p:pRg st="2" end="2"/>
                                            </p:txEl>
                                          </p:spTgt>
                                        </p:tgtEl>
                                        <p:attrNameLst>
                                          <p:attrName>ppt_w</p:attrName>
                                        </p:attrNameLst>
                                      </p:cBhvr>
                                      <p:tavLst>
                                        <p:tav tm="0">
                                          <p:val>
                                            <p:strVal val="#ppt_w+.3"/>
                                          </p:val>
                                        </p:tav>
                                        <p:tav tm="50000">
                                          <p:val>
                                            <p:strVal val="#ppt_w+.3"/>
                                          </p:val>
                                        </p:tav>
                                        <p:tav tm="100000">
                                          <p:val>
                                            <p:strVal val="#ppt_w"/>
                                          </p:val>
                                        </p:tav>
                                      </p:tavLst>
                                    </p:anim>
                                    <p:anim calcmode="lin" valueType="num">
                                      <p:cBhvr>
                                        <p:cTn id="17" dur="500" fill="hold"/>
                                        <p:tgtEl>
                                          <p:spTgt spid="3">
                                            <p:txEl>
                                              <p:pRg st="2" end="2"/>
                                            </p:txEl>
                                          </p:spTgt>
                                        </p:tgtEl>
                                        <p:attrNameLst>
                                          <p:attrName>ppt_x</p:attrName>
                                        </p:attrNameLst>
                                      </p:cBhvr>
                                      <p:tavLst>
                                        <p:tav tm="0">
                                          <p:val>
                                            <p:strVal val="#ppt_x-.3"/>
                                          </p:val>
                                        </p:tav>
                                        <p:tav tm="50000">
                                          <p:val>
                                            <p:strVal val="#ppt_x"/>
                                          </p:val>
                                        </p:tav>
                                        <p:tav tm="100000">
                                          <p:val>
                                            <p:strVal val="#ppt_x"/>
                                          </p:val>
                                        </p:tav>
                                      </p:tavLst>
                                    </p:anim>
                                    <p:anim calcmode="lin" valueType="num">
                                      <p:cBhvr>
                                        <p:cTn id="18" dur="500" fill="hold"/>
                                        <p:tgtEl>
                                          <p:spTgt spid="3">
                                            <p:txEl>
                                              <p:pRg st="2" end="2"/>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normAutofit fontScale="90000"/>
          </a:bodyPr>
          <a:lstStyle/>
          <a:p>
            <a:pPr algn="ctr" rtl="1">
              <a:lnSpc>
                <a:spcPct val="150000"/>
              </a:lnSpc>
            </a:pPr>
            <a:r>
              <a:rPr lang="fa-IR" b="1" dirty="0" smtClean="0">
                <a:cs typeface="B Lotus" pitchFamily="2" charset="-78"/>
              </a:rPr>
              <a:t>پذيرفتن راهكار مراقبت از كودكان </a:t>
            </a:r>
            <a:r>
              <a:rPr lang="fa-IR" b="1" dirty="0" smtClean="0">
                <a:cs typeface="B Lotus" pitchFamily="2" charset="-78"/>
              </a:rPr>
              <a:t>محلي</a:t>
            </a:r>
            <a:endParaRPr lang="en-US" dirty="0">
              <a:cs typeface="B Lotus" pitchFamily="2" charset="-78"/>
            </a:endParaRPr>
          </a:p>
        </p:txBody>
      </p:sp>
      <p:sp>
        <p:nvSpPr>
          <p:cNvPr id="3" name="Content Placeholder 2"/>
          <p:cNvSpPr>
            <a:spLocks noGrp="1"/>
          </p:cNvSpPr>
          <p:nvPr>
            <p:ph idx="1"/>
          </p:nvPr>
        </p:nvSpPr>
        <p:spPr/>
        <p:txBody>
          <a:bodyPr/>
          <a:lstStyle/>
          <a:p>
            <a:pPr algn="just" rtl="1">
              <a:lnSpc>
                <a:spcPct val="150000"/>
              </a:lnSpc>
            </a:pPr>
            <a:r>
              <a:rPr lang="fa-IR" b="1" dirty="0" smtClean="0">
                <a:cs typeface="B Lotus" pitchFamily="2" charset="-78"/>
              </a:rPr>
              <a:t>در این مورد از كاربرد مرسوم </a:t>
            </a:r>
            <a:r>
              <a:rPr lang="en-US" b="1" dirty="0" smtClean="0">
                <a:cs typeface="B Lotus" pitchFamily="2" charset="-78"/>
              </a:rPr>
              <a:t>SCA</a:t>
            </a:r>
            <a:r>
              <a:rPr lang="fa-IR" b="1" dirty="0" smtClean="0">
                <a:cs typeface="B Lotus" pitchFamily="2" charset="-78"/>
              </a:rPr>
              <a:t> استفاده شد كه نقاط قوت بسياري از </a:t>
            </a:r>
            <a:r>
              <a:rPr lang="fa-IR" b="1" dirty="0" smtClean="0">
                <a:cs typeface="B Lotus" pitchFamily="2" charset="-78"/>
              </a:rPr>
              <a:t>نمودارهاي </a:t>
            </a:r>
            <a:r>
              <a:rPr lang="fa-IR" b="1" dirty="0" smtClean="0">
                <a:cs typeface="B Lotus" pitchFamily="2" charset="-78"/>
              </a:rPr>
              <a:t>تصميم گيري مقايسه </a:t>
            </a:r>
            <a:r>
              <a:rPr lang="fa-IR" b="1" dirty="0" smtClean="0">
                <a:cs typeface="B Lotus" pitchFamily="2" charset="-78"/>
              </a:rPr>
              <a:t>ای </a:t>
            </a:r>
            <a:r>
              <a:rPr lang="fa-IR" b="1" dirty="0" smtClean="0">
                <a:cs typeface="B Lotus" pitchFamily="2" charset="-78"/>
              </a:rPr>
              <a:t>امتياز را نشان مي دهد. مدل </a:t>
            </a:r>
            <a:r>
              <a:rPr lang="fa-IR" b="1" dirty="0" smtClean="0">
                <a:cs typeface="B Lotus" pitchFamily="2" charset="-78"/>
              </a:rPr>
              <a:t>بيان </a:t>
            </a:r>
            <a:r>
              <a:rPr lang="fa-IR" b="1" dirty="0" smtClean="0">
                <a:cs typeface="B Lotus" pitchFamily="2" charset="-78"/>
              </a:rPr>
              <a:t>شده در كارگاه ها </a:t>
            </a:r>
            <a:r>
              <a:rPr lang="fa-IR" b="1" dirty="0" smtClean="0">
                <a:cs typeface="B Lotus" pitchFamily="2" charset="-78"/>
              </a:rPr>
              <a:t>ما را به </a:t>
            </a:r>
            <a:r>
              <a:rPr lang="fa-IR" b="1" dirty="0" smtClean="0">
                <a:cs typeface="B Lotus" pitchFamily="2" charset="-78"/>
              </a:rPr>
              <a:t>پيشرفت هاي جديدي در اين زمينه رهنمون مي كند. </a:t>
            </a:r>
            <a:endParaRPr lang="en-US" dirty="0" smtClean="0">
              <a:cs typeface="B Lotus" pitchFamily="2" charset="-78"/>
            </a:endParaRPr>
          </a:p>
          <a:p>
            <a:pPr algn="just" rtl="1">
              <a:lnSpc>
                <a:spcPct val="150000"/>
              </a:lnSpc>
            </a:pPr>
            <a:endParaRPr lang="en-US" dirty="0">
              <a:cs typeface="B Lotus" pitchFamily="2" charset="-78"/>
            </a:endParaRPr>
          </a:p>
        </p:txBody>
      </p:sp>
    </p:spTree>
  </p:cSld>
  <p:clrMapOvr>
    <a:masterClrMapping/>
  </p:clrMapOvr>
  <p:transition>
    <p:strips dir="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9" presetClass="entr" presetSubtype="0" accel="10000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500" fill="hold"/>
                                        <p:tgtEl>
                                          <p:spTgt spid="3">
                                            <p:txEl>
                                              <p:pRg st="0" end="0"/>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8" dur="500" fill="hold"/>
                                        <p:tgtEl>
                                          <p:spTgt spid="3">
                                            <p:txEl>
                                              <p:pRg st="0" end="0"/>
                                            </p:txEl>
                                          </p:spTgt>
                                        </p:tgtEl>
                                        <p:attrNameLst>
                                          <p:attrName>ppt_w</p:attrName>
                                        </p:attrNameLst>
                                      </p:cBhvr>
                                      <p:tavLst>
                                        <p:tav tm="0">
                                          <p:val>
                                            <p:strVal val="#ppt_w+.3"/>
                                          </p:val>
                                        </p:tav>
                                        <p:tav tm="50000">
                                          <p:val>
                                            <p:strVal val="#ppt_w+.3"/>
                                          </p:val>
                                        </p:tav>
                                        <p:tav tm="100000">
                                          <p:val>
                                            <p:strVal val="#ppt_w"/>
                                          </p:val>
                                        </p:tav>
                                      </p:tavLst>
                                    </p:anim>
                                    <p:anim calcmode="lin" valueType="num">
                                      <p:cBhvr>
                                        <p:cTn id="9" dur="500" fill="hold"/>
                                        <p:tgtEl>
                                          <p:spTgt spid="3">
                                            <p:txEl>
                                              <p:pRg st="0" end="0"/>
                                            </p:txEl>
                                          </p:spTgt>
                                        </p:tgtEl>
                                        <p:attrNameLst>
                                          <p:attrName>ppt_x</p:attrName>
                                        </p:attrNameLst>
                                      </p:cBhvr>
                                      <p:tavLst>
                                        <p:tav tm="0">
                                          <p:val>
                                            <p:strVal val="#ppt_x-.3"/>
                                          </p:val>
                                        </p:tav>
                                        <p:tav tm="50000">
                                          <p:val>
                                            <p:strVal val="#ppt_x"/>
                                          </p:val>
                                        </p:tav>
                                        <p:tav tm="100000">
                                          <p:val>
                                            <p:strVal val="#ppt_x"/>
                                          </p:val>
                                        </p:tav>
                                      </p:tavLst>
                                    </p:anim>
                                    <p:anim calcmode="lin" valueType="num">
                                      <p:cBhvr>
                                        <p:cTn id="10" dur="5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001000" cy="1143000"/>
          </a:xfrm>
        </p:spPr>
        <p:txBody>
          <a:bodyPr anchor="ctr">
            <a:normAutofit fontScale="90000"/>
          </a:bodyPr>
          <a:lstStyle/>
          <a:p>
            <a:pPr algn="ctr" rtl="1">
              <a:lnSpc>
                <a:spcPct val="150000"/>
              </a:lnSpc>
            </a:pPr>
            <a:r>
              <a:rPr lang="fa-IR" b="1" dirty="0" smtClean="0">
                <a:cs typeface="B Lotus" pitchFamily="2" charset="-78"/>
              </a:rPr>
              <a:t>بررسي استفاده از روش هاي سازمان دهي مسئله</a:t>
            </a:r>
            <a:endParaRPr lang="en-US" dirty="0">
              <a:cs typeface="B Lotus" pitchFamily="2" charset="-78"/>
            </a:endParaRPr>
          </a:p>
        </p:txBody>
      </p:sp>
      <p:sp>
        <p:nvSpPr>
          <p:cNvPr id="3" name="Content Placeholder 2"/>
          <p:cNvSpPr>
            <a:spLocks noGrp="1"/>
          </p:cNvSpPr>
          <p:nvPr>
            <p:ph idx="1"/>
          </p:nvPr>
        </p:nvSpPr>
        <p:spPr>
          <a:xfrm>
            <a:off x="457200" y="1600200"/>
            <a:ext cx="7467600" cy="4953000"/>
          </a:xfrm>
        </p:spPr>
        <p:txBody>
          <a:bodyPr>
            <a:normAutofit fontScale="70000" lnSpcReduction="20000"/>
          </a:bodyPr>
          <a:lstStyle/>
          <a:p>
            <a:pPr algn="just" rtl="1">
              <a:lnSpc>
                <a:spcPct val="150000"/>
              </a:lnSpc>
              <a:buNone/>
            </a:pPr>
            <a:r>
              <a:rPr lang="fa-IR" b="1" dirty="0" smtClean="0">
                <a:cs typeface="B Lotus" pitchFamily="2" charset="-78"/>
              </a:rPr>
              <a:t>دو بررسي مهم تجربي در استفاده عملي از </a:t>
            </a:r>
            <a:r>
              <a:rPr lang="en-US" b="1" dirty="0" smtClean="0">
                <a:cs typeface="B Lotus" pitchFamily="2" charset="-78"/>
              </a:rPr>
              <a:t>PSMs</a:t>
            </a:r>
            <a:r>
              <a:rPr lang="fa-IR" b="1" dirty="0" smtClean="0">
                <a:cs typeface="B Lotus" pitchFamily="2" charset="-78"/>
              </a:rPr>
              <a:t> انجام شده </a:t>
            </a:r>
            <a:r>
              <a:rPr lang="fa-IR" b="1" dirty="0" smtClean="0">
                <a:cs typeface="B Lotus" pitchFamily="2" charset="-78"/>
              </a:rPr>
              <a:t>است</a:t>
            </a:r>
            <a:r>
              <a:rPr lang="en-US" b="1" dirty="0" smtClean="0">
                <a:cs typeface="B Lotus" pitchFamily="2" charset="-78"/>
              </a:rPr>
              <a:t> </a:t>
            </a:r>
            <a:r>
              <a:rPr lang="fa-IR" b="1" dirty="0" smtClean="0">
                <a:cs typeface="B Lotus" pitchFamily="2" charset="-78"/>
              </a:rPr>
              <a:t> </a:t>
            </a:r>
            <a:r>
              <a:rPr lang="fa-IR" b="1" dirty="0" smtClean="0">
                <a:cs typeface="B Lotus" pitchFamily="2" charset="-78"/>
              </a:rPr>
              <a:t>که </a:t>
            </a:r>
            <a:r>
              <a:rPr lang="fa-IR" b="1" dirty="0" smtClean="0">
                <a:cs typeface="B Lotus" pitchFamily="2" charset="-78"/>
              </a:rPr>
              <a:t>نتايج اصلي عبارتند از:</a:t>
            </a:r>
            <a:endParaRPr lang="en-US" dirty="0" smtClean="0">
              <a:cs typeface="B Lotus" pitchFamily="2" charset="-78"/>
            </a:endParaRPr>
          </a:p>
          <a:p>
            <a:pPr algn="just" rtl="1">
              <a:lnSpc>
                <a:spcPct val="150000"/>
              </a:lnSpc>
            </a:pPr>
            <a:r>
              <a:rPr lang="en-US" b="1" dirty="0" smtClean="0">
                <a:cs typeface="B Lotus" pitchFamily="2" charset="-78"/>
              </a:rPr>
              <a:t>SSM</a:t>
            </a:r>
            <a:r>
              <a:rPr lang="fa-IR" b="1" dirty="0" smtClean="0">
                <a:cs typeface="B Lotus" pitchFamily="2" charset="-78"/>
              </a:rPr>
              <a:t> </a:t>
            </a:r>
            <a:r>
              <a:rPr lang="fa-IR" b="1" dirty="0" smtClean="0">
                <a:cs typeface="B Lotus" pitchFamily="2" charset="-78"/>
              </a:rPr>
              <a:t>براي انواع بسيار متفاوتي از مشكلات به خصوص ساختاربندي مجدد سازماني، سيستم هاي اطلاعات و ارزيابي عملكرد استفاده شده بود.</a:t>
            </a:r>
            <a:endParaRPr lang="en-US" dirty="0" smtClean="0">
              <a:cs typeface="B Lotus" pitchFamily="2" charset="-78"/>
            </a:endParaRPr>
          </a:p>
          <a:p>
            <a:pPr algn="just" rtl="1">
              <a:lnSpc>
                <a:spcPct val="150000"/>
              </a:lnSpc>
            </a:pPr>
            <a:r>
              <a:rPr lang="fa-IR" b="1" dirty="0" smtClean="0">
                <a:cs typeface="B Lotus" pitchFamily="2" charset="-78"/>
              </a:rPr>
              <a:t> </a:t>
            </a:r>
            <a:r>
              <a:rPr lang="fa-IR" b="1" dirty="0" smtClean="0">
                <a:cs typeface="B Lotus" pitchFamily="2" charset="-78"/>
              </a:rPr>
              <a:t>جايي كه </a:t>
            </a:r>
            <a:r>
              <a:rPr lang="en-US" b="1" dirty="0" smtClean="0">
                <a:cs typeface="B Lotus" pitchFamily="2" charset="-78"/>
              </a:rPr>
              <a:t>SSM</a:t>
            </a:r>
            <a:r>
              <a:rPr lang="fa-IR" b="1" dirty="0" smtClean="0">
                <a:cs typeface="B Lotus" pitchFamily="2" charset="-78"/>
              </a:rPr>
              <a:t> استفاده نمي شد به خاطر عدم اعتماد يا دانش پاسخ دهندگان بوده است تا ضعف دريافتي </a:t>
            </a:r>
            <a:r>
              <a:rPr lang="en-US" b="1" dirty="0" smtClean="0">
                <a:cs typeface="B Lotus" pitchFamily="2" charset="-78"/>
              </a:rPr>
              <a:t>SSM</a:t>
            </a:r>
            <a:endParaRPr lang="en-US" dirty="0" smtClean="0">
              <a:cs typeface="B Lotus" pitchFamily="2" charset="-78"/>
            </a:endParaRPr>
          </a:p>
          <a:p>
            <a:pPr algn="just" rtl="1">
              <a:lnSpc>
                <a:spcPct val="150000"/>
              </a:lnSpc>
            </a:pPr>
            <a:r>
              <a:rPr lang="fa-IR" b="1" dirty="0" smtClean="0">
                <a:cs typeface="B Lotus" pitchFamily="2" charset="-78"/>
              </a:rPr>
              <a:t>تصور </a:t>
            </a:r>
            <a:r>
              <a:rPr lang="fa-IR" b="1" dirty="0" smtClean="0">
                <a:cs typeface="B Lotus" pitchFamily="2" charset="-78"/>
              </a:rPr>
              <a:t>شد كه تجربه يا آموزش قابل توجهي براي استفاده از </a:t>
            </a:r>
            <a:r>
              <a:rPr lang="en-US" b="1" dirty="0" smtClean="0">
                <a:cs typeface="B Lotus" pitchFamily="2" charset="-78"/>
              </a:rPr>
              <a:t>SSM</a:t>
            </a:r>
            <a:r>
              <a:rPr lang="fa-IR" b="1" dirty="0" smtClean="0">
                <a:cs typeface="B Lotus" pitchFamily="2" charset="-78"/>
              </a:rPr>
              <a:t> بطور موفقيت آميز لازم بود و اينكه زبان آن براي مشتريان بالقوه مي توانست ناخوشايند باشد. سرانجام تعداد زيادي از پاسخ دهندگان با استفاده از </a:t>
            </a:r>
            <a:r>
              <a:rPr lang="en-US" b="1" dirty="0" smtClean="0">
                <a:cs typeface="B Lotus" pitchFamily="2" charset="-78"/>
              </a:rPr>
              <a:t>SSM</a:t>
            </a:r>
            <a:r>
              <a:rPr lang="fa-IR" b="1" dirty="0" smtClean="0">
                <a:cs typeface="B Lotus" pitchFamily="2" charset="-78"/>
              </a:rPr>
              <a:t> و به همراه روش هاي ديگر گزارش كردند كه يكي از عوامل پيشرفت بعدي، روش هاي بررسي بود. </a:t>
            </a:r>
            <a:endParaRPr lang="en-US" dirty="0" smtClean="0">
              <a:cs typeface="B Lotus" pitchFamily="2" charset="-78"/>
            </a:endParaRPr>
          </a:p>
          <a:p>
            <a:pPr algn="just" rtl="1">
              <a:lnSpc>
                <a:spcPct val="150000"/>
              </a:lnSpc>
            </a:pPr>
            <a:endParaRPr lang="en-US" dirty="0">
              <a:cs typeface="B Lotus" pitchFamily="2" charset="-78"/>
            </a:endParaRPr>
          </a:p>
        </p:txBody>
      </p:sp>
    </p:spTree>
  </p:cSld>
  <p:clrMapOvr>
    <a:masterClrMapping/>
  </p:clrMapOvr>
  <p:transition>
    <p:strips dir="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80">
                                          <p:stCondLst>
                                            <p:cond delay="0"/>
                                          </p:stCondLst>
                                        </p:cTn>
                                        <p:tgtEl>
                                          <p:spTgt spid="2"/>
                                        </p:tgtEl>
                                      </p:cBhvr>
                                    </p:animEffect>
                                    <p:anim calcmode="lin" valueType="num">
                                      <p:cBhvr>
                                        <p:cTn id="8" dur="1822" tmFilter="0,0; 0.14,0.36; 0.43,0.73; 0.71,0.91; 1.0,1.0">
                                          <p:stCondLst>
                                            <p:cond delay="0"/>
                                          </p:stCondLst>
                                        </p:cTn>
                                        <p:tgtEl>
                                          <p:spTgt spid="2"/>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2"/>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2"/>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2"/>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2"/>
                                        </p:tgtEl>
                                        <p:attrNameLst>
                                          <p:attrName>ppt_y</p:attrName>
                                        </p:attrNameLst>
                                      </p:cBhvr>
                                      <p:tavLst>
                                        <p:tav tm="0" fmla="#ppt_y-sin(pi*$)/81">
                                          <p:val>
                                            <p:fltVal val="0"/>
                                          </p:val>
                                        </p:tav>
                                        <p:tav tm="100000">
                                          <p:val>
                                            <p:fltVal val="1"/>
                                          </p:val>
                                        </p:tav>
                                      </p:tavLst>
                                    </p:anim>
                                    <p:animScale>
                                      <p:cBhvr>
                                        <p:cTn id="13" dur="26">
                                          <p:stCondLst>
                                            <p:cond delay="650"/>
                                          </p:stCondLst>
                                        </p:cTn>
                                        <p:tgtEl>
                                          <p:spTgt spid="2"/>
                                        </p:tgtEl>
                                      </p:cBhvr>
                                      <p:to x="100000" y="60000"/>
                                    </p:animScale>
                                    <p:animScale>
                                      <p:cBhvr>
                                        <p:cTn id="14" dur="166" decel="50000">
                                          <p:stCondLst>
                                            <p:cond delay="676"/>
                                          </p:stCondLst>
                                        </p:cTn>
                                        <p:tgtEl>
                                          <p:spTgt spid="2"/>
                                        </p:tgtEl>
                                      </p:cBhvr>
                                      <p:to x="100000" y="100000"/>
                                    </p:animScale>
                                    <p:animScale>
                                      <p:cBhvr>
                                        <p:cTn id="15" dur="26">
                                          <p:stCondLst>
                                            <p:cond delay="1312"/>
                                          </p:stCondLst>
                                        </p:cTn>
                                        <p:tgtEl>
                                          <p:spTgt spid="2"/>
                                        </p:tgtEl>
                                      </p:cBhvr>
                                      <p:to x="100000" y="80000"/>
                                    </p:animScale>
                                    <p:animScale>
                                      <p:cBhvr>
                                        <p:cTn id="16" dur="166" decel="50000">
                                          <p:stCondLst>
                                            <p:cond delay="1338"/>
                                          </p:stCondLst>
                                        </p:cTn>
                                        <p:tgtEl>
                                          <p:spTgt spid="2"/>
                                        </p:tgtEl>
                                      </p:cBhvr>
                                      <p:to x="100000" y="100000"/>
                                    </p:animScale>
                                    <p:animScale>
                                      <p:cBhvr>
                                        <p:cTn id="17" dur="26">
                                          <p:stCondLst>
                                            <p:cond delay="1642"/>
                                          </p:stCondLst>
                                        </p:cTn>
                                        <p:tgtEl>
                                          <p:spTgt spid="2"/>
                                        </p:tgtEl>
                                      </p:cBhvr>
                                      <p:to x="100000" y="90000"/>
                                    </p:animScale>
                                    <p:animScale>
                                      <p:cBhvr>
                                        <p:cTn id="18" dur="166" decel="50000">
                                          <p:stCondLst>
                                            <p:cond delay="1668"/>
                                          </p:stCondLst>
                                        </p:cTn>
                                        <p:tgtEl>
                                          <p:spTgt spid="2"/>
                                        </p:tgtEl>
                                      </p:cBhvr>
                                      <p:to x="100000" y="100000"/>
                                    </p:animScale>
                                    <p:animScale>
                                      <p:cBhvr>
                                        <p:cTn id="19" dur="26">
                                          <p:stCondLst>
                                            <p:cond delay="1808"/>
                                          </p:stCondLst>
                                        </p:cTn>
                                        <p:tgtEl>
                                          <p:spTgt spid="2"/>
                                        </p:tgtEl>
                                      </p:cBhvr>
                                      <p:to x="100000" y="95000"/>
                                    </p:animScale>
                                    <p:animScale>
                                      <p:cBhvr>
                                        <p:cTn id="20" dur="166" decel="50000">
                                          <p:stCondLst>
                                            <p:cond delay="1834"/>
                                          </p:stCondLst>
                                        </p:cTn>
                                        <p:tgtEl>
                                          <p:spTgt spid="2"/>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39" presetClass="entr" presetSubtype="0" accel="100000" fill="hold" grpId="0" nodeType="clickEffect">
                                  <p:stCondLst>
                                    <p:cond delay="0"/>
                                  </p:stCondLst>
                                  <p:childTnLst>
                                    <p:set>
                                      <p:cBhvr>
                                        <p:cTn id="24" dur="1" fill="hold">
                                          <p:stCondLst>
                                            <p:cond delay="0"/>
                                          </p:stCondLst>
                                        </p:cTn>
                                        <p:tgtEl>
                                          <p:spTgt spid="3">
                                            <p:txEl>
                                              <p:pRg st="0" end="0"/>
                                            </p:txEl>
                                          </p:spTgt>
                                        </p:tgtEl>
                                        <p:attrNameLst>
                                          <p:attrName>style.visibility</p:attrName>
                                        </p:attrNameLst>
                                      </p:cBhvr>
                                      <p:to>
                                        <p:strVal val="visible"/>
                                      </p:to>
                                    </p:set>
                                    <p:anim calcmode="lin" valueType="num">
                                      <p:cBhvr>
                                        <p:cTn id="25" dur="500" fill="hold"/>
                                        <p:tgtEl>
                                          <p:spTgt spid="3">
                                            <p:txEl>
                                              <p:pRg st="0" end="0"/>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26" dur="500" fill="hold"/>
                                        <p:tgtEl>
                                          <p:spTgt spid="3">
                                            <p:txEl>
                                              <p:pRg st="0" end="0"/>
                                            </p:txEl>
                                          </p:spTgt>
                                        </p:tgtEl>
                                        <p:attrNameLst>
                                          <p:attrName>ppt_w</p:attrName>
                                        </p:attrNameLst>
                                      </p:cBhvr>
                                      <p:tavLst>
                                        <p:tav tm="0">
                                          <p:val>
                                            <p:strVal val="#ppt_w+.3"/>
                                          </p:val>
                                        </p:tav>
                                        <p:tav tm="50000">
                                          <p:val>
                                            <p:strVal val="#ppt_w+.3"/>
                                          </p:val>
                                        </p:tav>
                                        <p:tav tm="100000">
                                          <p:val>
                                            <p:strVal val="#ppt_w"/>
                                          </p:val>
                                        </p:tav>
                                      </p:tavLst>
                                    </p:anim>
                                    <p:anim calcmode="lin" valueType="num">
                                      <p:cBhvr>
                                        <p:cTn id="27" dur="500" fill="hold"/>
                                        <p:tgtEl>
                                          <p:spTgt spid="3">
                                            <p:txEl>
                                              <p:pRg st="0" end="0"/>
                                            </p:txEl>
                                          </p:spTgt>
                                        </p:tgtEl>
                                        <p:attrNameLst>
                                          <p:attrName>ppt_x</p:attrName>
                                        </p:attrNameLst>
                                      </p:cBhvr>
                                      <p:tavLst>
                                        <p:tav tm="0">
                                          <p:val>
                                            <p:strVal val="#ppt_x-.3"/>
                                          </p:val>
                                        </p:tav>
                                        <p:tav tm="50000">
                                          <p:val>
                                            <p:strVal val="#ppt_x"/>
                                          </p:val>
                                        </p:tav>
                                        <p:tav tm="100000">
                                          <p:val>
                                            <p:strVal val="#ppt_x"/>
                                          </p:val>
                                        </p:tav>
                                      </p:tavLst>
                                    </p:anim>
                                    <p:anim calcmode="lin" valueType="num">
                                      <p:cBhvr>
                                        <p:cTn id="28" dur="5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39" presetClass="entr" presetSubtype="0" accel="100000" fill="hold" grpId="0" nodeType="clickEffect">
                                  <p:stCondLst>
                                    <p:cond delay="0"/>
                                  </p:stCondLst>
                                  <p:childTnLst>
                                    <p:set>
                                      <p:cBhvr>
                                        <p:cTn id="32" dur="1" fill="hold">
                                          <p:stCondLst>
                                            <p:cond delay="0"/>
                                          </p:stCondLst>
                                        </p:cTn>
                                        <p:tgtEl>
                                          <p:spTgt spid="3">
                                            <p:txEl>
                                              <p:pRg st="1" end="1"/>
                                            </p:txEl>
                                          </p:spTgt>
                                        </p:tgtEl>
                                        <p:attrNameLst>
                                          <p:attrName>style.visibility</p:attrName>
                                        </p:attrNameLst>
                                      </p:cBhvr>
                                      <p:to>
                                        <p:strVal val="visible"/>
                                      </p:to>
                                    </p:set>
                                    <p:anim calcmode="lin" valueType="num">
                                      <p:cBhvr>
                                        <p:cTn id="33" dur="500" fill="hold"/>
                                        <p:tgtEl>
                                          <p:spTgt spid="3">
                                            <p:txEl>
                                              <p:pRg st="1" end="1"/>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34" dur="500" fill="hold"/>
                                        <p:tgtEl>
                                          <p:spTgt spid="3">
                                            <p:txEl>
                                              <p:pRg st="1" end="1"/>
                                            </p:txEl>
                                          </p:spTgt>
                                        </p:tgtEl>
                                        <p:attrNameLst>
                                          <p:attrName>ppt_w</p:attrName>
                                        </p:attrNameLst>
                                      </p:cBhvr>
                                      <p:tavLst>
                                        <p:tav tm="0">
                                          <p:val>
                                            <p:strVal val="#ppt_w+.3"/>
                                          </p:val>
                                        </p:tav>
                                        <p:tav tm="50000">
                                          <p:val>
                                            <p:strVal val="#ppt_w+.3"/>
                                          </p:val>
                                        </p:tav>
                                        <p:tav tm="100000">
                                          <p:val>
                                            <p:strVal val="#ppt_w"/>
                                          </p:val>
                                        </p:tav>
                                      </p:tavLst>
                                    </p:anim>
                                    <p:anim calcmode="lin" valueType="num">
                                      <p:cBhvr>
                                        <p:cTn id="35" dur="500" fill="hold"/>
                                        <p:tgtEl>
                                          <p:spTgt spid="3">
                                            <p:txEl>
                                              <p:pRg st="1" end="1"/>
                                            </p:txEl>
                                          </p:spTgt>
                                        </p:tgtEl>
                                        <p:attrNameLst>
                                          <p:attrName>ppt_x</p:attrName>
                                        </p:attrNameLst>
                                      </p:cBhvr>
                                      <p:tavLst>
                                        <p:tav tm="0">
                                          <p:val>
                                            <p:strVal val="#ppt_x-.3"/>
                                          </p:val>
                                        </p:tav>
                                        <p:tav tm="50000">
                                          <p:val>
                                            <p:strVal val="#ppt_x"/>
                                          </p:val>
                                        </p:tav>
                                        <p:tav tm="100000">
                                          <p:val>
                                            <p:strVal val="#ppt_x"/>
                                          </p:val>
                                        </p:tav>
                                      </p:tavLst>
                                    </p:anim>
                                    <p:anim calcmode="lin" valueType="num">
                                      <p:cBhvr>
                                        <p:cTn id="36" dur="500" fill="hold"/>
                                        <p:tgtEl>
                                          <p:spTgt spid="3">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39" presetClass="entr" presetSubtype="0" accel="100000" fill="hold" grpId="0" nodeType="clickEffect">
                                  <p:stCondLst>
                                    <p:cond delay="0"/>
                                  </p:stCondLst>
                                  <p:childTnLst>
                                    <p:set>
                                      <p:cBhvr>
                                        <p:cTn id="40" dur="1" fill="hold">
                                          <p:stCondLst>
                                            <p:cond delay="0"/>
                                          </p:stCondLst>
                                        </p:cTn>
                                        <p:tgtEl>
                                          <p:spTgt spid="3">
                                            <p:txEl>
                                              <p:pRg st="2" end="2"/>
                                            </p:txEl>
                                          </p:spTgt>
                                        </p:tgtEl>
                                        <p:attrNameLst>
                                          <p:attrName>style.visibility</p:attrName>
                                        </p:attrNameLst>
                                      </p:cBhvr>
                                      <p:to>
                                        <p:strVal val="visible"/>
                                      </p:to>
                                    </p:set>
                                    <p:anim calcmode="lin" valueType="num">
                                      <p:cBhvr>
                                        <p:cTn id="41" dur="500" fill="hold"/>
                                        <p:tgtEl>
                                          <p:spTgt spid="3">
                                            <p:txEl>
                                              <p:pRg st="2" end="2"/>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42" dur="500" fill="hold"/>
                                        <p:tgtEl>
                                          <p:spTgt spid="3">
                                            <p:txEl>
                                              <p:pRg st="2" end="2"/>
                                            </p:txEl>
                                          </p:spTgt>
                                        </p:tgtEl>
                                        <p:attrNameLst>
                                          <p:attrName>ppt_w</p:attrName>
                                        </p:attrNameLst>
                                      </p:cBhvr>
                                      <p:tavLst>
                                        <p:tav tm="0">
                                          <p:val>
                                            <p:strVal val="#ppt_w+.3"/>
                                          </p:val>
                                        </p:tav>
                                        <p:tav tm="50000">
                                          <p:val>
                                            <p:strVal val="#ppt_w+.3"/>
                                          </p:val>
                                        </p:tav>
                                        <p:tav tm="100000">
                                          <p:val>
                                            <p:strVal val="#ppt_w"/>
                                          </p:val>
                                        </p:tav>
                                      </p:tavLst>
                                    </p:anim>
                                    <p:anim calcmode="lin" valueType="num">
                                      <p:cBhvr>
                                        <p:cTn id="43" dur="500" fill="hold"/>
                                        <p:tgtEl>
                                          <p:spTgt spid="3">
                                            <p:txEl>
                                              <p:pRg st="2" end="2"/>
                                            </p:txEl>
                                          </p:spTgt>
                                        </p:tgtEl>
                                        <p:attrNameLst>
                                          <p:attrName>ppt_x</p:attrName>
                                        </p:attrNameLst>
                                      </p:cBhvr>
                                      <p:tavLst>
                                        <p:tav tm="0">
                                          <p:val>
                                            <p:strVal val="#ppt_x-.3"/>
                                          </p:val>
                                        </p:tav>
                                        <p:tav tm="50000">
                                          <p:val>
                                            <p:strVal val="#ppt_x"/>
                                          </p:val>
                                        </p:tav>
                                        <p:tav tm="100000">
                                          <p:val>
                                            <p:strVal val="#ppt_x"/>
                                          </p:val>
                                        </p:tav>
                                      </p:tavLst>
                                    </p:anim>
                                    <p:anim calcmode="lin" valueType="num">
                                      <p:cBhvr>
                                        <p:cTn id="44" dur="500" fill="hold"/>
                                        <p:tgtEl>
                                          <p:spTgt spid="3">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39" presetClass="entr" presetSubtype="0" accel="100000" fill="hold" grpId="0" nodeType="clickEffect">
                                  <p:stCondLst>
                                    <p:cond delay="0"/>
                                  </p:stCondLst>
                                  <p:childTnLst>
                                    <p:set>
                                      <p:cBhvr>
                                        <p:cTn id="48" dur="1" fill="hold">
                                          <p:stCondLst>
                                            <p:cond delay="0"/>
                                          </p:stCondLst>
                                        </p:cTn>
                                        <p:tgtEl>
                                          <p:spTgt spid="3">
                                            <p:txEl>
                                              <p:pRg st="3" end="3"/>
                                            </p:txEl>
                                          </p:spTgt>
                                        </p:tgtEl>
                                        <p:attrNameLst>
                                          <p:attrName>style.visibility</p:attrName>
                                        </p:attrNameLst>
                                      </p:cBhvr>
                                      <p:to>
                                        <p:strVal val="visible"/>
                                      </p:to>
                                    </p:set>
                                    <p:anim calcmode="lin" valueType="num">
                                      <p:cBhvr>
                                        <p:cTn id="49" dur="500" fill="hold"/>
                                        <p:tgtEl>
                                          <p:spTgt spid="3">
                                            <p:txEl>
                                              <p:pRg st="3" end="3"/>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50" dur="500" fill="hold"/>
                                        <p:tgtEl>
                                          <p:spTgt spid="3">
                                            <p:txEl>
                                              <p:pRg st="3" end="3"/>
                                            </p:txEl>
                                          </p:spTgt>
                                        </p:tgtEl>
                                        <p:attrNameLst>
                                          <p:attrName>ppt_w</p:attrName>
                                        </p:attrNameLst>
                                      </p:cBhvr>
                                      <p:tavLst>
                                        <p:tav tm="0">
                                          <p:val>
                                            <p:strVal val="#ppt_w+.3"/>
                                          </p:val>
                                        </p:tav>
                                        <p:tav tm="50000">
                                          <p:val>
                                            <p:strVal val="#ppt_w+.3"/>
                                          </p:val>
                                        </p:tav>
                                        <p:tav tm="100000">
                                          <p:val>
                                            <p:strVal val="#ppt_w"/>
                                          </p:val>
                                        </p:tav>
                                      </p:tavLst>
                                    </p:anim>
                                    <p:anim calcmode="lin" valueType="num">
                                      <p:cBhvr>
                                        <p:cTn id="51" dur="500" fill="hold"/>
                                        <p:tgtEl>
                                          <p:spTgt spid="3">
                                            <p:txEl>
                                              <p:pRg st="3" end="3"/>
                                            </p:txEl>
                                          </p:spTgt>
                                        </p:tgtEl>
                                        <p:attrNameLst>
                                          <p:attrName>ppt_x</p:attrName>
                                        </p:attrNameLst>
                                      </p:cBhvr>
                                      <p:tavLst>
                                        <p:tav tm="0">
                                          <p:val>
                                            <p:strVal val="#ppt_x-.3"/>
                                          </p:val>
                                        </p:tav>
                                        <p:tav tm="50000">
                                          <p:val>
                                            <p:strVal val="#ppt_x"/>
                                          </p:val>
                                        </p:tav>
                                        <p:tav tm="100000">
                                          <p:val>
                                            <p:strVal val="#ppt_x"/>
                                          </p:val>
                                        </p:tav>
                                      </p:tavLst>
                                    </p:anim>
                                    <p:anim calcmode="lin" valueType="num">
                                      <p:cBhvr>
                                        <p:cTn id="52" dur="500" fill="hold"/>
                                        <p:tgtEl>
                                          <p:spTgt spid="3">
                                            <p:txEl>
                                              <p:pRg st="3" end="3"/>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normAutofit/>
          </a:bodyPr>
          <a:lstStyle/>
          <a:p>
            <a:pPr algn="ctr" rtl="1">
              <a:lnSpc>
                <a:spcPct val="150000"/>
              </a:lnSpc>
            </a:pPr>
            <a:r>
              <a:rPr lang="fa-IR" b="1" dirty="0" smtClean="0">
                <a:cs typeface="B Lotus" pitchFamily="2" charset="-78"/>
              </a:rPr>
              <a:t>بررسي تركيب روش ها</a:t>
            </a:r>
            <a:endParaRPr lang="en-US" dirty="0">
              <a:cs typeface="B Lotus" pitchFamily="2" charset="-78"/>
            </a:endParaRPr>
          </a:p>
        </p:txBody>
      </p:sp>
      <p:sp>
        <p:nvSpPr>
          <p:cNvPr id="3" name="Content Placeholder 2"/>
          <p:cNvSpPr>
            <a:spLocks noGrp="1"/>
          </p:cNvSpPr>
          <p:nvPr>
            <p:ph idx="1"/>
          </p:nvPr>
        </p:nvSpPr>
        <p:spPr>
          <a:xfrm>
            <a:off x="457200" y="1600200"/>
            <a:ext cx="7467600" cy="4876800"/>
          </a:xfrm>
        </p:spPr>
        <p:txBody>
          <a:bodyPr>
            <a:normAutofit fontScale="70000" lnSpcReduction="20000"/>
          </a:bodyPr>
          <a:lstStyle/>
          <a:p>
            <a:pPr algn="just" rtl="1">
              <a:lnSpc>
                <a:spcPct val="150000"/>
              </a:lnSpc>
            </a:pPr>
            <a:r>
              <a:rPr lang="fa-IR" b="1" dirty="0" smtClean="0">
                <a:cs typeface="B Lotus" pitchFamily="2" charset="-78"/>
              </a:rPr>
              <a:t> </a:t>
            </a:r>
            <a:r>
              <a:rPr lang="fa-IR" b="1" dirty="0" smtClean="0">
                <a:cs typeface="B Lotus" pitchFamily="2" charset="-78"/>
              </a:rPr>
              <a:t>روش هاي </a:t>
            </a:r>
            <a:r>
              <a:rPr lang="fa-IR" b="1" dirty="0" smtClean="0">
                <a:cs typeface="B Lotus" pitchFamily="2" charset="-78"/>
              </a:rPr>
              <a:t>بررسي  </a:t>
            </a:r>
            <a:r>
              <a:rPr lang="fa-IR" b="1" dirty="0" smtClean="0">
                <a:cs typeface="B Lotus" pitchFamily="2" charset="-78"/>
              </a:rPr>
              <a:t>تركيب روش هاي مختلف در حين </a:t>
            </a:r>
            <a:r>
              <a:rPr lang="fa-IR" b="1" dirty="0" smtClean="0">
                <a:cs typeface="B Lotus" pitchFamily="2" charset="-78"/>
              </a:rPr>
              <a:t>مداخله، </a:t>
            </a:r>
            <a:r>
              <a:rPr lang="fa-IR" b="1" dirty="0" smtClean="0">
                <a:cs typeface="B Lotus" pitchFamily="2" charset="-78"/>
              </a:rPr>
              <a:t>رويدادي متداول و احتمالا روزافزون مي باشد. اين مسئله در هر دو محدوده سيستم و </a:t>
            </a:r>
            <a:r>
              <a:rPr lang="en-US" b="1" dirty="0" smtClean="0">
                <a:cs typeface="B Lotus" pitchFamily="2" charset="-78"/>
              </a:rPr>
              <a:t>OR</a:t>
            </a:r>
            <a:r>
              <a:rPr lang="fa-IR" b="1" dirty="0" smtClean="0">
                <a:cs typeface="B Lotus" pitchFamily="2" charset="-78"/>
              </a:rPr>
              <a:t> اتفاق مي افتد. از نظر كارشناسان، تركيب روشها موفق تر از بكارگيري يك گونه روش مي باشد. </a:t>
            </a:r>
            <a:endParaRPr lang="en-US" dirty="0" smtClean="0">
              <a:cs typeface="B Lotus" pitchFamily="2" charset="-78"/>
            </a:endParaRPr>
          </a:p>
          <a:p>
            <a:pPr algn="just" rtl="1">
              <a:lnSpc>
                <a:spcPct val="150000"/>
              </a:lnSpc>
            </a:pPr>
            <a:r>
              <a:rPr lang="fa-IR" b="1" dirty="0" smtClean="0">
                <a:cs typeface="B Lotus" pitchFamily="2" charset="-78"/>
              </a:rPr>
              <a:t> </a:t>
            </a:r>
            <a:r>
              <a:rPr lang="fa-IR" b="1" dirty="0" smtClean="0">
                <a:cs typeface="B Lotus" pitchFamily="2" charset="-78"/>
              </a:rPr>
              <a:t>اكثر تركيب ها يا از روش هاي سخت يا از روش هاي نرم مي باشند. تركيبات نسبتا كمي از روش هاي سخت و نرم با يكديگر وجود دارد. متداولترين تركيبات </a:t>
            </a:r>
            <a:r>
              <a:rPr lang="en-US" b="1" dirty="0" smtClean="0">
                <a:cs typeface="B Lotus" pitchFamily="2" charset="-78"/>
              </a:rPr>
              <a:t>PSM</a:t>
            </a:r>
            <a:r>
              <a:rPr lang="fa-IR" b="1" dirty="0" smtClean="0">
                <a:cs typeface="B Lotus" pitchFamily="2" charset="-78"/>
              </a:rPr>
              <a:t> معمولا شامل </a:t>
            </a:r>
            <a:r>
              <a:rPr lang="en-US" b="1" dirty="0" smtClean="0">
                <a:cs typeface="B Lotus" pitchFamily="2" charset="-78"/>
              </a:rPr>
              <a:t>SSM</a:t>
            </a:r>
            <a:r>
              <a:rPr lang="fa-IR" b="1" dirty="0" smtClean="0">
                <a:cs typeface="B Lotus" pitchFamily="2" charset="-78"/>
              </a:rPr>
              <a:t> در تركيب با يك يا دو روش ديگر از جمله شبيه سازي، نمودارهاي تاثير، انتخاب راهبردي، نقشه شناختي، </a:t>
            </a:r>
            <a:r>
              <a:rPr lang="en-US" b="1" dirty="0" smtClean="0">
                <a:cs typeface="B Lotus" pitchFamily="2" charset="-78"/>
              </a:rPr>
              <a:t>CSH</a:t>
            </a:r>
            <a:r>
              <a:rPr lang="fa-IR" b="1" dirty="0" smtClean="0">
                <a:cs typeface="B Lotus" pitchFamily="2" charset="-78"/>
              </a:rPr>
              <a:t> ، و برنامه ريزي تعاملي مي باشد</a:t>
            </a:r>
            <a:r>
              <a:rPr lang="fa-IR" b="1" dirty="0" smtClean="0">
                <a:cs typeface="B Lotus" pitchFamily="2" charset="-78"/>
              </a:rPr>
              <a:t>.</a:t>
            </a:r>
          </a:p>
          <a:p>
            <a:pPr algn="just" rtl="1">
              <a:lnSpc>
                <a:spcPct val="150000"/>
              </a:lnSpc>
            </a:pPr>
            <a:r>
              <a:rPr lang="fa-IR" b="1" dirty="0" smtClean="0">
                <a:cs typeface="B Lotus" pitchFamily="2" charset="-78"/>
              </a:rPr>
              <a:t> </a:t>
            </a:r>
            <a:r>
              <a:rPr lang="fa-IR" b="1" dirty="0" smtClean="0">
                <a:cs typeface="B Lotus" pitchFamily="2" charset="-78"/>
              </a:rPr>
              <a:t>انتخاب ها راجع به روش هاي استفاده تحت تاثير دانش، تجربه، و مهارت هاي كارشناسان و تا حدودي شرايط دانشگاهي يا سازماني مي باشد</a:t>
            </a:r>
            <a:endParaRPr lang="en-US" dirty="0">
              <a:cs typeface="B Lotus" pitchFamily="2" charset="-78"/>
            </a:endParaRPr>
          </a:p>
        </p:txBody>
      </p:sp>
    </p:spTree>
  </p:cSld>
  <p:clrMapOvr>
    <a:masterClrMapping/>
  </p:clrMapOvr>
  <p:transition>
    <p:strips dir="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80">
                                          <p:stCondLst>
                                            <p:cond delay="0"/>
                                          </p:stCondLst>
                                        </p:cTn>
                                        <p:tgtEl>
                                          <p:spTgt spid="2"/>
                                        </p:tgtEl>
                                      </p:cBhvr>
                                    </p:animEffect>
                                    <p:anim calcmode="lin" valueType="num">
                                      <p:cBhvr>
                                        <p:cTn id="8" dur="1822" tmFilter="0,0; 0.14,0.36; 0.43,0.73; 0.71,0.91; 1.0,1.0">
                                          <p:stCondLst>
                                            <p:cond delay="0"/>
                                          </p:stCondLst>
                                        </p:cTn>
                                        <p:tgtEl>
                                          <p:spTgt spid="2"/>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2"/>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2"/>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2"/>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2"/>
                                        </p:tgtEl>
                                        <p:attrNameLst>
                                          <p:attrName>ppt_y</p:attrName>
                                        </p:attrNameLst>
                                      </p:cBhvr>
                                      <p:tavLst>
                                        <p:tav tm="0" fmla="#ppt_y-sin(pi*$)/81">
                                          <p:val>
                                            <p:fltVal val="0"/>
                                          </p:val>
                                        </p:tav>
                                        <p:tav tm="100000">
                                          <p:val>
                                            <p:fltVal val="1"/>
                                          </p:val>
                                        </p:tav>
                                      </p:tavLst>
                                    </p:anim>
                                    <p:animScale>
                                      <p:cBhvr>
                                        <p:cTn id="13" dur="26">
                                          <p:stCondLst>
                                            <p:cond delay="650"/>
                                          </p:stCondLst>
                                        </p:cTn>
                                        <p:tgtEl>
                                          <p:spTgt spid="2"/>
                                        </p:tgtEl>
                                      </p:cBhvr>
                                      <p:to x="100000" y="60000"/>
                                    </p:animScale>
                                    <p:animScale>
                                      <p:cBhvr>
                                        <p:cTn id="14" dur="166" decel="50000">
                                          <p:stCondLst>
                                            <p:cond delay="676"/>
                                          </p:stCondLst>
                                        </p:cTn>
                                        <p:tgtEl>
                                          <p:spTgt spid="2"/>
                                        </p:tgtEl>
                                      </p:cBhvr>
                                      <p:to x="100000" y="100000"/>
                                    </p:animScale>
                                    <p:animScale>
                                      <p:cBhvr>
                                        <p:cTn id="15" dur="26">
                                          <p:stCondLst>
                                            <p:cond delay="1312"/>
                                          </p:stCondLst>
                                        </p:cTn>
                                        <p:tgtEl>
                                          <p:spTgt spid="2"/>
                                        </p:tgtEl>
                                      </p:cBhvr>
                                      <p:to x="100000" y="80000"/>
                                    </p:animScale>
                                    <p:animScale>
                                      <p:cBhvr>
                                        <p:cTn id="16" dur="166" decel="50000">
                                          <p:stCondLst>
                                            <p:cond delay="1338"/>
                                          </p:stCondLst>
                                        </p:cTn>
                                        <p:tgtEl>
                                          <p:spTgt spid="2"/>
                                        </p:tgtEl>
                                      </p:cBhvr>
                                      <p:to x="100000" y="100000"/>
                                    </p:animScale>
                                    <p:animScale>
                                      <p:cBhvr>
                                        <p:cTn id="17" dur="26">
                                          <p:stCondLst>
                                            <p:cond delay="1642"/>
                                          </p:stCondLst>
                                        </p:cTn>
                                        <p:tgtEl>
                                          <p:spTgt spid="2"/>
                                        </p:tgtEl>
                                      </p:cBhvr>
                                      <p:to x="100000" y="90000"/>
                                    </p:animScale>
                                    <p:animScale>
                                      <p:cBhvr>
                                        <p:cTn id="18" dur="166" decel="50000">
                                          <p:stCondLst>
                                            <p:cond delay="1668"/>
                                          </p:stCondLst>
                                        </p:cTn>
                                        <p:tgtEl>
                                          <p:spTgt spid="2"/>
                                        </p:tgtEl>
                                      </p:cBhvr>
                                      <p:to x="100000" y="100000"/>
                                    </p:animScale>
                                    <p:animScale>
                                      <p:cBhvr>
                                        <p:cTn id="19" dur="26">
                                          <p:stCondLst>
                                            <p:cond delay="1808"/>
                                          </p:stCondLst>
                                        </p:cTn>
                                        <p:tgtEl>
                                          <p:spTgt spid="2"/>
                                        </p:tgtEl>
                                      </p:cBhvr>
                                      <p:to x="100000" y="95000"/>
                                    </p:animScale>
                                    <p:animScale>
                                      <p:cBhvr>
                                        <p:cTn id="20" dur="166" decel="50000">
                                          <p:stCondLst>
                                            <p:cond delay="1834"/>
                                          </p:stCondLst>
                                        </p:cTn>
                                        <p:tgtEl>
                                          <p:spTgt spid="2"/>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39" presetClass="entr" presetSubtype="0" accel="100000" fill="hold" grpId="0" nodeType="clickEffect">
                                  <p:stCondLst>
                                    <p:cond delay="0"/>
                                  </p:stCondLst>
                                  <p:childTnLst>
                                    <p:set>
                                      <p:cBhvr>
                                        <p:cTn id="24" dur="1" fill="hold">
                                          <p:stCondLst>
                                            <p:cond delay="0"/>
                                          </p:stCondLst>
                                        </p:cTn>
                                        <p:tgtEl>
                                          <p:spTgt spid="3">
                                            <p:txEl>
                                              <p:pRg st="0" end="0"/>
                                            </p:txEl>
                                          </p:spTgt>
                                        </p:tgtEl>
                                        <p:attrNameLst>
                                          <p:attrName>style.visibility</p:attrName>
                                        </p:attrNameLst>
                                      </p:cBhvr>
                                      <p:to>
                                        <p:strVal val="visible"/>
                                      </p:to>
                                    </p:set>
                                    <p:anim calcmode="lin" valueType="num">
                                      <p:cBhvr>
                                        <p:cTn id="25" dur="500" fill="hold"/>
                                        <p:tgtEl>
                                          <p:spTgt spid="3">
                                            <p:txEl>
                                              <p:pRg st="0" end="0"/>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26" dur="500" fill="hold"/>
                                        <p:tgtEl>
                                          <p:spTgt spid="3">
                                            <p:txEl>
                                              <p:pRg st="0" end="0"/>
                                            </p:txEl>
                                          </p:spTgt>
                                        </p:tgtEl>
                                        <p:attrNameLst>
                                          <p:attrName>ppt_w</p:attrName>
                                        </p:attrNameLst>
                                      </p:cBhvr>
                                      <p:tavLst>
                                        <p:tav tm="0">
                                          <p:val>
                                            <p:strVal val="#ppt_w+.3"/>
                                          </p:val>
                                        </p:tav>
                                        <p:tav tm="50000">
                                          <p:val>
                                            <p:strVal val="#ppt_w+.3"/>
                                          </p:val>
                                        </p:tav>
                                        <p:tav tm="100000">
                                          <p:val>
                                            <p:strVal val="#ppt_w"/>
                                          </p:val>
                                        </p:tav>
                                      </p:tavLst>
                                    </p:anim>
                                    <p:anim calcmode="lin" valueType="num">
                                      <p:cBhvr>
                                        <p:cTn id="27" dur="500" fill="hold"/>
                                        <p:tgtEl>
                                          <p:spTgt spid="3">
                                            <p:txEl>
                                              <p:pRg st="0" end="0"/>
                                            </p:txEl>
                                          </p:spTgt>
                                        </p:tgtEl>
                                        <p:attrNameLst>
                                          <p:attrName>ppt_x</p:attrName>
                                        </p:attrNameLst>
                                      </p:cBhvr>
                                      <p:tavLst>
                                        <p:tav tm="0">
                                          <p:val>
                                            <p:strVal val="#ppt_x-.3"/>
                                          </p:val>
                                        </p:tav>
                                        <p:tav tm="50000">
                                          <p:val>
                                            <p:strVal val="#ppt_x"/>
                                          </p:val>
                                        </p:tav>
                                        <p:tav tm="100000">
                                          <p:val>
                                            <p:strVal val="#ppt_x"/>
                                          </p:val>
                                        </p:tav>
                                      </p:tavLst>
                                    </p:anim>
                                    <p:anim calcmode="lin" valueType="num">
                                      <p:cBhvr>
                                        <p:cTn id="28" dur="5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39" presetClass="entr" presetSubtype="0" accel="100000" fill="hold" grpId="0" nodeType="clickEffect">
                                  <p:stCondLst>
                                    <p:cond delay="0"/>
                                  </p:stCondLst>
                                  <p:childTnLst>
                                    <p:set>
                                      <p:cBhvr>
                                        <p:cTn id="32" dur="1" fill="hold">
                                          <p:stCondLst>
                                            <p:cond delay="0"/>
                                          </p:stCondLst>
                                        </p:cTn>
                                        <p:tgtEl>
                                          <p:spTgt spid="3">
                                            <p:txEl>
                                              <p:pRg st="1" end="1"/>
                                            </p:txEl>
                                          </p:spTgt>
                                        </p:tgtEl>
                                        <p:attrNameLst>
                                          <p:attrName>style.visibility</p:attrName>
                                        </p:attrNameLst>
                                      </p:cBhvr>
                                      <p:to>
                                        <p:strVal val="visible"/>
                                      </p:to>
                                    </p:set>
                                    <p:anim calcmode="lin" valueType="num">
                                      <p:cBhvr>
                                        <p:cTn id="33" dur="500" fill="hold"/>
                                        <p:tgtEl>
                                          <p:spTgt spid="3">
                                            <p:txEl>
                                              <p:pRg st="1" end="1"/>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34" dur="500" fill="hold"/>
                                        <p:tgtEl>
                                          <p:spTgt spid="3">
                                            <p:txEl>
                                              <p:pRg st="1" end="1"/>
                                            </p:txEl>
                                          </p:spTgt>
                                        </p:tgtEl>
                                        <p:attrNameLst>
                                          <p:attrName>ppt_w</p:attrName>
                                        </p:attrNameLst>
                                      </p:cBhvr>
                                      <p:tavLst>
                                        <p:tav tm="0">
                                          <p:val>
                                            <p:strVal val="#ppt_w+.3"/>
                                          </p:val>
                                        </p:tav>
                                        <p:tav tm="50000">
                                          <p:val>
                                            <p:strVal val="#ppt_w+.3"/>
                                          </p:val>
                                        </p:tav>
                                        <p:tav tm="100000">
                                          <p:val>
                                            <p:strVal val="#ppt_w"/>
                                          </p:val>
                                        </p:tav>
                                      </p:tavLst>
                                    </p:anim>
                                    <p:anim calcmode="lin" valueType="num">
                                      <p:cBhvr>
                                        <p:cTn id="35" dur="500" fill="hold"/>
                                        <p:tgtEl>
                                          <p:spTgt spid="3">
                                            <p:txEl>
                                              <p:pRg st="1" end="1"/>
                                            </p:txEl>
                                          </p:spTgt>
                                        </p:tgtEl>
                                        <p:attrNameLst>
                                          <p:attrName>ppt_x</p:attrName>
                                        </p:attrNameLst>
                                      </p:cBhvr>
                                      <p:tavLst>
                                        <p:tav tm="0">
                                          <p:val>
                                            <p:strVal val="#ppt_x-.3"/>
                                          </p:val>
                                        </p:tav>
                                        <p:tav tm="50000">
                                          <p:val>
                                            <p:strVal val="#ppt_x"/>
                                          </p:val>
                                        </p:tav>
                                        <p:tav tm="100000">
                                          <p:val>
                                            <p:strVal val="#ppt_x"/>
                                          </p:val>
                                        </p:tav>
                                      </p:tavLst>
                                    </p:anim>
                                    <p:anim calcmode="lin" valueType="num">
                                      <p:cBhvr>
                                        <p:cTn id="36" dur="500" fill="hold"/>
                                        <p:tgtEl>
                                          <p:spTgt spid="3">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39" presetClass="entr" presetSubtype="0" accel="100000" fill="hold" grpId="0" nodeType="clickEffect">
                                  <p:stCondLst>
                                    <p:cond delay="0"/>
                                  </p:stCondLst>
                                  <p:childTnLst>
                                    <p:set>
                                      <p:cBhvr>
                                        <p:cTn id="40" dur="1" fill="hold">
                                          <p:stCondLst>
                                            <p:cond delay="0"/>
                                          </p:stCondLst>
                                        </p:cTn>
                                        <p:tgtEl>
                                          <p:spTgt spid="3">
                                            <p:txEl>
                                              <p:pRg st="2" end="2"/>
                                            </p:txEl>
                                          </p:spTgt>
                                        </p:tgtEl>
                                        <p:attrNameLst>
                                          <p:attrName>style.visibility</p:attrName>
                                        </p:attrNameLst>
                                      </p:cBhvr>
                                      <p:to>
                                        <p:strVal val="visible"/>
                                      </p:to>
                                    </p:set>
                                    <p:anim calcmode="lin" valueType="num">
                                      <p:cBhvr>
                                        <p:cTn id="41" dur="500" fill="hold"/>
                                        <p:tgtEl>
                                          <p:spTgt spid="3">
                                            <p:txEl>
                                              <p:pRg st="2" end="2"/>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42" dur="500" fill="hold"/>
                                        <p:tgtEl>
                                          <p:spTgt spid="3">
                                            <p:txEl>
                                              <p:pRg st="2" end="2"/>
                                            </p:txEl>
                                          </p:spTgt>
                                        </p:tgtEl>
                                        <p:attrNameLst>
                                          <p:attrName>ppt_w</p:attrName>
                                        </p:attrNameLst>
                                      </p:cBhvr>
                                      <p:tavLst>
                                        <p:tav tm="0">
                                          <p:val>
                                            <p:strVal val="#ppt_w+.3"/>
                                          </p:val>
                                        </p:tav>
                                        <p:tav tm="50000">
                                          <p:val>
                                            <p:strVal val="#ppt_w+.3"/>
                                          </p:val>
                                        </p:tav>
                                        <p:tav tm="100000">
                                          <p:val>
                                            <p:strVal val="#ppt_w"/>
                                          </p:val>
                                        </p:tav>
                                      </p:tavLst>
                                    </p:anim>
                                    <p:anim calcmode="lin" valueType="num">
                                      <p:cBhvr>
                                        <p:cTn id="43" dur="500" fill="hold"/>
                                        <p:tgtEl>
                                          <p:spTgt spid="3">
                                            <p:txEl>
                                              <p:pRg st="2" end="2"/>
                                            </p:txEl>
                                          </p:spTgt>
                                        </p:tgtEl>
                                        <p:attrNameLst>
                                          <p:attrName>ppt_x</p:attrName>
                                        </p:attrNameLst>
                                      </p:cBhvr>
                                      <p:tavLst>
                                        <p:tav tm="0">
                                          <p:val>
                                            <p:strVal val="#ppt_x-.3"/>
                                          </p:val>
                                        </p:tav>
                                        <p:tav tm="50000">
                                          <p:val>
                                            <p:strVal val="#ppt_x"/>
                                          </p:val>
                                        </p:tav>
                                        <p:tav tm="100000">
                                          <p:val>
                                            <p:strVal val="#ppt_x"/>
                                          </p:val>
                                        </p:tav>
                                      </p:tavLst>
                                    </p:anim>
                                    <p:anim calcmode="lin" valueType="num">
                                      <p:cBhvr>
                                        <p:cTn id="44" dur="500" fill="hold"/>
                                        <p:tgtEl>
                                          <p:spTgt spid="3">
                                            <p:txEl>
                                              <p:pRg st="2" end="2"/>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normAutofit/>
          </a:bodyPr>
          <a:lstStyle/>
          <a:p>
            <a:pPr algn="ctr" rtl="1">
              <a:lnSpc>
                <a:spcPct val="150000"/>
              </a:lnSpc>
            </a:pPr>
            <a:r>
              <a:rPr lang="fa-IR" b="1" dirty="0" smtClean="0">
                <a:cs typeface="B Lotus" pitchFamily="2" charset="-78"/>
              </a:rPr>
              <a:t>نكات مهم</a:t>
            </a:r>
            <a:r>
              <a:rPr lang="fa-IR" b="1" dirty="0" smtClean="0">
                <a:cs typeface="B Lotus" pitchFamily="2" charset="-78"/>
              </a:rPr>
              <a:t>:</a:t>
            </a:r>
            <a:endParaRPr lang="en-US" dirty="0">
              <a:cs typeface="B Lotus" pitchFamily="2" charset="-78"/>
            </a:endParaRPr>
          </a:p>
        </p:txBody>
      </p:sp>
      <p:sp>
        <p:nvSpPr>
          <p:cNvPr id="3" name="Content Placeholder 2"/>
          <p:cNvSpPr>
            <a:spLocks noGrp="1"/>
          </p:cNvSpPr>
          <p:nvPr>
            <p:ph idx="1"/>
          </p:nvPr>
        </p:nvSpPr>
        <p:spPr/>
        <p:txBody>
          <a:bodyPr>
            <a:normAutofit fontScale="77500" lnSpcReduction="20000"/>
          </a:bodyPr>
          <a:lstStyle/>
          <a:p>
            <a:pPr algn="just" rtl="1">
              <a:lnSpc>
                <a:spcPct val="150000"/>
              </a:lnSpc>
            </a:pPr>
            <a:r>
              <a:rPr lang="fa-IR" b="1" dirty="0" smtClean="0">
                <a:cs typeface="B Lotus" pitchFamily="2" charset="-78"/>
              </a:rPr>
              <a:t>تعداد </a:t>
            </a:r>
            <a:r>
              <a:rPr lang="fa-IR" b="1" dirty="0" smtClean="0">
                <a:cs typeface="B Lotus" pitchFamily="2" charset="-78"/>
              </a:rPr>
              <a:t>نمونه هاي منتشر شده ، با اين فرض كه همگي در روزنامه هاي معتبر گزارش مي شوند. اين مسئله بايد تا مرحله كاربرد كلي، ظاهر قضيه باشد.</a:t>
            </a:r>
            <a:endParaRPr lang="en-US" dirty="0" smtClean="0">
              <a:cs typeface="B Lotus" pitchFamily="2" charset="-78"/>
            </a:endParaRPr>
          </a:p>
          <a:p>
            <a:pPr algn="just" rtl="1">
              <a:lnSpc>
                <a:spcPct val="150000"/>
              </a:lnSpc>
            </a:pPr>
            <a:r>
              <a:rPr lang="fa-IR" b="1" dirty="0" smtClean="0">
                <a:cs typeface="B Lotus" pitchFamily="2" charset="-78"/>
              </a:rPr>
              <a:t>طيف </a:t>
            </a:r>
            <a:r>
              <a:rPr lang="fa-IR" b="1" dirty="0" smtClean="0">
                <a:cs typeface="B Lotus" pitchFamily="2" charset="-78"/>
              </a:rPr>
              <a:t>گسترده اي از زمينه هاي كاربرد و انواع مشكلات كه به آنها پرداخته مي شود اگرچه بسياري از آنها ماهيت سازماني و طراحي دارند.</a:t>
            </a:r>
            <a:endParaRPr lang="en-US" dirty="0" smtClean="0">
              <a:cs typeface="B Lotus" pitchFamily="2" charset="-78"/>
            </a:endParaRPr>
          </a:p>
          <a:p>
            <a:pPr algn="just" rtl="1">
              <a:lnSpc>
                <a:spcPct val="150000"/>
              </a:lnSpc>
            </a:pPr>
            <a:r>
              <a:rPr lang="fa-IR" b="1" dirty="0" smtClean="0">
                <a:cs typeface="B Lotus" pitchFamily="2" charset="-78"/>
              </a:rPr>
              <a:t>برتري </a:t>
            </a:r>
            <a:r>
              <a:rPr lang="en-US" b="1" dirty="0" smtClean="0">
                <a:cs typeface="B Lotus" pitchFamily="2" charset="-78"/>
              </a:rPr>
              <a:t>SSM</a:t>
            </a:r>
            <a:r>
              <a:rPr lang="fa-IR" b="1" dirty="0" smtClean="0">
                <a:cs typeface="B Lotus" pitchFamily="2" charset="-78"/>
              </a:rPr>
              <a:t> يا به عنوان روش بررسي به تنهايي يا به عنوان روشي كه در تركيب با ساير روشها به كار مي رود. اين مسئله نمايش قدرت </a:t>
            </a:r>
            <a:r>
              <a:rPr lang="en-US" b="1" dirty="0" smtClean="0">
                <a:cs typeface="B Lotus" pitchFamily="2" charset="-78"/>
              </a:rPr>
              <a:t>SSM</a:t>
            </a:r>
            <a:r>
              <a:rPr lang="fa-IR" b="1" dirty="0" smtClean="0">
                <a:cs typeface="B Lotus" pitchFamily="2" charset="-78"/>
              </a:rPr>
              <a:t> را در بررسي هاي قبلي تاييد مي كند.</a:t>
            </a:r>
            <a:endParaRPr lang="en-US" dirty="0" smtClean="0">
              <a:cs typeface="B Lotus" pitchFamily="2" charset="-78"/>
            </a:endParaRPr>
          </a:p>
          <a:p>
            <a:pPr algn="just" rtl="1">
              <a:lnSpc>
                <a:spcPct val="150000"/>
              </a:lnSpc>
            </a:pPr>
            <a:endParaRPr lang="en-US" dirty="0">
              <a:cs typeface="B Lotus" pitchFamily="2" charset="-78"/>
            </a:endParaRPr>
          </a:p>
        </p:txBody>
      </p:sp>
    </p:spTree>
  </p:cSld>
  <p:clrMapOvr>
    <a:masterClrMapping/>
  </p:clrMapOvr>
  <p:transition>
    <p:strips dir="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80">
                                          <p:stCondLst>
                                            <p:cond delay="0"/>
                                          </p:stCondLst>
                                        </p:cTn>
                                        <p:tgtEl>
                                          <p:spTgt spid="2"/>
                                        </p:tgtEl>
                                      </p:cBhvr>
                                    </p:animEffect>
                                    <p:anim calcmode="lin" valueType="num">
                                      <p:cBhvr>
                                        <p:cTn id="8" dur="1822" tmFilter="0,0; 0.14,0.36; 0.43,0.73; 0.71,0.91; 1.0,1.0">
                                          <p:stCondLst>
                                            <p:cond delay="0"/>
                                          </p:stCondLst>
                                        </p:cTn>
                                        <p:tgtEl>
                                          <p:spTgt spid="2"/>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2"/>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2"/>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2"/>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2"/>
                                        </p:tgtEl>
                                        <p:attrNameLst>
                                          <p:attrName>ppt_y</p:attrName>
                                        </p:attrNameLst>
                                      </p:cBhvr>
                                      <p:tavLst>
                                        <p:tav tm="0" fmla="#ppt_y-sin(pi*$)/81">
                                          <p:val>
                                            <p:fltVal val="0"/>
                                          </p:val>
                                        </p:tav>
                                        <p:tav tm="100000">
                                          <p:val>
                                            <p:fltVal val="1"/>
                                          </p:val>
                                        </p:tav>
                                      </p:tavLst>
                                    </p:anim>
                                    <p:animScale>
                                      <p:cBhvr>
                                        <p:cTn id="13" dur="26">
                                          <p:stCondLst>
                                            <p:cond delay="650"/>
                                          </p:stCondLst>
                                        </p:cTn>
                                        <p:tgtEl>
                                          <p:spTgt spid="2"/>
                                        </p:tgtEl>
                                      </p:cBhvr>
                                      <p:to x="100000" y="60000"/>
                                    </p:animScale>
                                    <p:animScale>
                                      <p:cBhvr>
                                        <p:cTn id="14" dur="166" decel="50000">
                                          <p:stCondLst>
                                            <p:cond delay="676"/>
                                          </p:stCondLst>
                                        </p:cTn>
                                        <p:tgtEl>
                                          <p:spTgt spid="2"/>
                                        </p:tgtEl>
                                      </p:cBhvr>
                                      <p:to x="100000" y="100000"/>
                                    </p:animScale>
                                    <p:animScale>
                                      <p:cBhvr>
                                        <p:cTn id="15" dur="26">
                                          <p:stCondLst>
                                            <p:cond delay="1312"/>
                                          </p:stCondLst>
                                        </p:cTn>
                                        <p:tgtEl>
                                          <p:spTgt spid="2"/>
                                        </p:tgtEl>
                                      </p:cBhvr>
                                      <p:to x="100000" y="80000"/>
                                    </p:animScale>
                                    <p:animScale>
                                      <p:cBhvr>
                                        <p:cTn id="16" dur="166" decel="50000">
                                          <p:stCondLst>
                                            <p:cond delay="1338"/>
                                          </p:stCondLst>
                                        </p:cTn>
                                        <p:tgtEl>
                                          <p:spTgt spid="2"/>
                                        </p:tgtEl>
                                      </p:cBhvr>
                                      <p:to x="100000" y="100000"/>
                                    </p:animScale>
                                    <p:animScale>
                                      <p:cBhvr>
                                        <p:cTn id="17" dur="26">
                                          <p:stCondLst>
                                            <p:cond delay="1642"/>
                                          </p:stCondLst>
                                        </p:cTn>
                                        <p:tgtEl>
                                          <p:spTgt spid="2"/>
                                        </p:tgtEl>
                                      </p:cBhvr>
                                      <p:to x="100000" y="90000"/>
                                    </p:animScale>
                                    <p:animScale>
                                      <p:cBhvr>
                                        <p:cTn id="18" dur="166" decel="50000">
                                          <p:stCondLst>
                                            <p:cond delay="1668"/>
                                          </p:stCondLst>
                                        </p:cTn>
                                        <p:tgtEl>
                                          <p:spTgt spid="2"/>
                                        </p:tgtEl>
                                      </p:cBhvr>
                                      <p:to x="100000" y="100000"/>
                                    </p:animScale>
                                    <p:animScale>
                                      <p:cBhvr>
                                        <p:cTn id="19" dur="26">
                                          <p:stCondLst>
                                            <p:cond delay="1808"/>
                                          </p:stCondLst>
                                        </p:cTn>
                                        <p:tgtEl>
                                          <p:spTgt spid="2"/>
                                        </p:tgtEl>
                                      </p:cBhvr>
                                      <p:to x="100000" y="95000"/>
                                    </p:animScale>
                                    <p:animScale>
                                      <p:cBhvr>
                                        <p:cTn id="20" dur="166" decel="50000">
                                          <p:stCondLst>
                                            <p:cond delay="1834"/>
                                          </p:stCondLst>
                                        </p:cTn>
                                        <p:tgtEl>
                                          <p:spTgt spid="2"/>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39" presetClass="entr" presetSubtype="0" accel="100000" fill="hold" grpId="0" nodeType="clickEffect">
                                  <p:stCondLst>
                                    <p:cond delay="0"/>
                                  </p:stCondLst>
                                  <p:childTnLst>
                                    <p:set>
                                      <p:cBhvr>
                                        <p:cTn id="24" dur="1" fill="hold">
                                          <p:stCondLst>
                                            <p:cond delay="0"/>
                                          </p:stCondLst>
                                        </p:cTn>
                                        <p:tgtEl>
                                          <p:spTgt spid="3">
                                            <p:txEl>
                                              <p:pRg st="0" end="0"/>
                                            </p:txEl>
                                          </p:spTgt>
                                        </p:tgtEl>
                                        <p:attrNameLst>
                                          <p:attrName>style.visibility</p:attrName>
                                        </p:attrNameLst>
                                      </p:cBhvr>
                                      <p:to>
                                        <p:strVal val="visible"/>
                                      </p:to>
                                    </p:set>
                                    <p:anim calcmode="lin" valueType="num">
                                      <p:cBhvr>
                                        <p:cTn id="25" dur="500" fill="hold"/>
                                        <p:tgtEl>
                                          <p:spTgt spid="3">
                                            <p:txEl>
                                              <p:pRg st="0" end="0"/>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26" dur="500" fill="hold"/>
                                        <p:tgtEl>
                                          <p:spTgt spid="3">
                                            <p:txEl>
                                              <p:pRg st="0" end="0"/>
                                            </p:txEl>
                                          </p:spTgt>
                                        </p:tgtEl>
                                        <p:attrNameLst>
                                          <p:attrName>ppt_w</p:attrName>
                                        </p:attrNameLst>
                                      </p:cBhvr>
                                      <p:tavLst>
                                        <p:tav tm="0">
                                          <p:val>
                                            <p:strVal val="#ppt_w+.3"/>
                                          </p:val>
                                        </p:tav>
                                        <p:tav tm="50000">
                                          <p:val>
                                            <p:strVal val="#ppt_w+.3"/>
                                          </p:val>
                                        </p:tav>
                                        <p:tav tm="100000">
                                          <p:val>
                                            <p:strVal val="#ppt_w"/>
                                          </p:val>
                                        </p:tav>
                                      </p:tavLst>
                                    </p:anim>
                                    <p:anim calcmode="lin" valueType="num">
                                      <p:cBhvr>
                                        <p:cTn id="27" dur="500" fill="hold"/>
                                        <p:tgtEl>
                                          <p:spTgt spid="3">
                                            <p:txEl>
                                              <p:pRg st="0" end="0"/>
                                            </p:txEl>
                                          </p:spTgt>
                                        </p:tgtEl>
                                        <p:attrNameLst>
                                          <p:attrName>ppt_x</p:attrName>
                                        </p:attrNameLst>
                                      </p:cBhvr>
                                      <p:tavLst>
                                        <p:tav tm="0">
                                          <p:val>
                                            <p:strVal val="#ppt_x-.3"/>
                                          </p:val>
                                        </p:tav>
                                        <p:tav tm="50000">
                                          <p:val>
                                            <p:strVal val="#ppt_x"/>
                                          </p:val>
                                        </p:tav>
                                        <p:tav tm="100000">
                                          <p:val>
                                            <p:strVal val="#ppt_x"/>
                                          </p:val>
                                        </p:tav>
                                      </p:tavLst>
                                    </p:anim>
                                    <p:anim calcmode="lin" valueType="num">
                                      <p:cBhvr>
                                        <p:cTn id="28" dur="5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39" presetClass="entr" presetSubtype="0" accel="100000" fill="hold" grpId="0" nodeType="clickEffect">
                                  <p:stCondLst>
                                    <p:cond delay="0"/>
                                  </p:stCondLst>
                                  <p:childTnLst>
                                    <p:set>
                                      <p:cBhvr>
                                        <p:cTn id="32" dur="1" fill="hold">
                                          <p:stCondLst>
                                            <p:cond delay="0"/>
                                          </p:stCondLst>
                                        </p:cTn>
                                        <p:tgtEl>
                                          <p:spTgt spid="3">
                                            <p:txEl>
                                              <p:pRg st="1" end="1"/>
                                            </p:txEl>
                                          </p:spTgt>
                                        </p:tgtEl>
                                        <p:attrNameLst>
                                          <p:attrName>style.visibility</p:attrName>
                                        </p:attrNameLst>
                                      </p:cBhvr>
                                      <p:to>
                                        <p:strVal val="visible"/>
                                      </p:to>
                                    </p:set>
                                    <p:anim calcmode="lin" valueType="num">
                                      <p:cBhvr>
                                        <p:cTn id="33" dur="500" fill="hold"/>
                                        <p:tgtEl>
                                          <p:spTgt spid="3">
                                            <p:txEl>
                                              <p:pRg st="1" end="1"/>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34" dur="500" fill="hold"/>
                                        <p:tgtEl>
                                          <p:spTgt spid="3">
                                            <p:txEl>
                                              <p:pRg st="1" end="1"/>
                                            </p:txEl>
                                          </p:spTgt>
                                        </p:tgtEl>
                                        <p:attrNameLst>
                                          <p:attrName>ppt_w</p:attrName>
                                        </p:attrNameLst>
                                      </p:cBhvr>
                                      <p:tavLst>
                                        <p:tav tm="0">
                                          <p:val>
                                            <p:strVal val="#ppt_w+.3"/>
                                          </p:val>
                                        </p:tav>
                                        <p:tav tm="50000">
                                          <p:val>
                                            <p:strVal val="#ppt_w+.3"/>
                                          </p:val>
                                        </p:tav>
                                        <p:tav tm="100000">
                                          <p:val>
                                            <p:strVal val="#ppt_w"/>
                                          </p:val>
                                        </p:tav>
                                      </p:tavLst>
                                    </p:anim>
                                    <p:anim calcmode="lin" valueType="num">
                                      <p:cBhvr>
                                        <p:cTn id="35" dur="500" fill="hold"/>
                                        <p:tgtEl>
                                          <p:spTgt spid="3">
                                            <p:txEl>
                                              <p:pRg st="1" end="1"/>
                                            </p:txEl>
                                          </p:spTgt>
                                        </p:tgtEl>
                                        <p:attrNameLst>
                                          <p:attrName>ppt_x</p:attrName>
                                        </p:attrNameLst>
                                      </p:cBhvr>
                                      <p:tavLst>
                                        <p:tav tm="0">
                                          <p:val>
                                            <p:strVal val="#ppt_x-.3"/>
                                          </p:val>
                                        </p:tav>
                                        <p:tav tm="50000">
                                          <p:val>
                                            <p:strVal val="#ppt_x"/>
                                          </p:val>
                                        </p:tav>
                                        <p:tav tm="100000">
                                          <p:val>
                                            <p:strVal val="#ppt_x"/>
                                          </p:val>
                                        </p:tav>
                                      </p:tavLst>
                                    </p:anim>
                                    <p:anim calcmode="lin" valueType="num">
                                      <p:cBhvr>
                                        <p:cTn id="36" dur="500" fill="hold"/>
                                        <p:tgtEl>
                                          <p:spTgt spid="3">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39" presetClass="entr" presetSubtype="0" accel="100000" fill="hold" grpId="0" nodeType="clickEffect">
                                  <p:stCondLst>
                                    <p:cond delay="0"/>
                                  </p:stCondLst>
                                  <p:childTnLst>
                                    <p:set>
                                      <p:cBhvr>
                                        <p:cTn id="40" dur="1" fill="hold">
                                          <p:stCondLst>
                                            <p:cond delay="0"/>
                                          </p:stCondLst>
                                        </p:cTn>
                                        <p:tgtEl>
                                          <p:spTgt spid="3">
                                            <p:txEl>
                                              <p:pRg st="2" end="2"/>
                                            </p:txEl>
                                          </p:spTgt>
                                        </p:tgtEl>
                                        <p:attrNameLst>
                                          <p:attrName>style.visibility</p:attrName>
                                        </p:attrNameLst>
                                      </p:cBhvr>
                                      <p:to>
                                        <p:strVal val="visible"/>
                                      </p:to>
                                    </p:set>
                                    <p:anim calcmode="lin" valueType="num">
                                      <p:cBhvr>
                                        <p:cTn id="41" dur="500" fill="hold"/>
                                        <p:tgtEl>
                                          <p:spTgt spid="3">
                                            <p:txEl>
                                              <p:pRg st="2" end="2"/>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42" dur="500" fill="hold"/>
                                        <p:tgtEl>
                                          <p:spTgt spid="3">
                                            <p:txEl>
                                              <p:pRg st="2" end="2"/>
                                            </p:txEl>
                                          </p:spTgt>
                                        </p:tgtEl>
                                        <p:attrNameLst>
                                          <p:attrName>ppt_w</p:attrName>
                                        </p:attrNameLst>
                                      </p:cBhvr>
                                      <p:tavLst>
                                        <p:tav tm="0">
                                          <p:val>
                                            <p:strVal val="#ppt_w+.3"/>
                                          </p:val>
                                        </p:tav>
                                        <p:tav tm="50000">
                                          <p:val>
                                            <p:strVal val="#ppt_w+.3"/>
                                          </p:val>
                                        </p:tav>
                                        <p:tav tm="100000">
                                          <p:val>
                                            <p:strVal val="#ppt_w"/>
                                          </p:val>
                                        </p:tav>
                                      </p:tavLst>
                                    </p:anim>
                                    <p:anim calcmode="lin" valueType="num">
                                      <p:cBhvr>
                                        <p:cTn id="43" dur="500" fill="hold"/>
                                        <p:tgtEl>
                                          <p:spTgt spid="3">
                                            <p:txEl>
                                              <p:pRg st="2" end="2"/>
                                            </p:txEl>
                                          </p:spTgt>
                                        </p:tgtEl>
                                        <p:attrNameLst>
                                          <p:attrName>ppt_x</p:attrName>
                                        </p:attrNameLst>
                                      </p:cBhvr>
                                      <p:tavLst>
                                        <p:tav tm="0">
                                          <p:val>
                                            <p:strVal val="#ppt_x-.3"/>
                                          </p:val>
                                        </p:tav>
                                        <p:tav tm="50000">
                                          <p:val>
                                            <p:strVal val="#ppt_x"/>
                                          </p:val>
                                        </p:tav>
                                        <p:tav tm="100000">
                                          <p:val>
                                            <p:strVal val="#ppt_x"/>
                                          </p:val>
                                        </p:tav>
                                      </p:tavLst>
                                    </p:anim>
                                    <p:anim calcmode="lin" valueType="num">
                                      <p:cBhvr>
                                        <p:cTn id="44" dur="500" fill="hold"/>
                                        <p:tgtEl>
                                          <p:spTgt spid="3">
                                            <p:txEl>
                                              <p:pRg st="2" end="2"/>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normAutofit/>
          </a:bodyPr>
          <a:lstStyle/>
          <a:p>
            <a:pPr algn="ctr" rtl="1">
              <a:lnSpc>
                <a:spcPct val="150000"/>
              </a:lnSpc>
            </a:pPr>
            <a:r>
              <a:rPr lang="fa-IR" dirty="0" smtClean="0">
                <a:cs typeface="B Lotus" pitchFamily="2" charset="-78"/>
              </a:rPr>
              <a:t>مسائل عملی مهم پیش روی </a:t>
            </a:r>
            <a:r>
              <a:rPr lang="en-US" dirty="0" smtClean="0">
                <a:cs typeface="B Lotus" pitchFamily="2" charset="-78"/>
              </a:rPr>
              <a:t>PMS</a:t>
            </a:r>
            <a:r>
              <a:rPr lang="fa-IR" dirty="0" smtClean="0">
                <a:cs typeface="B Lotus" pitchFamily="2" charset="-78"/>
              </a:rPr>
              <a:t> </a:t>
            </a:r>
            <a:r>
              <a:rPr lang="fa-IR" dirty="0" smtClean="0">
                <a:cs typeface="B Lotus" pitchFamily="2" charset="-78"/>
              </a:rPr>
              <a:t>ها:</a:t>
            </a:r>
            <a:endParaRPr lang="en-US" dirty="0">
              <a:cs typeface="B Lotus" pitchFamily="2" charset="-78"/>
            </a:endParaRPr>
          </a:p>
        </p:txBody>
      </p:sp>
      <p:sp>
        <p:nvSpPr>
          <p:cNvPr id="3" name="Content Placeholder 2"/>
          <p:cNvSpPr>
            <a:spLocks noGrp="1"/>
          </p:cNvSpPr>
          <p:nvPr>
            <p:ph idx="1"/>
          </p:nvPr>
        </p:nvSpPr>
        <p:spPr/>
        <p:txBody>
          <a:bodyPr>
            <a:normAutofit fontScale="92500" lnSpcReduction="10000"/>
          </a:bodyPr>
          <a:lstStyle/>
          <a:p>
            <a:pPr algn="just" rtl="1">
              <a:lnSpc>
                <a:spcPct val="150000"/>
              </a:lnSpc>
              <a:buNone/>
            </a:pPr>
            <a:r>
              <a:rPr lang="en-US" dirty="0" smtClean="0">
                <a:cs typeface="B Lotus" pitchFamily="2" charset="-78"/>
              </a:rPr>
              <a:t>PSM</a:t>
            </a:r>
            <a:r>
              <a:rPr lang="fa-IR" dirty="0" smtClean="0">
                <a:cs typeface="B Lotus" pitchFamily="2" charset="-78"/>
              </a:rPr>
              <a:t>ها بیشتر در زمینه توسعه فعال </a:t>
            </a:r>
            <a:r>
              <a:rPr lang="fa-IR" dirty="0" smtClean="0">
                <a:cs typeface="B Lotus" pitchFamily="2" charset="-78"/>
              </a:rPr>
              <a:t>هستند</a:t>
            </a:r>
            <a:r>
              <a:rPr lang="en-US" dirty="0" smtClean="0">
                <a:cs typeface="B Lotus" pitchFamily="2" charset="-78"/>
              </a:rPr>
              <a:t>:</a:t>
            </a:r>
            <a:endParaRPr lang="fa-IR" dirty="0" smtClean="0">
              <a:cs typeface="B Lotus" pitchFamily="2" charset="-78"/>
            </a:endParaRPr>
          </a:p>
          <a:p>
            <a:pPr algn="just" rtl="1">
              <a:lnSpc>
                <a:spcPct val="150000"/>
              </a:lnSpc>
            </a:pPr>
            <a:r>
              <a:rPr lang="fa-IR" dirty="0" smtClean="0">
                <a:cs typeface="B Lotus" pitchFamily="2" charset="-78"/>
              </a:rPr>
              <a:t>انتخاب </a:t>
            </a:r>
            <a:r>
              <a:rPr lang="fa-IR" dirty="0" smtClean="0">
                <a:cs typeface="B Lotus" pitchFamily="2" charset="-78"/>
              </a:rPr>
              <a:t>روش</a:t>
            </a:r>
          </a:p>
          <a:p>
            <a:pPr algn="just" rtl="1">
              <a:lnSpc>
                <a:spcPct val="150000"/>
              </a:lnSpc>
            </a:pPr>
            <a:r>
              <a:rPr lang="fa-IR" dirty="0" smtClean="0">
                <a:cs typeface="B Lotus" pitchFamily="2" charset="-78"/>
              </a:rPr>
              <a:t>روابط </a:t>
            </a:r>
            <a:r>
              <a:rPr lang="fa-IR" dirty="0" smtClean="0">
                <a:cs typeface="B Lotus" pitchFamily="2" charset="-78"/>
              </a:rPr>
              <a:t>مشتری</a:t>
            </a:r>
          </a:p>
          <a:p>
            <a:pPr lvl="1" algn="just" rtl="1">
              <a:lnSpc>
                <a:spcPct val="150000"/>
              </a:lnSpc>
              <a:buFont typeface="Courier New" pitchFamily="49" charset="0"/>
              <a:buChar char="o"/>
            </a:pPr>
            <a:r>
              <a:rPr lang="fa-IR" dirty="0" smtClean="0">
                <a:cs typeface="B Lotus" pitchFamily="2" charset="-78"/>
              </a:rPr>
              <a:t>مذاکره </a:t>
            </a:r>
            <a:r>
              <a:rPr lang="fa-IR" dirty="0" smtClean="0">
                <a:cs typeface="B Lotus" pitchFamily="2" charset="-78"/>
              </a:rPr>
              <a:t>ورود</a:t>
            </a:r>
          </a:p>
          <a:p>
            <a:pPr lvl="1" algn="just" rtl="1">
              <a:lnSpc>
                <a:spcPct val="150000"/>
              </a:lnSpc>
              <a:buFont typeface="Courier New" pitchFamily="49" charset="0"/>
              <a:buChar char="o"/>
            </a:pPr>
            <a:r>
              <a:rPr lang="fa-IR" dirty="0" smtClean="0">
                <a:cs typeface="B Lotus" pitchFamily="2" charset="-78"/>
              </a:rPr>
              <a:t>ترتیباتکارگاهیوفرآیندها</a:t>
            </a:r>
          </a:p>
          <a:p>
            <a:pPr lvl="1" algn="just" rtl="1">
              <a:lnSpc>
                <a:spcPct val="150000"/>
              </a:lnSpc>
              <a:buFont typeface="Courier New" pitchFamily="49" charset="0"/>
              <a:buChar char="o"/>
            </a:pPr>
            <a:r>
              <a:rPr lang="fa-IR" dirty="0" smtClean="0">
                <a:cs typeface="B Lotus" pitchFamily="2" charset="-78"/>
              </a:rPr>
              <a:t>فراتر از </a:t>
            </a:r>
            <a:r>
              <a:rPr lang="fa-IR" dirty="0" smtClean="0">
                <a:cs typeface="B Lotus" pitchFamily="2" charset="-78"/>
              </a:rPr>
              <a:t>کارگاه</a:t>
            </a:r>
          </a:p>
          <a:p>
            <a:pPr algn="just" rtl="1">
              <a:lnSpc>
                <a:spcPct val="150000"/>
              </a:lnSpc>
            </a:pPr>
            <a:r>
              <a:rPr lang="fa-IR" dirty="0" smtClean="0">
                <a:cs typeface="B Lotus" pitchFamily="2" charset="-78"/>
              </a:rPr>
              <a:t>ارزیابی موفقیت روش های ساختاردهی مشکلات</a:t>
            </a:r>
            <a:endParaRPr lang="en-US" dirty="0">
              <a:cs typeface="B Lotus" pitchFamily="2" charset="-78"/>
            </a:endParaRPr>
          </a:p>
        </p:txBody>
      </p:sp>
    </p:spTree>
  </p:cSld>
  <p:clrMapOvr>
    <a:masterClrMapping/>
  </p:clrMapOvr>
  <p:transition>
    <p:strips dir="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80">
                                          <p:stCondLst>
                                            <p:cond delay="0"/>
                                          </p:stCondLst>
                                        </p:cTn>
                                        <p:tgtEl>
                                          <p:spTgt spid="2"/>
                                        </p:tgtEl>
                                      </p:cBhvr>
                                    </p:animEffect>
                                    <p:anim calcmode="lin" valueType="num">
                                      <p:cBhvr>
                                        <p:cTn id="8" dur="1822" tmFilter="0,0; 0.14,0.36; 0.43,0.73; 0.71,0.91; 1.0,1.0">
                                          <p:stCondLst>
                                            <p:cond delay="0"/>
                                          </p:stCondLst>
                                        </p:cTn>
                                        <p:tgtEl>
                                          <p:spTgt spid="2"/>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2"/>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2"/>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2"/>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2"/>
                                        </p:tgtEl>
                                        <p:attrNameLst>
                                          <p:attrName>ppt_y</p:attrName>
                                        </p:attrNameLst>
                                      </p:cBhvr>
                                      <p:tavLst>
                                        <p:tav tm="0" fmla="#ppt_y-sin(pi*$)/81">
                                          <p:val>
                                            <p:fltVal val="0"/>
                                          </p:val>
                                        </p:tav>
                                        <p:tav tm="100000">
                                          <p:val>
                                            <p:fltVal val="1"/>
                                          </p:val>
                                        </p:tav>
                                      </p:tavLst>
                                    </p:anim>
                                    <p:animScale>
                                      <p:cBhvr>
                                        <p:cTn id="13" dur="26">
                                          <p:stCondLst>
                                            <p:cond delay="650"/>
                                          </p:stCondLst>
                                        </p:cTn>
                                        <p:tgtEl>
                                          <p:spTgt spid="2"/>
                                        </p:tgtEl>
                                      </p:cBhvr>
                                      <p:to x="100000" y="60000"/>
                                    </p:animScale>
                                    <p:animScale>
                                      <p:cBhvr>
                                        <p:cTn id="14" dur="166" decel="50000">
                                          <p:stCondLst>
                                            <p:cond delay="676"/>
                                          </p:stCondLst>
                                        </p:cTn>
                                        <p:tgtEl>
                                          <p:spTgt spid="2"/>
                                        </p:tgtEl>
                                      </p:cBhvr>
                                      <p:to x="100000" y="100000"/>
                                    </p:animScale>
                                    <p:animScale>
                                      <p:cBhvr>
                                        <p:cTn id="15" dur="26">
                                          <p:stCondLst>
                                            <p:cond delay="1312"/>
                                          </p:stCondLst>
                                        </p:cTn>
                                        <p:tgtEl>
                                          <p:spTgt spid="2"/>
                                        </p:tgtEl>
                                      </p:cBhvr>
                                      <p:to x="100000" y="80000"/>
                                    </p:animScale>
                                    <p:animScale>
                                      <p:cBhvr>
                                        <p:cTn id="16" dur="166" decel="50000">
                                          <p:stCondLst>
                                            <p:cond delay="1338"/>
                                          </p:stCondLst>
                                        </p:cTn>
                                        <p:tgtEl>
                                          <p:spTgt spid="2"/>
                                        </p:tgtEl>
                                      </p:cBhvr>
                                      <p:to x="100000" y="100000"/>
                                    </p:animScale>
                                    <p:animScale>
                                      <p:cBhvr>
                                        <p:cTn id="17" dur="26">
                                          <p:stCondLst>
                                            <p:cond delay="1642"/>
                                          </p:stCondLst>
                                        </p:cTn>
                                        <p:tgtEl>
                                          <p:spTgt spid="2"/>
                                        </p:tgtEl>
                                      </p:cBhvr>
                                      <p:to x="100000" y="90000"/>
                                    </p:animScale>
                                    <p:animScale>
                                      <p:cBhvr>
                                        <p:cTn id="18" dur="166" decel="50000">
                                          <p:stCondLst>
                                            <p:cond delay="1668"/>
                                          </p:stCondLst>
                                        </p:cTn>
                                        <p:tgtEl>
                                          <p:spTgt spid="2"/>
                                        </p:tgtEl>
                                      </p:cBhvr>
                                      <p:to x="100000" y="100000"/>
                                    </p:animScale>
                                    <p:animScale>
                                      <p:cBhvr>
                                        <p:cTn id="19" dur="26">
                                          <p:stCondLst>
                                            <p:cond delay="1808"/>
                                          </p:stCondLst>
                                        </p:cTn>
                                        <p:tgtEl>
                                          <p:spTgt spid="2"/>
                                        </p:tgtEl>
                                      </p:cBhvr>
                                      <p:to x="100000" y="95000"/>
                                    </p:animScale>
                                    <p:animScale>
                                      <p:cBhvr>
                                        <p:cTn id="20" dur="166" decel="50000">
                                          <p:stCondLst>
                                            <p:cond delay="1834"/>
                                          </p:stCondLst>
                                        </p:cTn>
                                        <p:tgtEl>
                                          <p:spTgt spid="2"/>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39" presetClass="entr" presetSubtype="0" accel="100000" fill="hold" grpId="0" nodeType="clickEffect">
                                  <p:stCondLst>
                                    <p:cond delay="0"/>
                                  </p:stCondLst>
                                  <p:childTnLst>
                                    <p:set>
                                      <p:cBhvr>
                                        <p:cTn id="24" dur="1" fill="hold">
                                          <p:stCondLst>
                                            <p:cond delay="0"/>
                                          </p:stCondLst>
                                        </p:cTn>
                                        <p:tgtEl>
                                          <p:spTgt spid="3">
                                            <p:txEl>
                                              <p:pRg st="0" end="0"/>
                                            </p:txEl>
                                          </p:spTgt>
                                        </p:tgtEl>
                                        <p:attrNameLst>
                                          <p:attrName>style.visibility</p:attrName>
                                        </p:attrNameLst>
                                      </p:cBhvr>
                                      <p:to>
                                        <p:strVal val="visible"/>
                                      </p:to>
                                    </p:set>
                                    <p:anim calcmode="lin" valueType="num">
                                      <p:cBhvr>
                                        <p:cTn id="25" dur="500" fill="hold"/>
                                        <p:tgtEl>
                                          <p:spTgt spid="3">
                                            <p:txEl>
                                              <p:pRg st="0" end="0"/>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26" dur="500" fill="hold"/>
                                        <p:tgtEl>
                                          <p:spTgt spid="3">
                                            <p:txEl>
                                              <p:pRg st="0" end="0"/>
                                            </p:txEl>
                                          </p:spTgt>
                                        </p:tgtEl>
                                        <p:attrNameLst>
                                          <p:attrName>ppt_w</p:attrName>
                                        </p:attrNameLst>
                                      </p:cBhvr>
                                      <p:tavLst>
                                        <p:tav tm="0">
                                          <p:val>
                                            <p:strVal val="#ppt_w+.3"/>
                                          </p:val>
                                        </p:tav>
                                        <p:tav tm="50000">
                                          <p:val>
                                            <p:strVal val="#ppt_w+.3"/>
                                          </p:val>
                                        </p:tav>
                                        <p:tav tm="100000">
                                          <p:val>
                                            <p:strVal val="#ppt_w"/>
                                          </p:val>
                                        </p:tav>
                                      </p:tavLst>
                                    </p:anim>
                                    <p:anim calcmode="lin" valueType="num">
                                      <p:cBhvr>
                                        <p:cTn id="27" dur="500" fill="hold"/>
                                        <p:tgtEl>
                                          <p:spTgt spid="3">
                                            <p:txEl>
                                              <p:pRg st="0" end="0"/>
                                            </p:txEl>
                                          </p:spTgt>
                                        </p:tgtEl>
                                        <p:attrNameLst>
                                          <p:attrName>ppt_x</p:attrName>
                                        </p:attrNameLst>
                                      </p:cBhvr>
                                      <p:tavLst>
                                        <p:tav tm="0">
                                          <p:val>
                                            <p:strVal val="#ppt_x-.3"/>
                                          </p:val>
                                        </p:tav>
                                        <p:tav tm="50000">
                                          <p:val>
                                            <p:strVal val="#ppt_x"/>
                                          </p:val>
                                        </p:tav>
                                        <p:tav tm="100000">
                                          <p:val>
                                            <p:strVal val="#ppt_x"/>
                                          </p:val>
                                        </p:tav>
                                      </p:tavLst>
                                    </p:anim>
                                    <p:anim calcmode="lin" valueType="num">
                                      <p:cBhvr>
                                        <p:cTn id="28" dur="5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39" presetClass="entr" presetSubtype="0" accel="100000" fill="hold" grpId="0" nodeType="clickEffect">
                                  <p:stCondLst>
                                    <p:cond delay="0"/>
                                  </p:stCondLst>
                                  <p:childTnLst>
                                    <p:set>
                                      <p:cBhvr>
                                        <p:cTn id="32" dur="1" fill="hold">
                                          <p:stCondLst>
                                            <p:cond delay="0"/>
                                          </p:stCondLst>
                                        </p:cTn>
                                        <p:tgtEl>
                                          <p:spTgt spid="3">
                                            <p:txEl>
                                              <p:pRg st="1" end="1"/>
                                            </p:txEl>
                                          </p:spTgt>
                                        </p:tgtEl>
                                        <p:attrNameLst>
                                          <p:attrName>style.visibility</p:attrName>
                                        </p:attrNameLst>
                                      </p:cBhvr>
                                      <p:to>
                                        <p:strVal val="visible"/>
                                      </p:to>
                                    </p:set>
                                    <p:anim calcmode="lin" valueType="num">
                                      <p:cBhvr>
                                        <p:cTn id="33" dur="500" fill="hold"/>
                                        <p:tgtEl>
                                          <p:spTgt spid="3">
                                            <p:txEl>
                                              <p:pRg st="1" end="1"/>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34" dur="500" fill="hold"/>
                                        <p:tgtEl>
                                          <p:spTgt spid="3">
                                            <p:txEl>
                                              <p:pRg st="1" end="1"/>
                                            </p:txEl>
                                          </p:spTgt>
                                        </p:tgtEl>
                                        <p:attrNameLst>
                                          <p:attrName>ppt_w</p:attrName>
                                        </p:attrNameLst>
                                      </p:cBhvr>
                                      <p:tavLst>
                                        <p:tav tm="0">
                                          <p:val>
                                            <p:strVal val="#ppt_w+.3"/>
                                          </p:val>
                                        </p:tav>
                                        <p:tav tm="50000">
                                          <p:val>
                                            <p:strVal val="#ppt_w+.3"/>
                                          </p:val>
                                        </p:tav>
                                        <p:tav tm="100000">
                                          <p:val>
                                            <p:strVal val="#ppt_w"/>
                                          </p:val>
                                        </p:tav>
                                      </p:tavLst>
                                    </p:anim>
                                    <p:anim calcmode="lin" valueType="num">
                                      <p:cBhvr>
                                        <p:cTn id="35" dur="500" fill="hold"/>
                                        <p:tgtEl>
                                          <p:spTgt spid="3">
                                            <p:txEl>
                                              <p:pRg st="1" end="1"/>
                                            </p:txEl>
                                          </p:spTgt>
                                        </p:tgtEl>
                                        <p:attrNameLst>
                                          <p:attrName>ppt_x</p:attrName>
                                        </p:attrNameLst>
                                      </p:cBhvr>
                                      <p:tavLst>
                                        <p:tav tm="0">
                                          <p:val>
                                            <p:strVal val="#ppt_x-.3"/>
                                          </p:val>
                                        </p:tav>
                                        <p:tav tm="50000">
                                          <p:val>
                                            <p:strVal val="#ppt_x"/>
                                          </p:val>
                                        </p:tav>
                                        <p:tav tm="100000">
                                          <p:val>
                                            <p:strVal val="#ppt_x"/>
                                          </p:val>
                                        </p:tav>
                                      </p:tavLst>
                                    </p:anim>
                                    <p:anim calcmode="lin" valueType="num">
                                      <p:cBhvr>
                                        <p:cTn id="36" dur="500" fill="hold"/>
                                        <p:tgtEl>
                                          <p:spTgt spid="3">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39" presetClass="entr" presetSubtype="0" accel="100000" fill="hold" grpId="0" nodeType="clickEffect">
                                  <p:stCondLst>
                                    <p:cond delay="0"/>
                                  </p:stCondLst>
                                  <p:childTnLst>
                                    <p:set>
                                      <p:cBhvr>
                                        <p:cTn id="40" dur="1" fill="hold">
                                          <p:stCondLst>
                                            <p:cond delay="0"/>
                                          </p:stCondLst>
                                        </p:cTn>
                                        <p:tgtEl>
                                          <p:spTgt spid="3">
                                            <p:txEl>
                                              <p:pRg st="2" end="2"/>
                                            </p:txEl>
                                          </p:spTgt>
                                        </p:tgtEl>
                                        <p:attrNameLst>
                                          <p:attrName>style.visibility</p:attrName>
                                        </p:attrNameLst>
                                      </p:cBhvr>
                                      <p:to>
                                        <p:strVal val="visible"/>
                                      </p:to>
                                    </p:set>
                                    <p:anim calcmode="lin" valueType="num">
                                      <p:cBhvr>
                                        <p:cTn id="41" dur="500" fill="hold"/>
                                        <p:tgtEl>
                                          <p:spTgt spid="3">
                                            <p:txEl>
                                              <p:pRg st="2" end="2"/>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42" dur="500" fill="hold"/>
                                        <p:tgtEl>
                                          <p:spTgt spid="3">
                                            <p:txEl>
                                              <p:pRg st="2" end="2"/>
                                            </p:txEl>
                                          </p:spTgt>
                                        </p:tgtEl>
                                        <p:attrNameLst>
                                          <p:attrName>ppt_w</p:attrName>
                                        </p:attrNameLst>
                                      </p:cBhvr>
                                      <p:tavLst>
                                        <p:tav tm="0">
                                          <p:val>
                                            <p:strVal val="#ppt_w+.3"/>
                                          </p:val>
                                        </p:tav>
                                        <p:tav tm="50000">
                                          <p:val>
                                            <p:strVal val="#ppt_w+.3"/>
                                          </p:val>
                                        </p:tav>
                                        <p:tav tm="100000">
                                          <p:val>
                                            <p:strVal val="#ppt_w"/>
                                          </p:val>
                                        </p:tav>
                                      </p:tavLst>
                                    </p:anim>
                                    <p:anim calcmode="lin" valueType="num">
                                      <p:cBhvr>
                                        <p:cTn id="43" dur="500" fill="hold"/>
                                        <p:tgtEl>
                                          <p:spTgt spid="3">
                                            <p:txEl>
                                              <p:pRg st="2" end="2"/>
                                            </p:txEl>
                                          </p:spTgt>
                                        </p:tgtEl>
                                        <p:attrNameLst>
                                          <p:attrName>ppt_x</p:attrName>
                                        </p:attrNameLst>
                                      </p:cBhvr>
                                      <p:tavLst>
                                        <p:tav tm="0">
                                          <p:val>
                                            <p:strVal val="#ppt_x-.3"/>
                                          </p:val>
                                        </p:tav>
                                        <p:tav tm="50000">
                                          <p:val>
                                            <p:strVal val="#ppt_x"/>
                                          </p:val>
                                        </p:tav>
                                        <p:tav tm="100000">
                                          <p:val>
                                            <p:strVal val="#ppt_x"/>
                                          </p:val>
                                        </p:tav>
                                      </p:tavLst>
                                    </p:anim>
                                    <p:anim calcmode="lin" valueType="num">
                                      <p:cBhvr>
                                        <p:cTn id="44" dur="500" fill="hold"/>
                                        <p:tgtEl>
                                          <p:spTgt spid="3">
                                            <p:txEl>
                                              <p:pRg st="2" end="2"/>
                                            </p:txEl>
                                          </p:spTgt>
                                        </p:tgtEl>
                                        <p:attrNameLst>
                                          <p:attrName>ppt_y</p:attrName>
                                        </p:attrNameLst>
                                      </p:cBhvr>
                                      <p:tavLst>
                                        <p:tav tm="0">
                                          <p:val>
                                            <p:strVal val="#ppt_y"/>
                                          </p:val>
                                        </p:tav>
                                        <p:tav tm="100000">
                                          <p:val>
                                            <p:strVal val="#ppt_y"/>
                                          </p:val>
                                        </p:tav>
                                      </p:tavLst>
                                    </p:anim>
                                  </p:childTnLst>
                                </p:cTn>
                              </p:par>
                              <p:par>
                                <p:cTn id="45" presetID="39" presetClass="entr" presetSubtype="0" accel="100000" fill="hold" grpId="0" nodeType="withEffect">
                                  <p:stCondLst>
                                    <p:cond delay="0"/>
                                  </p:stCondLst>
                                  <p:childTnLst>
                                    <p:set>
                                      <p:cBhvr>
                                        <p:cTn id="46" dur="1" fill="hold">
                                          <p:stCondLst>
                                            <p:cond delay="0"/>
                                          </p:stCondLst>
                                        </p:cTn>
                                        <p:tgtEl>
                                          <p:spTgt spid="3">
                                            <p:txEl>
                                              <p:pRg st="3" end="3"/>
                                            </p:txEl>
                                          </p:spTgt>
                                        </p:tgtEl>
                                        <p:attrNameLst>
                                          <p:attrName>style.visibility</p:attrName>
                                        </p:attrNameLst>
                                      </p:cBhvr>
                                      <p:to>
                                        <p:strVal val="visible"/>
                                      </p:to>
                                    </p:set>
                                    <p:anim calcmode="lin" valueType="num">
                                      <p:cBhvr>
                                        <p:cTn id="47" dur="500" fill="hold"/>
                                        <p:tgtEl>
                                          <p:spTgt spid="3">
                                            <p:txEl>
                                              <p:pRg st="3" end="3"/>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48" dur="500" fill="hold"/>
                                        <p:tgtEl>
                                          <p:spTgt spid="3">
                                            <p:txEl>
                                              <p:pRg st="3" end="3"/>
                                            </p:txEl>
                                          </p:spTgt>
                                        </p:tgtEl>
                                        <p:attrNameLst>
                                          <p:attrName>ppt_w</p:attrName>
                                        </p:attrNameLst>
                                      </p:cBhvr>
                                      <p:tavLst>
                                        <p:tav tm="0">
                                          <p:val>
                                            <p:strVal val="#ppt_w+.3"/>
                                          </p:val>
                                        </p:tav>
                                        <p:tav tm="50000">
                                          <p:val>
                                            <p:strVal val="#ppt_w+.3"/>
                                          </p:val>
                                        </p:tav>
                                        <p:tav tm="100000">
                                          <p:val>
                                            <p:strVal val="#ppt_w"/>
                                          </p:val>
                                        </p:tav>
                                      </p:tavLst>
                                    </p:anim>
                                    <p:anim calcmode="lin" valueType="num">
                                      <p:cBhvr>
                                        <p:cTn id="49" dur="500" fill="hold"/>
                                        <p:tgtEl>
                                          <p:spTgt spid="3">
                                            <p:txEl>
                                              <p:pRg st="3" end="3"/>
                                            </p:txEl>
                                          </p:spTgt>
                                        </p:tgtEl>
                                        <p:attrNameLst>
                                          <p:attrName>ppt_x</p:attrName>
                                        </p:attrNameLst>
                                      </p:cBhvr>
                                      <p:tavLst>
                                        <p:tav tm="0">
                                          <p:val>
                                            <p:strVal val="#ppt_x-.3"/>
                                          </p:val>
                                        </p:tav>
                                        <p:tav tm="50000">
                                          <p:val>
                                            <p:strVal val="#ppt_x"/>
                                          </p:val>
                                        </p:tav>
                                        <p:tav tm="100000">
                                          <p:val>
                                            <p:strVal val="#ppt_x"/>
                                          </p:val>
                                        </p:tav>
                                      </p:tavLst>
                                    </p:anim>
                                    <p:anim calcmode="lin" valueType="num">
                                      <p:cBhvr>
                                        <p:cTn id="50" dur="500" fill="hold"/>
                                        <p:tgtEl>
                                          <p:spTgt spid="3">
                                            <p:txEl>
                                              <p:pRg st="3" end="3"/>
                                            </p:txEl>
                                          </p:spTgt>
                                        </p:tgtEl>
                                        <p:attrNameLst>
                                          <p:attrName>ppt_y</p:attrName>
                                        </p:attrNameLst>
                                      </p:cBhvr>
                                      <p:tavLst>
                                        <p:tav tm="0">
                                          <p:val>
                                            <p:strVal val="#ppt_y"/>
                                          </p:val>
                                        </p:tav>
                                        <p:tav tm="100000">
                                          <p:val>
                                            <p:strVal val="#ppt_y"/>
                                          </p:val>
                                        </p:tav>
                                      </p:tavLst>
                                    </p:anim>
                                  </p:childTnLst>
                                </p:cTn>
                              </p:par>
                              <p:par>
                                <p:cTn id="51" presetID="39" presetClass="entr" presetSubtype="0" accel="100000" fill="hold" grpId="0" nodeType="withEffect">
                                  <p:stCondLst>
                                    <p:cond delay="0"/>
                                  </p:stCondLst>
                                  <p:childTnLst>
                                    <p:set>
                                      <p:cBhvr>
                                        <p:cTn id="52" dur="1" fill="hold">
                                          <p:stCondLst>
                                            <p:cond delay="0"/>
                                          </p:stCondLst>
                                        </p:cTn>
                                        <p:tgtEl>
                                          <p:spTgt spid="3">
                                            <p:txEl>
                                              <p:pRg st="4" end="4"/>
                                            </p:txEl>
                                          </p:spTgt>
                                        </p:tgtEl>
                                        <p:attrNameLst>
                                          <p:attrName>style.visibility</p:attrName>
                                        </p:attrNameLst>
                                      </p:cBhvr>
                                      <p:to>
                                        <p:strVal val="visible"/>
                                      </p:to>
                                    </p:set>
                                    <p:anim calcmode="lin" valueType="num">
                                      <p:cBhvr>
                                        <p:cTn id="53" dur="500" fill="hold"/>
                                        <p:tgtEl>
                                          <p:spTgt spid="3">
                                            <p:txEl>
                                              <p:pRg st="4" end="4"/>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54" dur="500" fill="hold"/>
                                        <p:tgtEl>
                                          <p:spTgt spid="3">
                                            <p:txEl>
                                              <p:pRg st="4" end="4"/>
                                            </p:txEl>
                                          </p:spTgt>
                                        </p:tgtEl>
                                        <p:attrNameLst>
                                          <p:attrName>ppt_w</p:attrName>
                                        </p:attrNameLst>
                                      </p:cBhvr>
                                      <p:tavLst>
                                        <p:tav tm="0">
                                          <p:val>
                                            <p:strVal val="#ppt_w+.3"/>
                                          </p:val>
                                        </p:tav>
                                        <p:tav tm="50000">
                                          <p:val>
                                            <p:strVal val="#ppt_w+.3"/>
                                          </p:val>
                                        </p:tav>
                                        <p:tav tm="100000">
                                          <p:val>
                                            <p:strVal val="#ppt_w"/>
                                          </p:val>
                                        </p:tav>
                                      </p:tavLst>
                                    </p:anim>
                                    <p:anim calcmode="lin" valueType="num">
                                      <p:cBhvr>
                                        <p:cTn id="55" dur="500" fill="hold"/>
                                        <p:tgtEl>
                                          <p:spTgt spid="3">
                                            <p:txEl>
                                              <p:pRg st="4" end="4"/>
                                            </p:txEl>
                                          </p:spTgt>
                                        </p:tgtEl>
                                        <p:attrNameLst>
                                          <p:attrName>ppt_x</p:attrName>
                                        </p:attrNameLst>
                                      </p:cBhvr>
                                      <p:tavLst>
                                        <p:tav tm="0">
                                          <p:val>
                                            <p:strVal val="#ppt_x-.3"/>
                                          </p:val>
                                        </p:tav>
                                        <p:tav tm="50000">
                                          <p:val>
                                            <p:strVal val="#ppt_x"/>
                                          </p:val>
                                        </p:tav>
                                        <p:tav tm="100000">
                                          <p:val>
                                            <p:strVal val="#ppt_x"/>
                                          </p:val>
                                        </p:tav>
                                      </p:tavLst>
                                    </p:anim>
                                    <p:anim calcmode="lin" valueType="num">
                                      <p:cBhvr>
                                        <p:cTn id="56" dur="500" fill="hold"/>
                                        <p:tgtEl>
                                          <p:spTgt spid="3">
                                            <p:txEl>
                                              <p:pRg st="4" end="4"/>
                                            </p:txEl>
                                          </p:spTgt>
                                        </p:tgtEl>
                                        <p:attrNameLst>
                                          <p:attrName>ppt_y</p:attrName>
                                        </p:attrNameLst>
                                      </p:cBhvr>
                                      <p:tavLst>
                                        <p:tav tm="0">
                                          <p:val>
                                            <p:strVal val="#ppt_y"/>
                                          </p:val>
                                        </p:tav>
                                        <p:tav tm="100000">
                                          <p:val>
                                            <p:strVal val="#ppt_y"/>
                                          </p:val>
                                        </p:tav>
                                      </p:tavLst>
                                    </p:anim>
                                  </p:childTnLst>
                                </p:cTn>
                              </p:par>
                              <p:par>
                                <p:cTn id="57" presetID="39" presetClass="entr" presetSubtype="0" accel="100000" fill="hold" grpId="0" nodeType="withEffect">
                                  <p:stCondLst>
                                    <p:cond delay="0"/>
                                  </p:stCondLst>
                                  <p:childTnLst>
                                    <p:set>
                                      <p:cBhvr>
                                        <p:cTn id="58" dur="1" fill="hold">
                                          <p:stCondLst>
                                            <p:cond delay="0"/>
                                          </p:stCondLst>
                                        </p:cTn>
                                        <p:tgtEl>
                                          <p:spTgt spid="3">
                                            <p:txEl>
                                              <p:pRg st="5" end="5"/>
                                            </p:txEl>
                                          </p:spTgt>
                                        </p:tgtEl>
                                        <p:attrNameLst>
                                          <p:attrName>style.visibility</p:attrName>
                                        </p:attrNameLst>
                                      </p:cBhvr>
                                      <p:to>
                                        <p:strVal val="visible"/>
                                      </p:to>
                                    </p:set>
                                    <p:anim calcmode="lin" valueType="num">
                                      <p:cBhvr>
                                        <p:cTn id="59" dur="500" fill="hold"/>
                                        <p:tgtEl>
                                          <p:spTgt spid="3">
                                            <p:txEl>
                                              <p:pRg st="5" end="5"/>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60" dur="500" fill="hold"/>
                                        <p:tgtEl>
                                          <p:spTgt spid="3">
                                            <p:txEl>
                                              <p:pRg st="5" end="5"/>
                                            </p:txEl>
                                          </p:spTgt>
                                        </p:tgtEl>
                                        <p:attrNameLst>
                                          <p:attrName>ppt_w</p:attrName>
                                        </p:attrNameLst>
                                      </p:cBhvr>
                                      <p:tavLst>
                                        <p:tav tm="0">
                                          <p:val>
                                            <p:strVal val="#ppt_w+.3"/>
                                          </p:val>
                                        </p:tav>
                                        <p:tav tm="50000">
                                          <p:val>
                                            <p:strVal val="#ppt_w+.3"/>
                                          </p:val>
                                        </p:tav>
                                        <p:tav tm="100000">
                                          <p:val>
                                            <p:strVal val="#ppt_w"/>
                                          </p:val>
                                        </p:tav>
                                      </p:tavLst>
                                    </p:anim>
                                    <p:anim calcmode="lin" valueType="num">
                                      <p:cBhvr>
                                        <p:cTn id="61" dur="500" fill="hold"/>
                                        <p:tgtEl>
                                          <p:spTgt spid="3">
                                            <p:txEl>
                                              <p:pRg st="5" end="5"/>
                                            </p:txEl>
                                          </p:spTgt>
                                        </p:tgtEl>
                                        <p:attrNameLst>
                                          <p:attrName>ppt_x</p:attrName>
                                        </p:attrNameLst>
                                      </p:cBhvr>
                                      <p:tavLst>
                                        <p:tav tm="0">
                                          <p:val>
                                            <p:strVal val="#ppt_x-.3"/>
                                          </p:val>
                                        </p:tav>
                                        <p:tav tm="50000">
                                          <p:val>
                                            <p:strVal val="#ppt_x"/>
                                          </p:val>
                                        </p:tav>
                                        <p:tav tm="100000">
                                          <p:val>
                                            <p:strVal val="#ppt_x"/>
                                          </p:val>
                                        </p:tav>
                                      </p:tavLst>
                                    </p:anim>
                                    <p:anim calcmode="lin" valueType="num">
                                      <p:cBhvr>
                                        <p:cTn id="62" dur="500" fill="hold"/>
                                        <p:tgtEl>
                                          <p:spTgt spid="3">
                                            <p:txEl>
                                              <p:pRg st="5" end="5"/>
                                            </p:txEl>
                                          </p:spTgt>
                                        </p:tgtEl>
                                        <p:attrNameLst>
                                          <p:attrName>ppt_y</p:attrName>
                                        </p:attrNameLst>
                                      </p:cBhvr>
                                      <p:tavLst>
                                        <p:tav tm="0">
                                          <p:val>
                                            <p:strVal val="#ppt_y"/>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39" presetClass="entr" presetSubtype="0" accel="100000" fill="hold" grpId="0" nodeType="clickEffect">
                                  <p:stCondLst>
                                    <p:cond delay="0"/>
                                  </p:stCondLst>
                                  <p:childTnLst>
                                    <p:set>
                                      <p:cBhvr>
                                        <p:cTn id="66" dur="1" fill="hold">
                                          <p:stCondLst>
                                            <p:cond delay="0"/>
                                          </p:stCondLst>
                                        </p:cTn>
                                        <p:tgtEl>
                                          <p:spTgt spid="3">
                                            <p:txEl>
                                              <p:pRg st="6" end="6"/>
                                            </p:txEl>
                                          </p:spTgt>
                                        </p:tgtEl>
                                        <p:attrNameLst>
                                          <p:attrName>style.visibility</p:attrName>
                                        </p:attrNameLst>
                                      </p:cBhvr>
                                      <p:to>
                                        <p:strVal val="visible"/>
                                      </p:to>
                                    </p:set>
                                    <p:anim calcmode="lin" valueType="num">
                                      <p:cBhvr>
                                        <p:cTn id="67" dur="500" fill="hold"/>
                                        <p:tgtEl>
                                          <p:spTgt spid="3">
                                            <p:txEl>
                                              <p:pRg st="6" end="6"/>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68" dur="500" fill="hold"/>
                                        <p:tgtEl>
                                          <p:spTgt spid="3">
                                            <p:txEl>
                                              <p:pRg st="6" end="6"/>
                                            </p:txEl>
                                          </p:spTgt>
                                        </p:tgtEl>
                                        <p:attrNameLst>
                                          <p:attrName>ppt_w</p:attrName>
                                        </p:attrNameLst>
                                      </p:cBhvr>
                                      <p:tavLst>
                                        <p:tav tm="0">
                                          <p:val>
                                            <p:strVal val="#ppt_w+.3"/>
                                          </p:val>
                                        </p:tav>
                                        <p:tav tm="50000">
                                          <p:val>
                                            <p:strVal val="#ppt_w+.3"/>
                                          </p:val>
                                        </p:tav>
                                        <p:tav tm="100000">
                                          <p:val>
                                            <p:strVal val="#ppt_w"/>
                                          </p:val>
                                        </p:tav>
                                      </p:tavLst>
                                    </p:anim>
                                    <p:anim calcmode="lin" valueType="num">
                                      <p:cBhvr>
                                        <p:cTn id="69" dur="500" fill="hold"/>
                                        <p:tgtEl>
                                          <p:spTgt spid="3">
                                            <p:txEl>
                                              <p:pRg st="6" end="6"/>
                                            </p:txEl>
                                          </p:spTgt>
                                        </p:tgtEl>
                                        <p:attrNameLst>
                                          <p:attrName>ppt_x</p:attrName>
                                        </p:attrNameLst>
                                      </p:cBhvr>
                                      <p:tavLst>
                                        <p:tav tm="0">
                                          <p:val>
                                            <p:strVal val="#ppt_x-.3"/>
                                          </p:val>
                                        </p:tav>
                                        <p:tav tm="50000">
                                          <p:val>
                                            <p:strVal val="#ppt_x"/>
                                          </p:val>
                                        </p:tav>
                                        <p:tav tm="100000">
                                          <p:val>
                                            <p:strVal val="#ppt_x"/>
                                          </p:val>
                                        </p:tav>
                                      </p:tavLst>
                                    </p:anim>
                                    <p:anim calcmode="lin" valueType="num">
                                      <p:cBhvr>
                                        <p:cTn id="70" dur="500" fill="hold"/>
                                        <p:tgtEl>
                                          <p:spTgt spid="3">
                                            <p:txEl>
                                              <p:pRg st="6" end="6"/>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normAutofit/>
          </a:bodyPr>
          <a:lstStyle/>
          <a:p>
            <a:pPr algn="ctr" rtl="1">
              <a:lnSpc>
                <a:spcPct val="150000"/>
              </a:lnSpc>
            </a:pPr>
            <a:r>
              <a:rPr lang="fa-IR" dirty="0" smtClean="0">
                <a:cs typeface="B Lotus" pitchFamily="2" charset="-78"/>
              </a:rPr>
              <a:t>راه های پیش رو</a:t>
            </a:r>
            <a:endParaRPr lang="en-US" dirty="0">
              <a:cs typeface="B Lotus" pitchFamily="2" charset="-78"/>
            </a:endParaRPr>
          </a:p>
        </p:txBody>
      </p:sp>
      <p:sp>
        <p:nvSpPr>
          <p:cNvPr id="3" name="Content Placeholder 2"/>
          <p:cNvSpPr>
            <a:spLocks noGrp="1"/>
          </p:cNvSpPr>
          <p:nvPr>
            <p:ph idx="1"/>
          </p:nvPr>
        </p:nvSpPr>
        <p:spPr/>
        <p:txBody>
          <a:bodyPr>
            <a:normAutofit fontScale="92500" lnSpcReduction="20000"/>
          </a:bodyPr>
          <a:lstStyle/>
          <a:p>
            <a:pPr algn="just" rtl="1">
              <a:lnSpc>
                <a:spcPct val="150000"/>
              </a:lnSpc>
              <a:buNone/>
            </a:pPr>
            <a:r>
              <a:rPr lang="fa-IR" dirty="0" smtClean="0">
                <a:cs typeface="B Lotus" pitchFamily="2" charset="-78"/>
              </a:rPr>
              <a:t>می توان منطقأ ادعا کرد که </a:t>
            </a:r>
            <a:r>
              <a:rPr lang="en-US" dirty="0" smtClean="0">
                <a:cs typeface="B Lotus" pitchFamily="2" charset="-78"/>
              </a:rPr>
              <a:t>PSM</a:t>
            </a:r>
            <a:r>
              <a:rPr lang="fa-IR" dirty="0" smtClean="0">
                <a:cs typeface="B Lotus" pitchFamily="2" charset="-78"/>
              </a:rPr>
              <a:t> ها بر یک شکست ازعرصه های خوب پیشرفته اما محدود راه حل های تکنوکراتیک برای مشکلات توافقی تعریف شده توسط </a:t>
            </a:r>
            <a:r>
              <a:rPr lang="fa-IR" dirty="0" smtClean="0">
                <a:cs typeface="B Lotus" pitchFamily="2" charset="-78"/>
              </a:rPr>
              <a:t>روش </a:t>
            </a:r>
            <a:r>
              <a:rPr lang="fa-IR" dirty="0" smtClean="0">
                <a:cs typeface="B Lotus" pitchFamily="2" charset="-78"/>
              </a:rPr>
              <a:t>های سنتی </a:t>
            </a:r>
            <a:r>
              <a:rPr lang="en-US" dirty="0" smtClean="0">
                <a:cs typeface="B Lotus" pitchFamily="2" charset="-78"/>
              </a:rPr>
              <a:t>OR</a:t>
            </a:r>
            <a:r>
              <a:rPr lang="fa-IR" dirty="0" smtClean="0">
                <a:cs typeface="B Lotus" pitchFamily="2" charset="-78"/>
              </a:rPr>
              <a:t> اثرگذار بوده اند</a:t>
            </a:r>
            <a:r>
              <a:rPr lang="fa-IR" dirty="0" smtClean="0">
                <a:cs typeface="B Lotus" pitchFamily="2" charset="-78"/>
              </a:rPr>
              <a:t>.</a:t>
            </a:r>
          </a:p>
          <a:p>
            <a:pPr algn="just" rtl="1">
              <a:lnSpc>
                <a:spcPct val="150000"/>
              </a:lnSpc>
            </a:pPr>
            <a:r>
              <a:rPr lang="fa-IR" dirty="0" smtClean="0">
                <a:cs typeface="B Lotus" pitchFamily="2" charset="-78"/>
              </a:rPr>
              <a:t>روش های گروه بزرگ</a:t>
            </a:r>
            <a:endParaRPr lang="en-US" dirty="0" smtClean="0">
              <a:cs typeface="B Lotus" pitchFamily="2" charset="-78"/>
            </a:endParaRPr>
          </a:p>
          <a:p>
            <a:pPr algn="just" rtl="1">
              <a:lnSpc>
                <a:spcPct val="150000"/>
              </a:lnSpc>
            </a:pPr>
            <a:r>
              <a:rPr lang="fa-IR" dirty="0" smtClean="0">
                <a:cs typeface="B Lotus" pitchFamily="2" charset="-78"/>
              </a:rPr>
              <a:t>روش های برنامه ریزی </a:t>
            </a:r>
            <a:r>
              <a:rPr lang="fa-IR" dirty="0" smtClean="0">
                <a:cs typeface="B Lotus" pitchFamily="2" charset="-78"/>
              </a:rPr>
              <a:t>توسعه</a:t>
            </a:r>
          </a:p>
          <a:p>
            <a:pPr algn="just" rtl="1">
              <a:lnSpc>
                <a:spcPct val="150000"/>
              </a:lnSpc>
            </a:pPr>
            <a:r>
              <a:rPr lang="fa-IR" dirty="0" smtClean="0">
                <a:cs typeface="B Lotus" pitchFamily="2" charset="-78"/>
              </a:rPr>
              <a:t>تحقیقات ارتباطات عملیاتی</a:t>
            </a:r>
            <a:endParaRPr lang="en-US" dirty="0">
              <a:cs typeface="B Lotus" pitchFamily="2" charset="-78"/>
            </a:endParaRPr>
          </a:p>
        </p:txBody>
      </p:sp>
      <p:pic>
        <p:nvPicPr>
          <p:cNvPr id="3074" name="Picture 2" descr="E:\work\power\moosavi\Profit.jpg"/>
          <p:cNvPicPr>
            <a:picLocks noChangeAspect="1" noChangeArrowheads="1"/>
          </p:cNvPicPr>
          <p:nvPr/>
        </p:nvPicPr>
        <p:blipFill>
          <a:blip r:embed="rId2"/>
          <a:srcRect/>
          <a:stretch>
            <a:fillRect/>
          </a:stretch>
        </p:blipFill>
        <p:spPr bwMode="auto">
          <a:xfrm>
            <a:off x="304800" y="3505200"/>
            <a:ext cx="3429000" cy="2238375"/>
          </a:xfrm>
          <a:prstGeom prst="rect">
            <a:avLst/>
          </a:prstGeom>
          <a:noFill/>
        </p:spPr>
      </p:pic>
    </p:spTree>
  </p:cSld>
  <p:clrMapOvr>
    <a:masterClrMapping/>
  </p:clrMapOvr>
  <p:transition>
    <p:strips dir="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80">
                                          <p:stCondLst>
                                            <p:cond delay="0"/>
                                          </p:stCondLst>
                                        </p:cTn>
                                        <p:tgtEl>
                                          <p:spTgt spid="2"/>
                                        </p:tgtEl>
                                      </p:cBhvr>
                                    </p:animEffect>
                                    <p:anim calcmode="lin" valueType="num">
                                      <p:cBhvr>
                                        <p:cTn id="8" dur="1822" tmFilter="0,0; 0.14,0.36; 0.43,0.73; 0.71,0.91; 1.0,1.0">
                                          <p:stCondLst>
                                            <p:cond delay="0"/>
                                          </p:stCondLst>
                                        </p:cTn>
                                        <p:tgtEl>
                                          <p:spTgt spid="2"/>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2"/>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2"/>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2"/>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2"/>
                                        </p:tgtEl>
                                        <p:attrNameLst>
                                          <p:attrName>ppt_y</p:attrName>
                                        </p:attrNameLst>
                                      </p:cBhvr>
                                      <p:tavLst>
                                        <p:tav tm="0" fmla="#ppt_y-sin(pi*$)/81">
                                          <p:val>
                                            <p:fltVal val="0"/>
                                          </p:val>
                                        </p:tav>
                                        <p:tav tm="100000">
                                          <p:val>
                                            <p:fltVal val="1"/>
                                          </p:val>
                                        </p:tav>
                                      </p:tavLst>
                                    </p:anim>
                                    <p:animScale>
                                      <p:cBhvr>
                                        <p:cTn id="13" dur="26">
                                          <p:stCondLst>
                                            <p:cond delay="650"/>
                                          </p:stCondLst>
                                        </p:cTn>
                                        <p:tgtEl>
                                          <p:spTgt spid="2"/>
                                        </p:tgtEl>
                                      </p:cBhvr>
                                      <p:to x="100000" y="60000"/>
                                    </p:animScale>
                                    <p:animScale>
                                      <p:cBhvr>
                                        <p:cTn id="14" dur="166" decel="50000">
                                          <p:stCondLst>
                                            <p:cond delay="676"/>
                                          </p:stCondLst>
                                        </p:cTn>
                                        <p:tgtEl>
                                          <p:spTgt spid="2"/>
                                        </p:tgtEl>
                                      </p:cBhvr>
                                      <p:to x="100000" y="100000"/>
                                    </p:animScale>
                                    <p:animScale>
                                      <p:cBhvr>
                                        <p:cTn id="15" dur="26">
                                          <p:stCondLst>
                                            <p:cond delay="1312"/>
                                          </p:stCondLst>
                                        </p:cTn>
                                        <p:tgtEl>
                                          <p:spTgt spid="2"/>
                                        </p:tgtEl>
                                      </p:cBhvr>
                                      <p:to x="100000" y="80000"/>
                                    </p:animScale>
                                    <p:animScale>
                                      <p:cBhvr>
                                        <p:cTn id="16" dur="166" decel="50000">
                                          <p:stCondLst>
                                            <p:cond delay="1338"/>
                                          </p:stCondLst>
                                        </p:cTn>
                                        <p:tgtEl>
                                          <p:spTgt spid="2"/>
                                        </p:tgtEl>
                                      </p:cBhvr>
                                      <p:to x="100000" y="100000"/>
                                    </p:animScale>
                                    <p:animScale>
                                      <p:cBhvr>
                                        <p:cTn id="17" dur="26">
                                          <p:stCondLst>
                                            <p:cond delay="1642"/>
                                          </p:stCondLst>
                                        </p:cTn>
                                        <p:tgtEl>
                                          <p:spTgt spid="2"/>
                                        </p:tgtEl>
                                      </p:cBhvr>
                                      <p:to x="100000" y="90000"/>
                                    </p:animScale>
                                    <p:animScale>
                                      <p:cBhvr>
                                        <p:cTn id="18" dur="166" decel="50000">
                                          <p:stCondLst>
                                            <p:cond delay="1668"/>
                                          </p:stCondLst>
                                        </p:cTn>
                                        <p:tgtEl>
                                          <p:spTgt spid="2"/>
                                        </p:tgtEl>
                                      </p:cBhvr>
                                      <p:to x="100000" y="100000"/>
                                    </p:animScale>
                                    <p:animScale>
                                      <p:cBhvr>
                                        <p:cTn id="19" dur="26">
                                          <p:stCondLst>
                                            <p:cond delay="1808"/>
                                          </p:stCondLst>
                                        </p:cTn>
                                        <p:tgtEl>
                                          <p:spTgt spid="2"/>
                                        </p:tgtEl>
                                      </p:cBhvr>
                                      <p:to x="100000" y="95000"/>
                                    </p:animScale>
                                    <p:animScale>
                                      <p:cBhvr>
                                        <p:cTn id="20" dur="166" decel="50000">
                                          <p:stCondLst>
                                            <p:cond delay="1834"/>
                                          </p:stCondLst>
                                        </p:cTn>
                                        <p:tgtEl>
                                          <p:spTgt spid="2"/>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39" presetClass="entr" presetSubtype="0" accel="100000" fill="hold" nodeType="clickEffect">
                                  <p:stCondLst>
                                    <p:cond delay="0"/>
                                  </p:stCondLst>
                                  <p:childTnLst>
                                    <p:set>
                                      <p:cBhvr>
                                        <p:cTn id="24" dur="1" fill="hold">
                                          <p:stCondLst>
                                            <p:cond delay="0"/>
                                          </p:stCondLst>
                                        </p:cTn>
                                        <p:tgtEl>
                                          <p:spTgt spid="3074"/>
                                        </p:tgtEl>
                                        <p:attrNameLst>
                                          <p:attrName>style.visibility</p:attrName>
                                        </p:attrNameLst>
                                      </p:cBhvr>
                                      <p:to>
                                        <p:strVal val="visible"/>
                                      </p:to>
                                    </p:set>
                                    <p:anim calcmode="lin" valueType="num">
                                      <p:cBhvr>
                                        <p:cTn id="25" dur="500" fill="hold"/>
                                        <p:tgtEl>
                                          <p:spTgt spid="3074"/>
                                        </p:tgtEl>
                                        <p:attrNameLst>
                                          <p:attrName>ppt_h</p:attrName>
                                        </p:attrNameLst>
                                      </p:cBhvr>
                                      <p:tavLst>
                                        <p:tav tm="0">
                                          <p:val>
                                            <p:strVal val="#ppt_h/20"/>
                                          </p:val>
                                        </p:tav>
                                        <p:tav tm="50000">
                                          <p:val>
                                            <p:strVal val="#ppt_h/20"/>
                                          </p:val>
                                        </p:tav>
                                        <p:tav tm="100000">
                                          <p:val>
                                            <p:strVal val="#ppt_h"/>
                                          </p:val>
                                        </p:tav>
                                      </p:tavLst>
                                    </p:anim>
                                    <p:anim calcmode="lin" valueType="num">
                                      <p:cBhvr>
                                        <p:cTn id="26" dur="500" fill="hold"/>
                                        <p:tgtEl>
                                          <p:spTgt spid="3074"/>
                                        </p:tgtEl>
                                        <p:attrNameLst>
                                          <p:attrName>ppt_w</p:attrName>
                                        </p:attrNameLst>
                                      </p:cBhvr>
                                      <p:tavLst>
                                        <p:tav tm="0">
                                          <p:val>
                                            <p:strVal val="#ppt_w+.3"/>
                                          </p:val>
                                        </p:tav>
                                        <p:tav tm="50000">
                                          <p:val>
                                            <p:strVal val="#ppt_w+.3"/>
                                          </p:val>
                                        </p:tav>
                                        <p:tav tm="100000">
                                          <p:val>
                                            <p:strVal val="#ppt_w"/>
                                          </p:val>
                                        </p:tav>
                                      </p:tavLst>
                                    </p:anim>
                                    <p:anim calcmode="lin" valueType="num">
                                      <p:cBhvr>
                                        <p:cTn id="27" dur="500" fill="hold"/>
                                        <p:tgtEl>
                                          <p:spTgt spid="3074"/>
                                        </p:tgtEl>
                                        <p:attrNameLst>
                                          <p:attrName>ppt_x</p:attrName>
                                        </p:attrNameLst>
                                      </p:cBhvr>
                                      <p:tavLst>
                                        <p:tav tm="0">
                                          <p:val>
                                            <p:strVal val="#ppt_x-.3"/>
                                          </p:val>
                                        </p:tav>
                                        <p:tav tm="50000">
                                          <p:val>
                                            <p:strVal val="#ppt_x"/>
                                          </p:val>
                                        </p:tav>
                                        <p:tav tm="100000">
                                          <p:val>
                                            <p:strVal val="#ppt_x"/>
                                          </p:val>
                                        </p:tav>
                                      </p:tavLst>
                                    </p:anim>
                                    <p:anim calcmode="lin" valueType="num">
                                      <p:cBhvr>
                                        <p:cTn id="28" dur="500" fill="hold"/>
                                        <p:tgtEl>
                                          <p:spTgt spid="3074"/>
                                        </p:tgtEl>
                                        <p:attrNameLst>
                                          <p:attrName>ppt_y</p:attrName>
                                        </p:attrNameLst>
                                      </p:cBhvr>
                                      <p:tavLst>
                                        <p:tav tm="0">
                                          <p:val>
                                            <p:strVal val="#ppt_y"/>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39" presetClass="entr" presetSubtype="0" accel="100000" fill="hold" grpId="0" nodeType="clickEffect">
                                  <p:stCondLst>
                                    <p:cond delay="0"/>
                                  </p:stCondLst>
                                  <p:childTnLst>
                                    <p:set>
                                      <p:cBhvr>
                                        <p:cTn id="32" dur="1" fill="hold">
                                          <p:stCondLst>
                                            <p:cond delay="0"/>
                                          </p:stCondLst>
                                        </p:cTn>
                                        <p:tgtEl>
                                          <p:spTgt spid="3">
                                            <p:txEl>
                                              <p:pRg st="0" end="0"/>
                                            </p:txEl>
                                          </p:spTgt>
                                        </p:tgtEl>
                                        <p:attrNameLst>
                                          <p:attrName>style.visibility</p:attrName>
                                        </p:attrNameLst>
                                      </p:cBhvr>
                                      <p:to>
                                        <p:strVal val="visible"/>
                                      </p:to>
                                    </p:set>
                                    <p:anim calcmode="lin" valueType="num">
                                      <p:cBhvr>
                                        <p:cTn id="33" dur="500" fill="hold"/>
                                        <p:tgtEl>
                                          <p:spTgt spid="3">
                                            <p:txEl>
                                              <p:pRg st="0" end="0"/>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34" dur="500" fill="hold"/>
                                        <p:tgtEl>
                                          <p:spTgt spid="3">
                                            <p:txEl>
                                              <p:pRg st="0" end="0"/>
                                            </p:txEl>
                                          </p:spTgt>
                                        </p:tgtEl>
                                        <p:attrNameLst>
                                          <p:attrName>ppt_w</p:attrName>
                                        </p:attrNameLst>
                                      </p:cBhvr>
                                      <p:tavLst>
                                        <p:tav tm="0">
                                          <p:val>
                                            <p:strVal val="#ppt_w+.3"/>
                                          </p:val>
                                        </p:tav>
                                        <p:tav tm="50000">
                                          <p:val>
                                            <p:strVal val="#ppt_w+.3"/>
                                          </p:val>
                                        </p:tav>
                                        <p:tav tm="100000">
                                          <p:val>
                                            <p:strVal val="#ppt_w"/>
                                          </p:val>
                                        </p:tav>
                                      </p:tavLst>
                                    </p:anim>
                                    <p:anim calcmode="lin" valueType="num">
                                      <p:cBhvr>
                                        <p:cTn id="35" dur="500" fill="hold"/>
                                        <p:tgtEl>
                                          <p:spTgt spid="3">
                                            <p:txEl>
                                              <p:pRg st="0" end="0"/>
                                            </p:txEl>
                                          </p:spTgt>
                                        </p:tgtEl>
                                        <p:attrNameLst>
                                          <p:attrName>ppt_x</p:attrName>
                                        </p:attrNameLst>
                                      </p:cBhvr>
                                      <p:tavLst>
                                        <p:tav tm="0">
                                          <p:val>
                                            <p:strVal val="#ppt_x-.3"/>
                                          </p:val>
                                        </p:tav>
                                        <p:tav tm="50000">
                                          <p:val>
                                            <p:strVal val="#ppt_x"/>
                                          </p:val>
                                        </p:tav>
                                        <p:tav tm="100000">
                                          <p:val>
                                            <p:strVal val="#ppt_x"/>
                                          </p:val>
                                        </p:tav>
                                      </p:tavLst>
                                    </p:anim>
                                    <p:anim calcmode="lin" valueType="num">
                                      <p:cBhvr>
                                        <p:cTn id="36" dur="5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39" presetClass="entr" presetSubtype="0" accel="100000" fill="hold" grpId="0" nodeType="clickEffect">
                                  <p:stCondLst>
                                    <p:cond delay="0"/>
                                  </p:stCondLst>
                                  <p:childTnLst>
                                    <p:set>
                                      <p:cBhvr>
                                        <p:cTn id="40" dur="1" fill="hold">
                                          <p:stCondLst>
                                            <p:cond delay="0"/>
                                          </p:stCondLst>
                                        </p:cTn>
                                        <p:tgtEl>
                                          <p:spTgt spid="3">
                                            <p:txEl>
                                              <p:pRg st="1" end="1"/>
                                            </p:txEl>
                                          </p:spTgt>
                                        </p:tgtEl>
                                        <p:attrNameLst>
                                          <p:attrName>style.visibility</p:attrName>
                                        </p:attrNameLst>
                                      </p:cBhvr>
                                      <p:to>
                                        <p:strVal val="visible"/>
                                      </p:to>
                                    </p:set>
                                    <p:anim calcmode="lin" valueType="num">
                                      <p:cBhvr>
                                        <p:cTn id="41" dur="500" fill="hold"/>
                                        <p:tgtEl>
                                          <p:spTgt spid="3">
                                            <p:txEl>
                                              <p:pRg st="1" end="1"/>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42" dur="500" fill="hold"/>
                                        <p:tgtEl>
                                          <p:spTgt spid="3">
                                            <p:txEl>
                                              <p:pRg st="1" end="1"/>
                                            </p:txEl>
                                          </p:spTgt>
                                        </p:tgtEl>
                                        <p:attrNameLst>
                                          <p:attrName>ppt_w</p:attrName>
                                        </p:attrNameLst>
                                      </p:cBhvr>
                                      <p:tavLst>
                                        <p:tav tm="0">
                                          <p:val>
                                            <p:strVal val="#ppt_w+.3"/>
                                          </p:val>
                                        </p:tav>
                                        <p:tav tm="50000">
                                          <p:val>
                                            <p:strVal val="#ppt_w+.3"/>
                                          </p:val>
                                        </p:tav>
                                        <p:tav tm="100000">
                                          <p:val>
                                            <p:strVal val="#ppt_w"/>
                                          </p:val>
                                        </p:tav>
                                      </p:tavLst>
                                    </p:anim>
                                    <p:anim calcmode="lin" valueType="num">
                                      <p:cBhvr>
                                        <p:cTn id="43" dur="500" fill="hold"/>
                                        <p:tgtEl>
                                          <p:spTgt spid="3">
                                            <p:txEl>
                                              <p:pRg st="1" end="1"/>
                                            </p:txEl>
                                          </p:spTgt>
                                        </p:tgtEl>
                                        <p:attrNameLst>
                                          <p:attrName>ppt_x</p:attrName>
                                        </p:attrNameLst>
                                      </p:cBhvr>
                                      <p:tavLst>
                                        <p:tav tm="0">
                                          <p:val>
                                            <p:strVal val="#ppt_x-.3"/>
                                          </p:val>
                                        </p:tav>
                                        <p:tav tm="50000">
                                          <p:val>
                                            <p:strVal val="#ppt_x"/>
                                          </p:val>
                                        </p:tav>
                                        <p:tav tm="100000">
                                          <p:val>
                                            <p:strVal val="#ppt_x"/>
                                          </p:val>
                                        </p:tav>
                                      </p:tavLst>
                                    </p:anim>
                                    <p:anim calcmode="lin" valueType="num">
                                      <p:cBhvr>
                                        <p:cTn id="44" dur="500" fill="hold"/>
                                        <p:tgtEl>
                                          <p:spTgt spid="3">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39" presetClass="entr" presetSubtype="0" accel="100000" fill="hold" grpId="0" nodeType="clickEffect">
                                  <p:stCondLst>
                                    <p:cond delay="0"/>
                                  </p:stCondLst>
                                  <p:childTnLst>
                                    <p:set>
                                      <p:cBhvr>
                                        <p:cTn id="48" dur="1" fill="hold">
                                          <p:stCondLst>
                                            <p:cond delay="0"/>
                                          </p:stCondLst>
                                        </p:cTn>
                                        <p:tgtEl>
                                          <p:spTgt spid="3">
                                            <p:txEl>
                                              <p:pRg st="2" end="2"/>
                                            </p:txEl>
                                          </p:spTgt>
                                        </p:tgtEl>
                                        <p:attrNameLst>
                                          <p:attrName>style.visibility</p:attrName>
                                        </p:attrNameLst>
                                      </p:cBhvr>
                                      <p:to>
                                        <p:strVal val="visible"/>
                                      </p:to>
                                    </p:set>
                                    <p:anim calcmode="lin" valueType="num">
                                      <p:cBhvr>
                                        <p:cTn id="49" dur="500" fill="hold"/>
                                        <p:tgtEl>
                                          <p:spTgt spid="3">
                                            <p:txEl>
                                              <p:pRg st="2" end="2"/>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50" dur="500" fill="hold"/>
                                        <p:tgtEl>
                                          <p:spTgt spid="3">
                                            <p:txEl>
                                              <p:pRg st="2" end="2"/>
                                            </p:txEl>
                                          </p:spTgt>
                                        </p:tgtEl>
                                        <p:attrNameLst>
                                          <p:attrName>ppt_w</p:attrName>
                                        </p:attrNameLst>
                                      </p:cBhvr>
                                      <p:tavLst>
                                        <p:tav tm="0">
                                          <p:val>
                                            <p:strVal val="#ppt_w+.3"/>
                                          </p:val>
                                        </p:tav>
                                        <p:tav tm="50000">
                                          <p:val>
                                            <p:strVal val="#ppt_w+.3"/>
                                          </p:val>
                                        </p:tav>
                                        <p:tav tm="100000">
                                          <p:val>
                                            <p:strVal val="#ppt_w"/>
                                          </p:val>
                                        </p:tav>
                                      </p:tavLst>
                                    </p:anim>
                                    <p:anim calcmode="lin" valueType="num">
                                      <p:cBhvr>
                                        <p:cTn id="51" dur="500" fill="hold"/>
                                        <p:tgtEl>
                                          <p:spTgt spid="3">
                                            <p:txEl>
                                              <p:pRg st="2" end="2"/>
                                            </p:txEl>
                                          </p:spTgt>
                                        </p:tgtEl>
                                        <p:attrNameLst>
                                          <p:attrName>ppt_x</p:attrName>
                                        </p:attrNameLst>
                                      </p:cBhvr>
                                      <p:tavLst>
                                        <p:tav tm="0">
                                          <p:val>
                                            <p:strVal val="#ppt_x-.3"/>
                                          </p:val>
                                        </p:tav>
                                        <p:tav tm="50000">
                                          <p:val>
                                            <p:strVal val="#ppt_x"/>
                                          </p:val>
                                        </p:tav>
                                        <p:tav tm="100000">
                                          <p:val>
                                            <p:strVal val="#ppt_x"/>
                                          </p:val>
                                        </p:tav>
                                      </p:tavLst>
                                    </p:anim>
                                    <p:anim calcmode="lin" valueType="num">
                                      <p:cBhvr>
                                        <p:cTn id="52" dur="500" fill="hold"/>
                                        <p:tgtEl>
                                          <p:spTgt spid="3">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53" fill="hold">
                      <p:stCondLst>
                        <p:cond delay="indefinite"/>
                      </p:stCondLst>
                      <p:childTnLst>
                        <p:par>
                          <p:cTn id="54" fill="hold">
                            <p:stCondLst>
                              <p:cond delay="0"/>
                            </p:stCondLst>
                            <p:childTnLst>
                              <p:par>
                                <p:cTn id="55" presetID="39" presetClass="entr" presetSubtype="0" accel="100000" fill="hold" grpId="0" nodeType="clickEffect">
                                  <p:stCondLst>
                                    <p:cond delay="0"/>
                                  </p:stCondLst>
                                  <p:childTnLst>
                                    <p:set>
                                      <p:cBhvr>
                                        <p:cTn id="56" dur="1" fill="hold">
                                          <p:stCondLst>
                                            <p:cond delay="0"/>
                                          </p:stCondLst>
                                        </p:cTn>
                                        <p:tgtEl>
                                          <p:spTgt spid="3">
                                            <p:txEl>
                                              <p:pRg st="3" end="3"/>
                                            </p:txEl>
                                          </p:spTgt>
                                        </p:tgtEl>
                                        <p:attrNameLst>
                                          <p:attrName>style.visibility</p:attrName>
                                        </p:attrNameLst>
                                      </p:cBhvr>
                                      <p:to>
                                        <p:strVal val="visible"/>
                                      </p:to>
                                    </p:set>
                                    <p:anim calcmode="lin" valueType="num">
                                      <p:cBhvr>
                                        <p:cTn id="57" dur="500" fill="hold"/>
                                        <p:tgtEl>
                                          <p:spTgt spid="3">
                                            <p:txEl>
                                              <p:pRg st="3" end="3"/>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58" dur="500" fill="hold"/>
                                        <p:tgtEl>
                                          <p:spTgt spid="3">
                                            <p:txEl>
                                              <p:pRg st="3" end="3"/>
                                            </p:txEl>
                                          </p:spTgt>
                                        </p:tgtEl>
                                        <p:attrNameLst>
                                          <p:attrName>ppt_w</p:attrName>
                                        </p:attrNameLst>
                                      </p:cBhvr>
                                      <p:tavLst>
                                        <p:tav tm="0">
                                          <p:val>
                                            <p:strVal val="#ppt_w+.3"/>
                                          </p:val>
                                        </p:tav>
                                        <p:tav tm="50000">
                                          <p:val>
                                            <p:strVal val="#ppt_w+.3"/>
                                          </p:val>
                                        </p:tav>
                                        <p:tav tm="100000">
                                          <p:val>
                                            <p:strVal val="#ppt_w"/>
                                          </p:val>
                                        </p:tav>
                                      </p:tavLst>
                                    </p:anim>
                                    <p:anim calcmode="lin" valueType="num">
                                      <p:cBhvr>
                                        <p:cTn id="59" dur="500" fill="hold"/>
                                        <p:tgtEl>
                                          <p:spTgt spid="3">
                                            <p:txEl>
                                              <p:pRg st="3" end="3"/>
                                            </p:txEl>
                                          </p:spTgt>
                                        </p:tgtEl>
                                        <p:attrNameLst>
                                          <p:attrName>ppt_x</p:attrName>
                                        </p:attrNameLst>
                                      </p:cBhvr>
                                      <p:tavLst>
                                        <p:tav tm="0">
                                          <p:val>
                                            <p:strVal val="#ppt_x-.3"/>
                                          </p:val>
                                        </p:tav>
                                        <p:tav tm="50000">
                                          <p:val>
                                            <p:strVal val="#ppt_x"/>
                                          </p:val>
                                        </p:tav>
                                        <p:tav tm="100000">
                                          <p:val>
                                            <p:strVal val="#ppt_x"/>
                                          </p:val>
                                        </p:tav>
                                      </p:tavLst>
                                    </p:anim>
                                    <p:anim calcmode="lin" valueType="num">
                                      <p:cBhvr>
                                        <p:cTn id="60" dur="500" fill="hold"/>
                                        <p:tgtEl>
                                          <p:spTgt spid="3">
                                            <p:txEl>
                                              <p:pRg st="3" end="3"/>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normAutofit/>
          </a:bodyPr>
          <a:lstStyle/>
          <a:p>
            <a:pPr algn="ctr" rtl="1">
              <a:lnSpc>
                <a:spcPct val="150000"/>
              </a:lnSpc>
            </a:pPr>
            <a:r>
              <a:rPr lang="fa-IR" dirty="0" smtClean="0">
                <a:cs typeface="B Lotus" pitchFamily="2" charset="-78"/>
              </a:rPr>
              <a:t>نتیجه گیری</a:t>
            </a:r>
            <a:endParaRPr lang="en-US" dirty="0">
              <a:cs typeface="B Lotus" pitchFamily="2" charset="-78"/>
            </a:endParaRPr>
          </a:p>
        </p:txBody>
      </p:sp>
      <p:sp>
        <p:nvSpPr>
          <p:cNvPr id="3" name="Content Placeholder 2"/>
          <p:cNvSpPr>
            <a:spLocks noGrp="1"/>
          </p:cNvSpPr>
          <p:nvPr>
            <p:ph idx="1"/>
          </p:nvPr>
        </p:nvSpPr>
        <p:spPr/>
        <p:txBody>
          <a:bodyPr>
            <a:normAutofit fontScale="85000" lnSpcReduction="10000"/>
          </a:bodyPr>
          <a:lstStyle/>
          <a:p>
            <a:pPr algn="just" rtl="1">
              <a:lnSpc>
                <a:spcPct val="150000"/>
              </a:lnSpc>
            </a:pPr>
            <a:r>
              <a:rPr lang="fa-IR" dirty="0" smtClean="0">
                <a:cs typeface="B Lotus" pitchFamily="2" charset="-78"/>
              </a:rPr>
              <a:t>ما بر این باوریم که سابقه ای از برنامه های کاربردی از </a:t>
            </a:r>
            <a:r>
              <a:rPr lang="en-US" dirty="0" smtClean="0">
                <a:cs typeface="B Lotus" pitchFamily="2" charset="-78"/>
              </a:rPr>
              <a:t>PSM</a:t>
            </a:r>
            <a:r>
              <a:rPr lang="fa-IR" dirty="0" smtClean="0">
                <a:cs typeface="B Lotus" pitchFamily="2" charset="-78"/>
              </a:rPr>
              <a:t> ها که در این بازنگری نشان داده شد قابل توجه است. طیف گسترده ای از انواع مختلف استفاده از آن وجود دارد، هم در زمینه و هم در محتوا.گرچه مشکلات روش در راه ارزیابی اثربخشی مداخلات مبتنی بر </a:t>
            </a:r>
            <a:r>
              <a:rPr lang="en-US" dirty="0" smtClean="0">
                <a:cs typeface="B Lotus" pitchFamily="2" charset="-78"/>
              </a:rPr>
              <a:t>PSM</a:t>
            </a:r>
            <a:r>
              <a:rPr lang="fa-IR" dirty="0" smtClean="0">
                <a:cs typeface="B Lotus" pitchFamily="2" charset="-78"/>
              </a:rPr>
              <a:t> وجود دارد، میزان خوبی از رضایت کاربر موجود است. و محدوده هیجان انگیزی از تحولات احتمالی بیشتر که به نظر می رسد از پایه محکمی که  در حال حاضر وجود دارد، قابل دسترسی است.</a:t>
            </a:r>
            <a:endParaRPr lang="en-US" dirty="0" smtClean="0">
              <a:cs typeface="B Lotus" pitchFamily="2" charset="-78"/>
            </a:endParaRPr>
          </a:p>
          <a:p>
            <a:pPr algn="just" rtl="1">
              <a:lnSpc>
                <a:spcPct val="150000"/>
              </a:lnSpc>
            </a:pPr>
            <a:endParaRPr lang="en-US" dirty="0">
              <a:cs typeface="B Lotus" pitchFamily="2" charset="-78"/>
            </a:endParaRPr>
          </a:p>
        </p:txBody>
      </p:sp>
    </p:spTree>
  </p:cSld>
  <p:clrMapOvr>
    <a:masterClrMapping/>
  </p:clrMapOvr>
  <p:transition>
    <p:strips dir="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80">
                                          <p:stCondLst>
                                            <p:cond delay="0"/>
                                          </p:stCondLst>
                                        </p:cTn>
                                        <p:tgtEl>
                                          <p:spTgt spid="2"/>
                                        </p:tgtEl>
                                      </p:cBhvr>
                                    </p:animEffect>
                                    <p:anim calcmode="lin" valueType="num">
                                      <p:cBhvr>
                                        <p:cTn id="8" dur="1822" tmFilter="0,0; 0.14,0.36; 0.43,0.73; 0.71,0.91; 1.0,1.0">
                                          <p:stCondLst>
                                            <p:cond delay="0"/>
                                          </p:stCondLst>
                                        </p:cTn>
                                        <p:tgtEl>
                                          <p:spTgt spid="2"/>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2"/>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2"/>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2"/>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2"/>
                                        </p:tgtEl>
                                        <p:attrNameLst>
                                          <p:attrName>ppt_y</p:attrName>
                                        </p:attrNameLst>
                                      </p:cBhvr>
                                      <p:tavLst>
                                        <p:tav tm="0" fmla="#ppt_y-sin(pi*$)/81">
                                          <p:val>
                                            <p:fltVal val="0"/>
                                          </p:val>
                                        </p:tav>
                                        <p:tav tm="100000">
                                          <p:val>
                                            <p:fltVal val="1"/>
                                          </p:val>
                                        </p:tav>
                                      </p:tavLst>
                                    </p:anim>
                                    <p:animScale>
                                      <p:cBhvr>
                                        <p:cTn id="13" dur="26">
                                          <p:stCondLst>
                                            <p:cond delay="650"/>
                                          </p:stCondLst>
                                        </p:cTn>
                                        <p:tgtEl>
                                          <p:spTgt spid="2"/>
                                        </p:tgtEl>
                                      </p:cBhvr>
                                      <p:to x="100000" y="60000"/>
                                    </p:animScale>
                                    <p:animScale>
                                      <p:cBhvr>
                                        <p:cTn id="14" dur="166" decel="50000">
                                          <p:stCondLst>
                                            <p:cond delay="676"/>
                                          </p:stCondLst>
                                        </p:cTn>
                                        <p:tgtEl>
                                          <p:spTgt spid="2"/>
                                        </p:tgtEl>
                                      </p:cBhvr>
                                      <p:to x="100000" y="100000"/>
                                    </p:animScale>
                                    <p:animScale>
                                      <p:cBhvr>
                                        <p:cTn id="15" dur="26">
                                          <p:stCondLst>
                                            <p:cond delay="1312"/>
                                          </p:stCondLst>
                                        </p:cTn>
                                        <p:tgtEl>
                                          <p:spTgt spid="2"/>
                                        </p:tgtEl>
                                      </p:cBhvr>
                                      <p:to x="100000" y="80000"/>
                                    </p:animScale>
                                    <p:animScale>
                                      <p:cBhvr>
                                        <p:cTn id="16" dur="166" decel="50000">
                                          <p:stCondLst>
                                            <p:cond delay="1338"/>
                                          </p:stCondLst>
                                        </p:cTn>
                                        <p:tgtEl>
                                          <p:spTgt spid="2"/>
                                        </p:tgtEl>
                                      </p:cBhvr>
                                      <p:to x="100000" y="100000"/>
                                    </p:animScale>
                                    <p:animScale>
                                      <p:cBhvr>
                                        <p:cTn id="17" dur="26">
                                          <p:stCondLst>
                                            <p:cond delay="1642"/>
                                          </p:stCondLst>
                                        </p:cTn>
                                        <p:tgtEl>
                                          <p:spTgt spid="2"/>
                                        </p:tgtEl>
                                      </p:cBhvr>
                                      <p:to x="100000" y="90000"/>
                                    </p:animScale>
                                    <p:animScale>
                                      <p:cBhvr>
                                        <p:cTn id="18" dur="166" decel="50000">
                                          <p:stCondLst>
                                            <p:cond delay="1668"/>
                                          </p:stCondLst>
                                        </p:cTn>
                                        <p:tgtEl>
                                          <p:spTgt spid="2"/>
                                        </p:tgtEl>
                                      </p:cBhvr>
                                      <p:to x="100000" y="100000"/>
                                    </p:animScale>
                                    <p:animScale>
                                      <p:cBhvr>
                                        <p:cTn id="19" dur="26">
                                          <p:stCondLst>
                                            <p:cond delay="1808"/>
                                          </p:stCondLst>
                                        </p:cTn>
                                        <p:tgtEl>
                                          <p:spTgt spid="2"/>
                                        </p:tgtEl>
                                      </p:cBhvr>
                                      <p:to x="100000" y="95000"/>
                                    </p:animScale>
                                    <p:animScale>
                                      <p:cBhvr>
                                        <p:cTn id="20" dur="166" decel="50000">
                                          <p:stCondLst>
                                            <p:cond delay="1834"/>
                                          </p:stCondLst>
                                        </p:cTn>
                                        <p:tgtEl>
                                          <p:spTgt spid="2"/>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39" presetClass="entr" presetSubtype="0" accel="100000" fill="hold" grpId="0" nodeType="clickEffect">
                                  <p:stCondLst>
                                    <p:cond delay="0"/>
                                  </p:stCondLst>
                                  <p:childTnLst>
                                    <p:set>
                                      <p:cBhvr>
                                        <p:cTn id="24" dur="1" fill="hold">
                                          <p:stCondLst>
                                            <p:cond delay="0"/>
                                          </p:stCondLst>
                                        </p:cTn>
                                        <p:tgtEl>
                                          <p:spTgt spid="3">
                                            <p:txEl>
                                              <p:pRg st="0" end="0"/>
                                            </p:txEl>
                                          </p:spTgt>
                                        </p:tgtEl>
                                        <p:attrNameLst>
                                          <p:attrName>style.visibility</p:attrName>
                                        </p:attrNameLst>
                                      </p:cBhvr>
                                      <p:to>
                                        <p:strVal val="visible"/>
                                      </p:to>
                                    </p:set>
                                    <p:anim calcmode="lin" valueType="num">
                                      <p:cBhvr>
                                        <p:cTn id="25" dur="500" fill="hold"/>
                                        <p:tgtEl>
                                          <p:spTgt spid="3">
                                            <p:txEl>
                                              <p:pRg st="0" end="0"/>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26" dur="500" fill="hold"/>
                                        <p:tgtEl>
                                          <p:spTgt spid="3">
                                            <p:txEl>
                                              <p:pRg st="0" end="0"/>
                                            </p:txEl>
                                          </p:spTgt>
                                        </p:tgtEl>
                                        <p:attrNameLst>
                                          <p:attrName>ppt_w</p:attrName>
                                        </p:attrNameLst>
                                      </p:cBhvr>
                                      <p:tavLst>
                                        <p:tav tm="0">
                                          <p:val>
                                            <p:strVal val="#ppt_w+.3"/>
                                          </p:val>
                                        </p:tav>
                                        <p:tav tm="50000">
                                          <p:val>
                                            <p:strVal val="#ppt_w+.3"/>
                                          </p:val>
                                        </p:tav>
                                        <p:tav tm="100000">
                                          <p:val>
                                            <p:strVal val="#ppt_w"/>
                                          </p:val>
                                        </p:tav>
                                      </p:tavLst>
                                    </p:anim>
                                    <p:anim calcmode="lin" valueType="num">
                                      <p:cBhvr>
                                        <p:cTn id="27" dur="500" fill="hold"/>
                                        <p:tgtEl>
                                          <p:spTgt spid="3">
                                            <p:txEl>
                                              <p:pRg st="0" end="0"/>
                                            </p:txEl>
                                          </p:spTgt>
                                        </p:tgtEl>
                                        <p:attrNameLst>
                                          <p:attrName>ppt_x</p:attrName>
                                        </p:attrNameLst>
                                      </p:cBhvr>
                                      <p:tavLst>
                                        <p:tav tm="0">
                                          <p:val>
                                            <p:strVal val="#ppt_x-.3"/>
                                          </p:val>
                                        </p:tav>
                                        <p:tav tm="50000">
                                          <p:val>
                                            <p:strVal val="#ppt_x"/>
                                          </p:val>
                                        </p:tav>
                                        <p:tav tm="100000">
                                          <p:val>
                                            <p:strVal val="#ppt_x"/>
                                          </p:val>
                                        </p:tav>
                                      </p:tavLst>
                                    </p:anim>
                                    <p:anim calcmode="lin" valueType="num">
                                      <p:cBhvr>
                                        <p:cTn id="28" dur="5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normAutofit/>
          </a:bodyPr>
          <a:lstStyle/>
          <a:p>
            <a:pPr algn="ctr" rtl="1">
              <a:lnSpc>
                <a:spcPct val="150000"/>
              </a:lnSpc>
            </a:pPr>
            <a:r>
              <a:rPr lang="fa-IR" sz="3000" b="1" dirty="0" smtClean="0">
                <a:cs typeface="B Lotus" pitchFamily="2" charset="-78"/>
              </a:rPr>
              <a:t> روش هاي سازمان دهي مسئله به طور كلي</a:t>
            </a:r>
            <a:endParaRPr lang="en-US" sz="3000" b="1" dirty="0">
              <a:cs typeface="B Lotus" pitchFamily="2" charset="-78"/>
            </a:endParaRPr>
          </a:p>
        </p:txBody>
      </p:sp>
      <p:sp>
        <p:nvSpPr>
          <p:cNvPr id="3" name="Content Placeholder 2"/>
          <p:cNvSpPr>
            <a:spLocks noGrp="1"/>
          </p:cNvSpPr>
          <p:nvPr>
            <p:ph idx="1"/>
          </p:nvPr>
        </p:nvSpPr>
        <p:spPr>
          <a:xfrm>
            <a:off x="533400" y="1066800"/>
            <a:ext cx="8305800" cy="5181600"/>
          </a:xfrm>
        </p:spPr>
        <p:txBody>
          <a:bodyPr>
            <a:normAutofit fontScale="92500" lnSpcReduction="10000"/>
          </a:bodyPr>
          <a:lstStyle/>
          <a:p>
            <a:pPr algn="just" rtl="1">
              <a:lnSpc>
                <a:spcPct val="150000"/>
              </a:lnSpc>
              <a:buNone/>
            </a:pPr>
            <a:r>
              <a:rPr lang="fa-IR" sz="2000" b="1" dirty="0" smtClean="0">
                <a:cs typeface="B Lotus" pitchFamily="2" charset="-78"/>
              </a:rPr>
              <a:t>اينگونه مسائل بدون سازمان دهي برمبناي  وجود موارد ذيل توصيف مي شوند:</a:t>
            </a:r>
            <a:endParaRPr lang="en-US" sz="2000" b="1" dirty="0" smtClean="0">
              <a:cs typeface="B Lotus" pitchFamily="2" charset="-78"/>
            </a:endParaRPr>
          </a:p>
          <a:p>
            <a:pPr algn="just" rtl="1">
              <a:lnSpc>
                <a:spcPct val="150000"/>
              </a:lnSpc>
            </a:pPr>
            <a:endParaRPr lang="en-US" sz="2000" b="1" dirty="0" smtClean="0">
              <a:cs typeface="B Lotus" pitchFamily="2" charset="-78"/>
            </a:endParaRPr>
          </a:p>
          <a:p>
            <a:pPr algn="just" rtl="1">
              <a:lnSpc>
                <a:spcPct val="150000"/>
              </a:lnSpc>
              <a:buFont typeface="Wingdings" pitchFamily="2" charset="2"/>
              <a:buChar char="Ø"/>
            </a:pPr>
            <a:r>
              <a:rPr lang="fa-IR" sz="2000" b="1" dirty="0" smtClean="0">
                <a:cs typeface="B Lotus" pitchFamily="2" charset="-78"/>
              </a:rPr>
              <a:t>بازيگران </a:t>
            </a:r>
            <a:r>
              <a:rPr lang="fa-IR" sz="2000" b="1" dirty="0" smtClean="0">
                <a:cs typeface="B Lotus" pitchFamily="2" charset="-78"/>
              </a:rPr>
              <a:t>متعدد</a:t>
            </a:r>
            <a:endParaRPr lang="en-US" sz="2000" b="1" dirty="0" smtClean="0">
              <a:cs typeface="B Lotus" pitchFamily="2" charset="-78"/>
            </a:endParaRPr>
          </a:p>
          <a:p>
            <a:pPr algn="just" rtl="1">
              <a:lnSpc>
                <a:spcPct val="150000"/>
              </a:lnSpc>
              <a:buFont typeface="Wingdings" pitchFamily="2" charset="2"/>
              <a:buChar char="Ø"/>
            </a:pPr>
            <a:endParaRPr lang="fa-IR" sz="2000" b="1" dirty="0" smtClean="0">
              <a:cs typeface="B Lotus" pitchFamily="2" charset="-78"/>
            </a:endParaRPr>
          </a:p>
          <a:p>
            <a:pPr algn="just" rtl="1">
              <a:lnSpc>
                <a:spcPct val="150000"/>
              </a:lnSpc>
              <a:buFont typeface="Wingdings" pitchFamily="2" charset="2"/>
              <a:buChar char="Ø"/>
            </a:pPr>
            <a:r>
              <a:rPr lang="fa-IR" sz="2000" b="1" dirty="0" smtClean="0">
                <a:cs typeface="B Lotus" pitchFamily="2" charset="-78"/>
              </a:rPr>
              <a:t>ديدگاههاي </a:t>
            </a:r>
            <a:r>
              <a:rPr lang="fa-IR" sz="2000" b="1" dirty="0" smtClean="0">
                <a:cs typeface="B Lotus" pitchFamily="2" charset="-78"/>
              </a:rPr>
              <a:t>گوناگون</a:t>
            </a:r>
            <a:endParaRPr lang="en-US" sz="2000" b="1" dirty="0" smtClean="0">
              <a:cs typeface="B Lotus" pitchFamily="2" charset="-78"/>
            </a:endParaRPr>
          </a:p>
          <a:p>
            <a:pPr algn="just" rtl="1">
              <a:lnSpc>
                <a:spcPct val="150000"/>
              </a:lnSpc>
              <a:buFont typeface="Wingdings" pitchFamily="2" charset="2"/>
              <a:buChar char="Ø"/>
            </a:pPr>
            <a:endParaRPr lang="fa-IR" sz="2000" b="1" dirty="0" smtClean="0">
              <a:cs typeface="B Lotus" pitchFamily="2" charset="-78"/>
            </a:endParaRPr>
          </a:p>
          <a:p>
            <a:pPr algn="just" rtl="1">
              <a:lnSpc>
                <a:spcPct val="150000"/>
              </a:lnSpc>
              <a:buFont typeface="Wingdings" pitchFamily="2" charset="2"/>
              <a:buChar char="Ø"/>
            </a:pPr>
            <a:r>
              <a:rPr lang="fa-IR" sz="2000" b="1" dirty="0" smtClean="0">
                <a:cs typeface="B Lotus" pitchFamily="2" charset="-78"/>
              </a:rPr>
              <a:t>منافع </a:t>
            </a:r>
            <a:r>
              <a:rPr lang="fa-IR" sz="2000" b="1" dirty="0" smtClean="0">
                <a:cs typeface="B Lotus" pitchFamily="2" charset="-78"/>
              </a:rPr>
              <a:t>متضاد يا غيرقابل مقايسه</a:t>
            </a:r>
            <a:endParaRPr lang="en-US" sz="2000" b="1" dirty="0" smtClean="0">
              <a:cs typeface="B Lotus" pitchFamily="2" charset="-78"/>
            </a:endParaRPr>
          </a:p>
          <a:p>
            <a:pPr algn="just" rtl="1">
              <a:lnSpc>
                <a:spcPct val="150000"/>
              </a:lnSpc>
              <a:buFont typeface="Wingdings" pitchFamily="2" charset="2"/>
              <a:buChar char="Ø"/>
            </a:pPr>
            <a:endParaRPr lang="fa-IR" sz="2000" b="1" dirty="0" smtClean="0">
              <a:cs typeface="B Lotus" pitchFamily="2" charset="-78"/>
            </a:endParaRPr>
          </a:p>
          <a:p>
            <a:pPr algn="just" rtl="1">
              <a:lnSpc>
                <a:spcPct val="150000"/>
              </a:lnSpc>
              <a:buFont typeface="Wingdings" pitchFamily="2" charset="2"/>
              <a:buChar char="Ø"/>
            </a:pPr>
            <a:r>
              <a:rPr lang="fa-IR" sz="2000" b="1" dirty="0" smtClean="0">
                <a:cs typeface="B Lotus" pitchFamily="2" charset="-78"/>
              </a:rPr>
              <a:t> </a:t>
            </a:r>
            <a:r>
              <a:rPr lang="fa-IR" sz="2000" b="1" dirty="0" smtClean="0">
                <a:cs typeface="B Lotus" pitchFamily="2" charset="-78"/>
              </a:rPr>
              <a:t>موارد  مهم نامحسوس</a:t>
            </a:r>
            <a:endParaRPr lang="en-US" sz="2000" b="1" dirty="0" smtClean="0">
              <a:cs typeface="B Lotus" pitchFamily="2" charset="-78"/>
            </a:endParaRPr>
          </a:p>
          <a:p>
            <a:pPr algn="just" rtl="1">
              <a:lnSpc>
                <a:spcPct val="150000"/>
              </a:lnSpc>
              <a:buFont typeface="Wingdings" pitchFamily="2" charset="2"/>
              <a:buChar char="Ø"/>
            </a:pPr>
            <a:endParaRPr lang="fa-IR" sz="2000" b="1" dirty="0" smtClean="0">
              <a:cs typeface="B Lotus" pitchFamily="2" charset="-78"/>
            </a:endParaRPr>
          </a:p>
          <a:p>
            <a:pPr algn="just" rtl="1">
              <a:lnSpc>
                <a:spcPct val="150000"/>
              </a:lnSpc>
              <a:buFont typeface="Wingdings" pitchFamily="2" charset="2"/>
              <a:buChar char="Ø"/>
            </a:pPr>
            <a:r>
              <a:rPr lang="fa-IR" sz="2000" b="1" dirty="0" smtClean="0">
                <a:cs typeface="B Lotus" pitchFamily="2" charset="-78"/>
              </a:rPr>
              <a:t>ترديدهاي </a:t>
            </a:r>
            <a:r>
              <a:rPr lang="fa-IR" sz="2000" b="1" dirty="0" smtClean="0">
                <a:cs typeface="B Lotus" pitchFamily="2" charset="-78"/>
              </a:rPr>
              <a:t>اصلي</a:t>
            </a:r>
          </a:p>
          <a:p>
            <a:pPr algn="just" rtl="1">
              <a:lnSpc>
                <a:spcPct val="150000"/>
              </a:lnSpc>
            </a:pPr>
            <a:endParaRPr lang="en-US" sz="2000" b="1" dirty="0">
              <a:cs typeface="B Lotus" pitchFamily="2" charset="-78"/>
            </a:endParaRPr>
          </a:p>
        </p:txBody>
      </p:sp>
    </p:spTree>
  </p:cSld>
  <p:clrMapOvr>
    <a:masterClrMapping/>
  </p:clrMapOvr>
  <p:transition>
    <p:strips dir="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80">
                                          <p:stCondLst>
                                            <p:cond delay="0"/>
                                          </p:stCondLst>
                                        </p:cTn>
                                        <p:tgtEl>
                                          <p:spTgt spid="2"/>
                                        </p:tgtEl>
                                      </p:cBhvr>
                                    </p:animEffect>
                                    <p:anim calcmode="lin" valueType="num">
                                      <p:cBhvr>
                                        <p:cTn id="8" dur="1822" tmFilter="0,0; 0.14,0.36; 0.43,0.73; 0.71,0.91; 1.0,1.0">
                                          <p:stCondLst>
                                            <p:cond delay="0"/>
                                          </p:stCondLst>
                                        </p:cTn>
                                        <p:tgtEl>
                                          <p:spTgt spid="2"/>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2"/>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2"/>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2"/>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2"/>
                                        </p:tgtEl>
                                        <p:attrNameLst>
                                          <p:attrName>ppt_y</p:attrName>
                                        </p:attrNameLst>
                                      </p:cBhvr>
                                      <p:tavLst>
                                        <p:tav tm="0" fmla="#ppt_y-sin(pi*$)/81">
                                          <p:val>
                                            <p:fltVal val="0"/>
                                          </p:val>
                                        </p:tav>
                                        <p:tav tm="100000">
                                          <p:val>
                                            <p:fltVal val="1"/>
                                          </p:val>
                                        </p:tav>
                                      </p:tavLst>
                                    </p:anim>
                                    <p:animScale>
                                      <p:cBhvr>
                                        <p:cTn id="13" dur="26">
                                          <p:stCondLst>
                                            <p:cond delay="650"/>
                                          </p:stCondLst>
                                        </p:cTn>
                                        <p:tgtEl>
                                          <p:spTgt spid="2"/>
                                        </p:tgtEl>
                                      </p:cBhvr>
                                      <p:to x="100000" y="60000"/>
                                    </p:animScale>
                                    <p:animScale>
                                      <p:cBhvr>
                                        <p:cTn id="14" dur="166" decel="50000">
                                          <p:stCondLst>
                                            <p:cond delay="676"/>
                                          </p:stCondLst>
                                        </p:cTn>
                                        <p:tgtEl>
                                          <p:spTgt spid="2"/>
                                        </p:tgtEl>
                                      </p:cBhvr>
                                      <p:to x="100000" y="100000"/>
                                    </p:animScale>
                                    <p:animScale>
                                      <p:cBhvr>
                                        <p:cTn id="15" dur="26">
                                          <p:stCondLst>
                                            <p:cond delay="1312"/>
                                          </p:stCondLst>
                                        </p:cTn>
                                        <p:tgtEl>
                                          <p:spTgt spid="2"/>
                                        </p:tgtEl>
                                      </p:cBhvr>
                                      <p:to x="100000" y="80000"/>
                                    </p:animScale>
                                    <p:animScale>
                                      <p:cBhvr>
                                        <p:cTn id="16" dur="166" decel="50000">
                                          <p:stCondLst>
                                            <p:cond delay="1338"/>
                                          </p:stCondLst>
                                        </p:cTn>
                                        <p:tgtEl>
                                          <p:spTgt spid="2"/>
                                        </p:tgtEl>
                                      </p:cBhvr>
                                      <p:to x="100000" y="100000"/>
                                    </p:animScale>
                                    <p:animScale>
                                      <p:cBhvr>
                                        <p:cTn id="17" dur="26">
                                          <p:stCondLst>
                                            <p:cond delay="1642"/>
                                          </p:stCondLst>
                                        </p:cTn>
                                        <p:tgtEl>
                                          <p:spTgt spid="2"/>
                                        </p:tgtEl>
                                      </p:cBhvr>
                                      <p:to x="100000" y="90000"/>
                                    </p:animScale>
                                    <p:animScale>
                                      <p:cBhvr>
                                        <p:cTn id="18" dur="166" decel="50000">
                                          <p:stCondLst>
                                            <p:cond delay="1668"/>
                                          </p:stCondLst>
                                        </p:cTn>
                                        <p:tgtEl>
                                          <p:spTgt spid="2"/>
                                        </p:tgtEl>
                                      </p:cBhvr>
                                      <p:to x="100000" y="100000"/>
                                    </p:animScale>
                                    <p:animScale>
                                      <p:cBhvr>
                                        <p:cTn id="19" dur="26">
                                          <p:stCondLst>
                                            <p:cond delay="1808"/>
                                          </p:stCondLst>
                                        </p:cTn>
                                        <p:tgtEl>
                                          <p:spTgt spid="2"/>
                                        </p:tgtEl>
                                      </p:cBhvr>
                                      <p:to x="100000" y="95000"/>
                                    </p:animScale>
                                    <p:animScale>
                                      <p:cBhvr>
                                        <p:cTn id="20" dur="166" decel="50000">
                                          <p:stCondLst>
                                            <p:cond delay="1834"/>
                                          </p:stCondLst>
                                        </p:cTn>
                                        <p:tgtEl>
                                          <p:spTgt spid="2"/>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39" presetClass="entr" presetSubtype="0" accel="100000" fill="hold" grpId="0" nodeType="clickEffect">
                                  <p:stCondLst>
                                    <p:cond delay="0"/>
                                  </p:stCondLst>
                                  <p:childTnLst>
                                    <p:set>
                                      <p:cBhvr>
                                        <p:cTn id="24" dur="1" fill="hold">
                                          <p:stCondLst>
                                            <p:cond delay="0"/>
                                          </p:stCondLst>
                                        </p:cTn>
                                        <p:tgtEl>
                                          <p:spTgt spid="3">
                                            <p:txEl>
                                              <p:pRg st="0" end="0"/>
                                            </p:txEl>
                                          </p:spTgt>
                                        </p:tgtEl>
                                        <p:attrNameLst>
                                          <p:attrName>style.visibility</p:attrName>
                                        </p:attrNameLst>
                                      </p:cBhvr>
                                      <p:to>
                                        <p:strVal val="visible"/>
                                      </p:to>
                                    </p:set>
                                    <p:anim calcmode="lin" valueType="num">
                                      <p:cBhvr>
                                        <p:cTn id="25" dur="500" fill="hold"/>
                                        <p:tgtEl>
                                          <p:spTgt spid="3">
                                            <p:txEl>
                                              <p:pRg st="0" end="0"/>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26" dur="500" fill="hold"/>
                                        <p:tgtEl>
                                          <p:spTgt spid="3">
                                            <p:txEl>
                                              <p:pRg st="0" end="0"/>
                                            </p:txEl>
                                          </p:spTgt>
                                        </p:tgtEl>
                                        <p:attrNameLst>
                                          <p:attrName>ppt_w</p:attrName>
                                        </p:attrNameLst>
                                      </p:cBhvr>
                                      <p:tavLst>
                                        <p:tav tm="0">
                                          <p:val>
                                            <p:strVal val="#ppt_w+.3"/>
                                          </p:val>
                                        </p:tav>
                                        <p:tav tm="50000">
                                          <p:val>
                                            <p:strVal val="#ppt_w+.3"/>
                                          </p:val>
                                        </p:tav>
                                        <p:tav tm="100000">
                                          <p:val>
                                            <p:strVal val="#ppt_w"/>
                                          </p:val>
                                        </p:tav>
                                      </p:tavLst>
                                    </p:anim>
                                    <p:anim calcmode="lin" valueType="num">
                                      <p:cBhvr>
                                        <p:cTn id="27" dur="500" fill="hold"/>
                                        <p:tgtEl>
                                          <p:spTgt spid="3">
                                            <p:txEl>
                                              <p:pRg st="0" end="0"/>
                                            </p:txEl>
                                          </p:spTgt>
                                        </p:tgtEl>
                                        <p:attrNameLst>
                                          <p:attrName>ppt_x</p:attrName>
                                        </p:attrNameLst>
                                      </p:cBhvr>
                                      <p:tavLst>
                                        <p:tav tm="0">
                                          <p:val>
                                            <p:strVal val="#ppt_x-.3"/>
                                          </p:val>
                                        </p:tav>
                                        <p:tav tm="50000">
                                          <p:val>
                                            <p:strVal val="#ppt_x"/>
                                          </p:val>
                                        </p:tav>
                                        <p:tav tm="100000">
                                          <p:val>
                                            <p:strVal val="#ppt_x"/>
                                          </p:val>
                                        </p:tav>
                                      </p:tavLst>
                                    </p:anim>
                                    <p:anim calcmode="lin" valueType="num">
                                      <p:cBhvr>
                                        <p:cTn id="28" dur="5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39" presetClass="entr" presetSubtype="0" accel="100000" fill="hold" grpId="0" nodeType="clickEffect">
                                  <p:stCondLst>
                                    <p:cond delay="0"/>
                                  </p:stCondLst>
                                  <p:childTnLst>
                                    <p:set>
                                      <p:cBhvr>
                                        <p:cTn id="32" dur="1" fill="hold">
                                          <p:stCondLst>
                                            <p:cond delay="0"/>
                                          </p:stCondLst>
                                        </p:cTn>
                                        <p:tgtEl>
                                          <p:spTgt spid="3">
                                            <p:txEl>
                                              <p:pRg st="2" end="2"/>
                                            </p:txEl>
                                          </p:spTgt>
                                        </p:tgtEl>
                                        <p:attrNameLst>
                                          <p:attrName>style.visibility</p:attrName>
                                        </p:attrNameLst>
                                      </p:cBhvr>
                                      <p:to>
                                        <p:strVal val="visible"/>
                                      </p:to>
                                    </p:set>
                                    <p:anim calcmode="lin" valueType="num">
                                      <p:cBhvr>
                                        <p:cTn id="33" dur="500" fill="hold"/>
                                        <p:tgtEl>
                                          <p:spTgt spid="3">
                                            <p:txEl>
                                              <p:pRg st="2" end="2"/>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34" dur="500" fill="hold"/>
                                        <p:tgtEl>
                                          <p:spTgt spid="3">
                                            <p:txEl>
                                              <p:pRg st="2" end="2"/>
                                            </p:txEl>
                                          </p:spTgt>
                                        </p:tgtEl>
                                        <p:attrNameLst>
                                          <p:attrName>ppt_w</p:attrName>
                                        </p:attrNameLst>
                                      </p:cBhvr>
                                      <p:tavLst>
                                        <p:tav tm="0">
                                          <p:val>
                                            <p:strVal val="#ppt_w+.3"/>
                                          </p:val>
                                        </p:tav>
                                        <p:tav tm="50000">
                                          <p:val>
                                            <p:strVal val="#ppt_w+.3"/>
                                          </p:val>
                                        </p:tav>
                                        <p:tav tm="100000">
                                          <p:val>
                                            <p:strVal val="#ppt_w"/>
                                          </p:val>
                                        </p:tav>
                                      </p:tavLst>
                                    </p:anim>
                                    <p:anim calcmode="lin" valueType="num">
                                      <p:cBhvr>
                                        <p:cTn id="35" dur="500" fill="hold"/>
                                        <p:tgtEl>
                                          <p:spTgt spid="3">
                                            <p:txEl>
                                              <p:pRg st="2" end="2"/>
                                            </p:txEl>
                                          </p:spTgt>
                                        </p:tgtEl>
                                        <p:attrNameLst>
                                          <p:attrName>ppt_x</p:attrName>
                                        </p:attrNameLst>
                                      </p:cBhvr>
                                      <p:tavLst>
                                        <p:tav tm="0">
                                          <p:val>
                                            <p:strVal val="#ppt_x-.3"/>
                                          </p:val>
                                        </p:tav>
                                        <p:tav tm="50000">
                                          <p:val>
                                            <p:strVal val="#ppt_x"/>
                                          </p:val>
                                        </p:tav>
                                        <p:tav tm="100000">
                                          <p:val>
                                            <p:strVal val="#ppt_x"/>
                                          </p:val>
                                        </p:tav>
                                      </p:tavLst>
                                    </p:anim>
                                    <p:anim calcmode="lin" valueType="num">
                                      <p:cBhvr>
                                        <p:cTn id="36" dur="500" fill="hold"/>
                                        <p:tgtEl>
                                          <p:spTgt spid="3">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39" presetClass="entr" presetSubtype="0" accel="100000" fill="hold" grpId="0" nodeType="clickEffect">
                                  <p:stCondLst>
                                    <p:cond delay="0"/>
                                  </p:stCondLst>
                                  <p:childTnLst>
                                    <p:set>
                                      <p:cBhvr>
                                        <p:cTn id="40" dur="1" fill="hold">
                                          <p:stCondLst>
                                            <p:cond delay="0"/>
                                          </p:stCondLst>
                                        </p:cTn>
                                        <p:tgtEl>
                                          <p:spTgt spid="3">
                                            <p:txEl>
                                              <p:pRg st="4" end="4"/>
                                            </p:txEl>
                                          </p:spTgt>
                                        </p:tgtEl>
                                        <p:attrNameLst>
                                          <p:attrName>style.visibility</p:attrName>
                                        </p:attrNameLst>
                                      </p:cBhvr>
                                      <p:to>
                                        <p:strVal val="visible"/>
                                      </p:to>
                                    </p:set>
                                    <p:anim calcmode="lin" valueType="num">
                                      <p:cBhvr>
                                        <p:cTn id="41" dur="500" fill="hold"/>
                                        <p:tgtEl>
                                          <p:spTgt spid="3">
                                            <p:txEl>
                                              <p:pRg st="4" end="4"/>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42" dur="500" fill="hold"/>
                                        <p:tgtEl>
                                          <p:spTgt spid="3">
                                            <p:txEl>
                                              <p:pRg st="4" end="4"/>
                                            </p:txEl>
                                          </p:spTgt>
                                        </p:tgtEl>
                                        <p:attrNameLst>
                                          <p:attrName>ppt_w</p:attrName>
                                        </p:attrNameLst>
                                      </p:cBhvr>
                                      <p:tavLst>
                                        <p:tav tm="0">
                                          <p:val>
                                            <p:strVal val="#ppt_w+.3"/>
                                          </p:val>
                                        </p:tav>
                                        <p:tav tm="50000">
                                          <p:val>
                                            <p:strVal val="#ppt_w+.3"/>
                                          </p:val>
                                        </p:tav>
                                        <p:tav tm="100000">
                                          <p:val>
                                            <p:strVal val="#ppt_w"/>
                                          </p:val>
                                        </p:tav>
                                      </p:tavLst>
                                    </p:anim>
                                    <p:anim calcmode="lin" valueType="num">
                                      <p:cBhvr>
                                        <p:cTn id="43" dur="500" fill="hold"/>
                                        <p:tgtEl>
                                          <p:spTgt spid="3">
                                            <p:txEl>
                                              <p:pRg st="4" end="4"/>
                                            </p:txEl>
                                          </p:spTgt>
                                        </p:tgtEl>
                                        <p:attrNameLst>
                                          <p:attrName>ppt_x</p:attrName>
                                        </p:attrNameLst>
                                      </p:cBhvr>
                                      <p:tavLst>
                                        <p:tav tm="0">
                                          <p:val>
                                            <p:strVal val="#ppt_x-.3"/>
                                          </p:val>
                                        </p:tav>
                                        <p:tav tm="50000">
                                          <p:val>
                                            <p:strVal val="#ppt_x"/>
                                          </p:val>
                                        </p:tav>
                                        <p:tav tm="100000">
                                          <p:val>
                                            <p:strVal val="#ppt_x"/>
                                          </p:val>
                                        </p:tav>
                                      </p:tavLst>
                                    </p:anim>
                                    <p:anim calcmode="lin" valueType="num">
                                      <p:cBhvr>
                                        <p:cTn id="44" dur="500" fill="hold"/>
                                        <p:tgtEl>
                                          <p:spTgt spid="3">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39" presetClass="entr" presetSubtype="0" accel="100000" fill="hold" grpId="0" nodeType="clickEffect">
                                  <p:stCondLst>
                                    <p:cond delay="0"/>
                                  </p:stCondLst>
                                  <p:childTnLst>
                                    <p:set>
                                      <p:cBhvr>
                                        <p:cTn id="48" dur="1" fill="hold">
                                          <p:stCondLst>
                                            <p:cond delay="0"/>
                                          </p:stCondLst>
                                        </p:cTn>
                                        <p:tgtEl>
                                          <p:spTgt spid="3">
                                            <p:txEl>
                                              <p:pRg st="6" end="6"/>
                                            </p:txEl>
                                          </p:spTgt>
                                        </p:tgtEl>
                                        <p:attrNameLst>
                                          <p:attrName>style.visibility</p:attrName>
                                        </p:attrNameLst>
                                      </p:cBhvr>
                                      <p:to>
                                        <p:strVal val="visible"/>
                                      </p:to>
                                    </p:set>
                                    <p:anim calcmode="lin" valueType="num">
                                      <p:cBhvr>
                                        <p:cTn id="49" dur="500" fill="hold"/>
                                        <p:tgtEl>
                                          <p:spTgt spid="3">
                                            <p:txEl>
                                              <p:pRg st="6" end="6"/>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50" dur="500" fill="hold"/>
                                        <p:tgtEl>
                                          <p:spTgt spid="3">
                                            <p:txEl>
                                              <p:pRg st="6" end="6"/>
                                            </p:txEl>
                                          </p:spTgt>
                                        </p:tgtEl>
                                        <p:attrNameLst>
                                          <p:attrName>ppt_w</p:attrName>
                                        </p:attrNameLst>
                                      </p:cBhvr>
                                      <p:tavLst>
                                        <p:tav tm="0">
                                          <p:val>
                                            <p:strVal val="#ppt_w+.3"/>
                                          </p:val>
                                        </p:tav>
                                        <p:tav tm="50000">
                                          <p:val>
                                            <p:strVal val="#ppt_w+.3"/>
                                          </p:val>
                                        </p:tav>
                                        <p:tav tm="100000">
                                          <p:val>
                                            <p:strVal val="#ppt_w"/>
                                          </p:val>
                                        </p:tav>
                                      </p:tavLst>
                                    </p:anim>
                                    <p:anim calcmode="lin" valueType="num">
                                      <p:cBhvr>
                                        <p:cTn id="51" dur="500" fill="hold"/>
                                        <p:tgtEl>
                                          <p:spTgt spid="3">
                                            <p:txEl>
                                              <p:pRg st="6" end="6"/>
                                            </p:txEl>
                                          </p:spTgt>
                                        </p:tgtEl>
                                        <p:attrNameLst>
                                          <p:attrName>ppt_x</p:attrName>
                                        </p:attrNameLst>
                                      </p:cBhvr>
                                      <p:tavLst>
                                        <p:tav tm="0">
                                          <p:val>
                                            <p:strVal val="#ppt_x-.3"/>
                                          </p:val>
                                        </p:tav>
                                        <p:tav tm="50000">
                                          <p:val>
                                            <p:strVal val="#ppt_x"/>
                                          </p:val>
                                        </p:tav>
                                        <p:tav tm="100000">
                                          <p:val>
                                            <p:strVal val="#ppt_x"/>
                                          </p:val>
                                        </p:tav>
                                      </p:tavLst>
                                    </p:anim>
                                    <p:anim calcmode="lin" valueType="num">
                                      <p:cBhvr>
                                        <p:cTn id="52" dur="500" fill="hold"/>
                                        <p:tgtEl>
                                          <p:spTgt spid="3">
                                            <p:txEl>
                                              <p:pRg st="6" end="6"/>
                                            </p:txEl>
                                          </p:spTgt>
                                        </p:tgtEl>
                                        <p:attrNameLst>
                                          <p:attrName>ppt_y</p:attrName>
                                        </p:attrNameLst>
                                      </p:cBhvr>
                                      <p:tavLst>
                                        <p:tav tm="0">
                                          <p:val>
                                            <p:strVal val="#ppt_y"/>
                                          </p:val>
                                        </p:tav>
                                        <p:tav tm="100000">
                                          <p:val>
                                            <p:strVal val="#ppt_y"/>
                                          </p:val>
                                        </p:tav>
                                      </p:tavLst>
                                    </p:anim>
                                  </p:childTnLst>
                                </p:cTn>
                              </p:par>
                            </p:childTnLst>
                          </p:cTn>
                        </p:par>
                      </p:childTnLst>
                    </p:cTn>
                  </p:par>
                  <p:par>
                    <p:cTn id="53" fill="hold">
                      <p:stCondLst>
                        <p:cond delay="indefinite"/>
                      </p:stCondLst>
                      <p:childTnLst>
                        <p:par>
                          <p:cTn id="54" fill="hold">
                            <p:stCondLst>
                              <p:cond delay="0"/>
                            </p:stCondLst>
                            <p:childTnLst>
                              <p:par>
                                <p:cTn id="55" presetID="39" presetClass="entr" presetSubtype="0" accel="100000" fill="hold" grpId="0" nodeType="clickEffect">
                                  <p:stCondLst>
                                    <p:cond delay="0"/>
                                  </p:stCondLst>
                                  <p:childTnLst>
                                    <p:set>
                                      <p:cBhvr>
                                        <p:cTn id="56" dur="1" fill="hold">
                                          <p:stCondLst>
                                            <p:cond delay="0"/>
                                          </p:stCondLst>
                                        </p:cTn>
                                        <p:tgtEl>
                                          <p:spTgt spid="3">
                                            <p:txEl>
                                              <p:pRg st="8" end="8"/>
                                            </p:txEl>
                                          </p:spTgt>
                                        </p:tgtEl>
                                        <p:attrNameLst>
                                          <p:attrName>style.visibility</p:attrName>
                                        </p:attrNameLst>
                                      </p:cBhvr>
                                      <p:to>
                                        <p:strVal val="visible"/>
                                      </p:to>
                                    </p:set>
                                    <p:anim calcmode="lin" valueType="num">
                                      <p:cBhvr>
                                        <p:cTn id="57" dur="500" fill="hold"/>
                                        <p:tgtEl>
                                          <p:spTgt spid="3">
                                            <p:txEl>
                                              <p:pRg st="8" end="8"/>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58" dur="500" fill="hold"/>
                                        <p:tgtEl>
                                          <p:spTgt spid="3">
                                            <p:txEl>
                                              <p:pRg st="8" end="8"/>
                                            </p:txEl>
                                          </p:spTgt>
                                        </p:tgtEl>
                                        <p:attrNameLst>
                                          <p:attrName>ppt_w</p:attrName>
                                        </p:attrNameLst>
                                      </p:cBhvr>
                                      <p:tavLst>
                                        <p:tav tm="0">
                                          <p:val>
                                            <p:strVal val="#ppt_w+.3"/>
                                          </p:val>
                                        </p:tav>
                                        <p:tav tm="50000">
                                          <p:val>
                                            <p:strVal val="#ppt_w+.3"/>
                                          </p:val>
                                        </p:tav>
                                        <p:tav tm="100000">
                                          <p:val>
                                            <p:strVal val="#ppt_w"/>
                                          </p:val>
                                        </p:tav>
                                      </p:tavLst>
                                    </p:anim>
                                    <p:anim calcmode="lin" valueType="num">
                                      <p:cBhvr>
                                        <p:cTn id="59" dur="500" fill="hold"/>
                                        <p:tgtEl>
                                          <p:spTgt spid="3">
                                            <p:txEl>
                                              <p:pRg st="8" end="8"/>
                                            </p:txEl>
                                          </p:spTgt>
                                        </p:tgtEl>
                                        <p:attrNameLst>
                                          <p:attrName>ppt_x</p:attrName>
                                        </p:attrNameLst>
                                      </p:cBhvr>
                                      <p:tavLst>
                                        <p:tav tm="0">
                                          <p:val>
                                            <p:strVal val="#ppt_x-.3"/>
                                          </p:val>
                                        </p:tav>
                                        <p:tav tm="50000">
                                          <p:val>
                                            <p:strVal val="#ppt_x"/>
                                          </p:val>
                                        </p:tav>
                                        <p:tav tm="100000">
                                          <p:val>
                                            <p:strVal val="#ppt_x"/>
                                          </p:val>
                                        </p:tav>
                                      </p:tavLst>
                                    </p:anim>
                                    <p:anim calcmode="lin" valueType="num">
                                      <p:cBhvr>
                                        <p:cTn id="60" dur="500" fill="hold"/>
                                        <p:tgtEl>
                                          <p:spTgt spid="3">
                                            <p:txEl>
                                              <p:pRg st="8" end="8"/>
                                            </p:txEl>
                                          </p:spTgt>
                                        </p:tgtEl>
                                        <p:attrNameLst>
                                          <p:attrName>ppt_y</p:attrName>
                                        </p:attrNameLst>
                                      </p:cBhvr>
                                      <p:tavLst>
                                        <p:tav tm="0">
                                          <p:val>
                                            <p:strVal val="#ppt_y"/>
                                          </p:val>
                                        </p:tav>
                                        <p:tav tm="100000">
                                          <p:val>
                                            <p:strVal val="#ppt_y"/>
                                          </p:val>
                                        </p:tav>
                                      </p:tavLst>
                                    </p:anim>
                                  </p:childTnLst>
                                </p:cTn>
                              </p:par>
                            </p:childTnLst>
                          </p:cTn>
                        </p:par>
                      </p:childTnLst>
                    </p:cTn>
                  </p:par>
                  <p:par>
                    <p:cTn id="61" fill="hold">
                      <p:stCondLst>
                        <p:cond delay="indefinite"/>
                      </p:stCondLst>
                      <p:childTnLst>
                        <p:par>
                          <p:cTn id="62" fill="hold">
                            <p:stCondLst>
                              <p:cond delay="0"/>
                            </p:stCondLst>
                            <p:childTnLst>
                              <p:par>
                                <p:cTn id="63" presetID="39" presetClass="entr" presetSubtype="0" accel="100000" fill="hold" grpId="0" nodeType="clickEffect">
                                  <p:stCondLst>
                                    <p:cond delay="0"/>
                                  </p:stCondLst>
                                  <p:childTnLst>
                                    <p:set>
                                      <p:cBhvr>
                                        <p:cTn id="64" dur="1" fill="hold">
                                          <p:stCondLst>
                                            <p:cond delay="0"/>
                                          </p:stCondLst>
                                        </p:cTn>
                                        <p:tgtEl>
                                          <p:spTgt spid="3">
                                            <p:txEl>
                                              <p:pRg st="10" end="10"/>
                                            </p:txEl>
                                          </p:spTgt>
                                        </p:tgtEl>
                                        <p:attrNameLst>
                                          <p:attrName>style.visibility</p:attrName>
                                        </p:attrNameLst>
                                      </p:cBhvr>
                                      <p:to>
                                        <p:strVal val="visible"/>
                                      </p:to>
                                    </p:set>
                                    <p:anim calcmode="lin" valueType="num">
                                      <p:cBhvr>
                                        <p:cTn id="65" dur="500" fill="hold"/>
                                        <p:tgtEl>
                                          <p:spTgt spid="3">
                                            <p:txEl>
                                              <p:pRg st="10" end="10"/>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66" dur="500" fill="hold"/>
                                        <p:tgtEl>
                                          <p:spTgt spid="3">
                                            <p:txEl>
                                              <p:pRg st="10" end="10"/>
                                            </p:txEl>
                                          </p:spTgt>
                                        </p:tgtEl>
                                        <p:attrNameLst>
                                          <p:attrName>ppt_w</p:attrName>
                                        </p:attrNameLst>
                                      </p:cBhvr>
                                      <p:tavLst>
                                        <p:tav tm="0">
                                          <p:val>
                                            <p:strVal val="#ppt_w+.3"/>
                                          </p:val>
                                        </p:tav>
                                        <p:tav tm="50000">
                                          <p:val>
                                            <p:strVal val="#ppt_w+.3"/>
                                          </p:val>
                                        </p:tav>
                                        <p:tav tm="100000">
                                          <p:val>
                                            <p:strVal val="#ppt_w"/>
                                          </p:val>
                                        </p:tav>
                                      </p:tavLst>
                                    </p:anim>
                                    <p:anim calcmode="lin" valueType="num">
                                      <p:cBhvr>
                                        <p:cTn id="67" dur="500" fill="hold"/>
                                        <p:tgtEl>
                                          <p:spTgt spid="3">
                                            <p:txEl>
                                              <p:pRg st="10" end="10"/>
                                            </p:txEl>
                                          </p:spTgt>
                                        </p:tgtEl>
                                        <p:attrNameLst>
                                          <p:attrName>ppt_x</p:attrName>
                                        </p:attrNameLst>
                                      </p:cBhvr>
                                      <p:tavLst>
                                        <p:tav tm="0">
                                          <p:val>
                                            <p:strVal val="#ppt_x-.3"/>
                                          </p:val>
                                        </p:tav>
                                        <p:tav tm="50000">
                                          <p:val>
                                            <p:strVal val="#ppt_x"/>
                                          </p:val>
                                        </p:tav>
                                        <p:tav tm="100000">
                                          <p:val>
                                            <p:strVal val="#ppt_x"/>
                                          </p:val>
                                        </p:tav>
                                      </p:tavLst>
                                    </p:anim>
                                    <p:anim calcmode="lin" valueType="num">
                                      <p:cBhvr>
                                        <p:cTn id="68" dur="500" fill="hold"/>
                                        <p:tgtEl>
                                          <p:spTgt spid="3">
                                            <p:txEl>
                                              <p:pRg st="10" end="1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normAutofit/>
          </a:bodyPr>
          <a:lstStyle/>
          <a:p>
            <a:pPr algn="ctr" rtl="1">
              <a:lnSpc>
                <a:spcPct val="150000"/>
              </a:lnSpc>
            </a:pPr>
            <a:r>
              <a:rPr lang="fa-IR" sz="3000" dirty="0" smtClean="0">
                <a:cs typeface="B Lotus" pitchFamily="2" charset="-78"/>
              </a:rPr>
              <a:t>خصوصیات </a:t>
            </a:r>
            <a:r>
              <a:rPr lang="en-US" sz="3000" dirty="0" smtClean="0">
                <a:cs typeface="B Lotus" pitchFamily="2" charset="-78"/>
              </a:rPr>
              <a:t>PSMs</a:t>
            </a:r>
            <a:endParaRPr lang="en-US" sz="3000" dirty="0">
              <a:cs typeface="B Lotus" pitchFamily="2" charset="-78"/>
            </a:endParaRPr>
          </a:p>
        </p:txBody>
      </p:sp>
      <p:sp>
        <p:nvSpPr>
          <p:cNvPr id="3" name="Content Placeholder 2"/>
          <p:cNvSpPr>
            <a:spLocks noGrp="1"/>
          </p:cNvSpPr>
          <p:nvPr>
            <p:ph idx="1"/>
          </p:nvPr>
        </p:nvSpPr>
        <p:spPr>
          <a:xfrm>
            <a:off x="914400" y="1143000"/>
            <a:ext cx="7772400" cy="5105400"/>
          </a:xfrm>
        </p:spPr>
        <p:txBody>
          <a:bodyPr>
            <a:normAutofit fontScale="92500" lnSpcReduction="20000"/>
          </a:bodyPr>
          <a:lstStyle/>
          <a:p>
            <a:pPr algn="just" rtl="1">
              <a:lnSpc>
                <a:spcPct val="150000"/>
              </a:lnSpc>
              <a:buNone/>
            </a:pPr>
            <a:r>
              <a:rPr lang="en-US" dirty="0" smtClean="0">
                <a:cs typeface="B Lotus" pitchFamily="2" charset="-78"/>
              </a:rPr>
              <a:t>PSMs</a:t>
            </a:r>
            <a:r>
              <a:rPr lang="fa-IR" dirty="0" smtClean="0">
                <a:cs typeface="B Lotus" pitchFamily="2" charset="-78"/>
              </a:rPr>
              <a:t> باید :</a:t>
            </a:r>
          </a:p>
          <a:p>
            <a:pPr algn="just" rtl="1">
              <a:lnSpc>
                <a:spcPct val="150000"/>
              </a:lnSpc>
              <a:buFont typeface="Wingdings" pitchFamily="2" charset="2"/>
              <a:buChar char="Ø"/>
            </a:pPr>
            <a:r>
              <a:rPr lang="fa-IR" sz="2000" b="1" dirty="0" smtClean="0">
                <a:cs typeface="B Lotus" pitchFamily="2" charset="-78"/>
              </a:rPr>
              <a:t> </a:t>
            </a:r>
            <a:r>
              <a:rPr lang="fa-IR" sz="2000" b="1" dirty="0" smtClean="0">
                <a:cs typeface="B Lotus" pitchFamily="2" charset="-78"/>
              </a:rPr>
              <a:t>به ساير ديدگاهها امكان دهند تا با يكديگر به توافق برسند.</a:t>
            </a:r>
            <a:endParaRPr lang="en-US" sz="2000" b="1" dirty="0" smtClean="0">
              <a:cs typeface="B Lotus" pitchFamily="2" charset="-78"/>
            </a:endParaRPr>
          </a:p>
          <a:p>
            <a:pPr algn="just" rtl="1">
              <a:lnSpc>
                <a:spcPct val="150000"/>
              </a:lnSpc>
              <a:buFont typeface="Wingdings" pitchFamily="2" charset="2"/>
              <a:buChar char="Ø"/>
            </a:pPr>
            <a:endParaRPr lang="fa-IR" sz="2000" b="1" dirty="0" smtClean="0">
              <a:cs typeface="B Lotus" pitchFamily="2" charset="-78"/>
            </a:endParaRPr>
          </a:p>
          <a:p>
            <a:pPr algn="just" rtl="1">
              <a:lnSpc>
                <a:spcPct val="150000"/>
              </a:lnSpc>
              <a:buFont typeface="Wingdings" pitchFamily="2" charset="2"/>
              <a:buChar char="Ø"/>
            </a:pPr>
            <a:r>
              <a:rPr lang="fa-IR" sz="2000" b="1" dirty="0" smtClean="0">
                <a:cs typeface="B Lotus" pitchFamily="2" charset="-78"/>
              </a:rPr>
              <a:t> </a:t>
            </a:r>
            <a:r>
              <a:rPr lang="fa-IR" sz="2000" b="1" dirty="0" smtClean="0">
                <a:cs typeface="B Lotus" pitchFamily="2" charset="-78"/>
              </a:rPr>
              <a:t>از نظر شناختي براي بازيگراني با سوابق مختلف و بدون آموزش كارشناس قابل دسترس باشد بطوري كه گسترش ارائه مسئله بتواند بر فرايند همراه سازمان دهي مسئله تاثير بگذارد.</a:t>
            </a:r>
            <a:endParaRPr lang="en-US" sz="2000" b="1" dirty="0" smtClean="0">
              <a:cs typeface="B Lotus" pitchFamily="2" charset="-78"/>
            </a:endParaRPr>
          </a:p>
          <a:p>
            <a:pPr algn="just" rtl="1">
              <a:lnSpc>
                <a:spcPct val="150000"/>
              </a:lnSpc>
              <a:buFont typeface="Wingdings" pitchFamily="2" charset="2"/>
              <a:buChar char="Ø"/>
            </a:pPr>
            <a:endParaRPr lang="fa-IR" sz="2000" b="1" dirty="0" smtClean="0">
              <a:cs typeface="B Lotus" pitchFamily="2" charset="-78"/>
            </a:endParaRPr>
          </a:p>
          <a:p>
            <a:pPr algn="just" rtl="1">
              <a:lnSpc>
                <a:spcPct val="150000"/>
              </a:lnSpc>
              <a:buFont typeface="Wingdings" pitchFamily="2" charset="2"/>
              <a:buChar char="Ø"/>
            </a:pPr>
            <a:r>
              <a:rPr lang="fa-IR" sz="2000" b="1" dirty="0" smtClean="0">
                <a:cs typeface="B Lotus" pitchFamily="2" charset="-78"/>
              </a:rPr>
              <a:t>بطور </a:t>
            </a:r>
            <a:r>
              <a:rPr lang="fa-IR" sz="2000" b="1" dirty="0" smtClean="0">
                <a:cs typeface="B Lotus" pitchFamily="2" charset="-78"/>
              </a:rPr>
              <a:t>مكرر عمل كند به گونه اي كه ارائه مشكل را براي نشان دادن وضعيت  و مرحله بحث و مذاكره در ميان بازيگران و همچنين برعكس سازگار كند.</a:t>
            </a:r>
            <a:endParaRPr lang="en-US" sz="2000" b="1" dirty="0" smtClean="0">
              <a:cs typeface="B Lotus" pitchFamily="2" charset="-78"/>
            </a:endParaRPr>
          </a:p>
          <a:p>
            <a:pPr algn="just" rtl="1">
              <a:lnSpc>
                <a:spcPct val="150000"/>
              </a:lnSpc>
              <a:buFont typeface="Wingdings" pitchFamily="2" charset="2"/>
              <a:buChar char="Ø"/>
            </a:pPr>
            <a:endParaRPr lang="fa-IR" sz="2000" b="1" dirty="0" smtClean="0">
              <a:cs typeface="B Lotus" pitchFamily="2" charset="-78"/>
            </a:endParaRPr>
          </a:p>
          <a:p>
            <a:pPr algn="just" rtl="1">
              <a:lnSpc>
                <a:spcPct val="150000"/>
              </a:lnSpc>
              <a:buFont typeface="Wingdings" pitchFamily="2" charset="2"/>
              <a:buChar char="Ø"/>
            </a:pPr>
            <a:r>
              <a:rPr lang="fa-IR" sz="2000" b="1" dirty="0" smtClean="0">
                <a:cs typeface="B Lotus" pitchFamily="2" charset="-78"/>
              </a:rPr>
              <a:t> </a:t>
            </a:r>
            <a:r>
              <a:rPr lang="fa-IR" sz="2000" b="1" dirty="0" smtClean="0">
                <a:cs typeface="B Lotus" pitchFamily="2" charset="-78"/>
              </a:rPr>
              <a:t>اجازه دهد پيشرفت هاي نسبي يا محلي شناسايي شود، به جاي نياز به راه حلي كلي، كه مستلزم ادغام منافع مختلف مي باشد.</a:t>
            </a:r>
          </a:p>
          <a:p>
            <a:pPr algn="just" rtl="1">
              <a:lnSpc>
                <a:spcPct val="150000"/>
              </a:lnSpc>
            </a:pPr>
            <a:endParaRPr lang="en-US" dirty="0">
              <a:cs typeface="B Lotus" pitchFamily="2" charset="-78"/>
            </a:endParaRPr>
          </a:p>
        </p:txBody>
      </p:sp>
    </p:spTree>
  </p:cSld>
  <p:clrMapOvr>
    <a:masterClrMapping/>
  </p:clrMapOvr>
  <p:transition>
    <p:strips dir="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80">
                                          <p:stCondLst>
                                            <p:cond delay="0"/>
                                          </p:stCondLst>
                                        </p:cTn>
                                        <p:tgtEl>
                                          <p:spTgt spid="2"/>
                                        </p:tgtEl>
                                      </p:cBhvr>
                                    </p:animEffect>
                                    <p:anim calcmode="lin" valueType="num">
                                      <p:cBhvr>
                                        <p:cTn id="8" dur="1822" tmFilter="0,0; 0.14,0.36; 0.43,0.73; 0.71,0.91; 1.0,1.0">
                                          <p:stCondLst>
                                            <p:cond delay="0"/>
                                          </p:stCondLst>
                                        </p:cTn>
                                        <p:tgtEl>
                                          <p:spTgt spid="2"/>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2"/>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2"/>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2"/>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2"/>
                                        </p:tgtEl>
                                        <p:attrNameLst>
                                          <p:attrName>ppt_y</p:attrName>
                                        </p:attrNameLst>
                                      </p:cBhvr>
                                      <p:tavLst>
                                        <p:tav tm="0" fmla="#ppt_y-sin(pi*$)/81">
                                          <p:val>
                                            <p:fltVal val="0"/>
                                          </p:val>
                                        </p:tav>
                                        <p:tav tm="100000">
                                          <p:val>
                                            <p:fltVal val="1"/>
                                          </p:val>
                                        </p:tav>
                                      </p:tavLst>
                                    </p:anim>
                                    <p:animScale>
                                      <p:cBhvr>
                                        <p:cTn id="13" dur="26">
                                          <p:stCondLst>
                                            <p:cond delay="650"/>
                                          </p:stCondLst>
                                        </p:cTn>
                                        <p:tgtEl>
                                          <p:spTgt spid="2"/>
                                        </p:tgtEl>
                                      </p:cBhvr>
                                      <p:to x="100000" y="60000"/>
                                    </p:animScale>
                                    <p:animScale>
                                      <p:cBhvr>
                                        <p:cTn id="14" dur="166" decel="50000">
                                          <p:stCondLst>
                                            <p:cond delay="676"/>
                                          </p:stCondLst>
                                        </p:cTn>
                                        <p:tgtEl>
                                          <p:spTgt spid="2"/>
                                        </p:tgtEl>
                                      </p:cBhvr>
                                      <p:to x="100000" y="100000"/>
                                    </p:animScale>
                                    <p:animScale>
                                      <p:cBhvr>
                                        <p:cTn id="15" dur="26">
                                          <p:stCondLst>
                                            <p:cond delay="1312"/>
                                          </p:stCondLst>
                                        </p:cTn>
                                        <p:tgtEl>
                                          <p:spTgt spid="2"/>
                                        </p:tgtEl>
                                      </p:cBhvr>
                                      <p:to x="100000" y="80000"/>
                                    </p:animScale>
                                    <p:animScale>
                                      <p:cBhvr>
                                        <p:cTn id="16" dur="166" decel="50000">
                                          <p:stCondLst>
                                            <p:cond delay="1338"/>
                                          </p:stCondLst>
                                        </p:cTn>
                                        <p:tgtEl>
                                          <p:spTgt spid="2"/>
                                        </p:tgtEl>
                                      </p:cBhvr>
                                      <p:to x="100000" y="100000"/>
                                    </p:animScale>
                                    <p:animScale>
                                      <p:cBhvr>
                                        <p:cTn id="17" dur="26">
                                          <p:stCondLst>
                                            <p:cond delay="1642"/>
                                          </p:stCondLst>
                                        </p:cTn>
                                        <p:tgtEl>
                                          <p:spTgt spid="2"/>
                                        </p:tgtEl>
                                      </p:cBhvr>
                                      <p:to x="100000" y="90000"/>
                                    </p:animScale>
                                    <p:animScale>
                                      <p:cBhvr>
                                        <p:cTn id="18" dur="166" decel="50000">
                                          <p:stCondLst>
                                            <p:cond delay="1668"/>
                                          </p:stCondLst>
                                        </p:cTn>
                                        <p:tgtEl>
                                          <p:spTgt spid="2"/>
                                        </p:tgtEl>
                                      </p:cBhvr>
                                      <p:to x="100000" y="100000"/>
                                    </p:animScale>
                                    <p:animScale>
                                      <p:cBhvr>
                                        <p:cTn id="19" dur="26">
                                          <p:stCondLst>
                                            <p:cond delay="1808"/>
                                          </p:stCondLst>
                                        </p:cTn>
                                        <p:tgtEl>
                                          <p:spTgt spid="2"/>
                                        </p:tgtEl>
                                      </p:cBhvr>
                                      <p:to x="100000" y="95000"/>
                                    </p:animScale>
                                    <p:animScale>
                                      <p:cBhvr>
                                        <p:cTn id="20" dur="166" decel="50000">
                                          <p:stCondLst>
                                            <p:cond delay="1834"/>
                                          </p:stCondLst>
                                        </p:cTn>
                                        <p:tgtEl>
                                          <p:spTgt spid="2"/>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39" presetClass="entr" presetSubtype="0" accel="100000" fill="hold" grpId="0" nodeType="clickEffect">
                                  <p:stCondLst>
                                    <p:cond delay="0"/>
                                  </p:stCondLst>
                                  <p:childTnLst>
                                    <p:set>
                                      <p:cBhvr>
                                        <p:cTn id="24" dur="1" fill="hold">
                                          <p:stCondLst>
                                            <p:cond delay="0"/>
                                          </p:stCondLst>
                                        </p:cTn>
                                        <p:tgtEl>
                                          <p:spTgt spid="3">
                                            <p:txEl>
                                              <p:pRg st="0" end="0"/>
                                            </p:txEl>
                                          </p:spTgt>
                                        </p:tgtEl>
                                        <p:attrNameLst>
                                          <p:attrName>style.visibility</p:attrName>
                                        </p:attrNameLst>
                                      </p:cBhvr>
                                      <p:to>
                                        <p:strVal val="visible"/>
                                      </p:to>
                                    </p:set>
                                    <p:anim calcmode="lin" valueType="num">
                                      <p:cBhvr>
                                        <p:cTn id="25" dur="500" fill="hold"/>
                                        <p:tgtEl>
                                          <p:spTgt spid="3">
                                            <p:txEl>
                                              <p:pRg st="0" end="0"/>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26" dur="500" fill="hold"/>
                                        <p:tgtEl>
                                          <p:spTgt spid="3">
                                            <p:txEl>
                                              <p:pRg st="0" end="0"/>
                                            </p:txEl>
                                          </p:spTgt>
                                        </p:tgtEl>
                                        <p:attrNameLst>
                                          <p:attrName>ppt_w</p:attrName>
                                        </p:attrNameLst>
                                      </p:cBhvr>
                                      <p:tavLst>
                                        <p:tav tm="0">
                                          <p:val>
                                            <p:strVal val="#ppt_w+.3"/>
                                          </p:val>
                                        </p:tav>
                                        <p:tav tm="50000">
                                          <p:val>
                                            <p:strVal val="#ppt_w+.3"/>
                                          </p:val>
                                        </p:tav>
                                        <p:tav tm="100000">
                                          <p:val>
                                            <p:strVal val="#ppt_w"/>
                                          </p:val>
                                        </p:tav>
                                      </p:tavLst>
                                    </p:anim>
                                    <p:anim calcmode="lin" valueType="num">
                                      <p:cBhvr>
                                        <p:cTn id="27" dur="500" fill="hold"/>
                                        <p:tgtEl>
                                          <p:spTgt spid="3">
                                            <p:txEl>
                                              <p:pRg st="0" end="0"/>
                                            </p:txEl>
                                          </p:spTgt>
                                        </p:tgtEl>
                                        <p:attrNameLst>
                                          <p:attrName>ppt_x</p:attrName>
                                        </p:attrNameLst>
                                      </p:cBhvr>
                                      <p:tavLst>
                                        <p:tav tm="0">
                                          <p:val>
                                            <p:strVal val="#ppt_x-.3"/>
                                          </p:val>
                                        </p:tav>
                                        <p:tav tm="50000">
                                          <p:val>
                                            <p:strVal val="#ppt_x"/>
                                          </p:val>
                                        </p:tav>
                                        <p:tav tm="100000">
                                          <p:val>
                                            <p:strVal val="#ppt_x"/>
                                          </p:val>
                                        </p:tav>
                                      </p:tavLst>
                                    </p:anim>
                                    <p:anim calcmode="lin" valueType="num">
                                      <p:cBhvr>
                                        <p:cTn id="28" dur="5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39" presetClass="entr" presetSubtype="0" accel="100000" fill="hold" grpId="0" nodeType="clickEffect">
                                  <p:stCondLst>
                                    <p:cond delay="0"/>
                                  </p:stCondLst>
                                  <p:childTnLst>
                                    <p:set>
                                      <p:cBhvr>
                                        <p:cTn id="32" dur="1" fill="hold">
                                          <p:stCondLst>
                                            <p:cond delay="0"/>
                                          </p:stCondLst>
                                        </p:cTn>
                                        <p:tgtEl>
                                          <p:spTgt spid="3">
                                            <p:txEl>
                                              <p:pRg st="1" end="1"/>
                                            </p:txEl>
                                          </p:spTgt>
                                        </p:tgtEl>
                                        <p:attrNameLst>
                                          <p:attrName>style.visibility</p:attrName>
                                        </p:attrNameLst>
                                      </p:cBhvr>
                                      <p:to>
                                        <p:strVal val="visible"/>
                                      </p:to>
                                    </p:set>
                                    <p:anim calcmode="lin" valueType="num">
                                      <p:cBhvr>
                                        <p:cTn id="33" dur="500" fill="hold"/>
                                        <p:tgtEl>
                                          <p:spTgt spid="3">
                                            <p:txEl>
                                              <p:pRg st="1" end="1"/>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34" dur="500" fill="hold"/>
                                        <p:tgtEl>
                                          <p:spTgt spid="3">
                                            <p:txEl>
                                              <p:pRg st="1" end="1"/>
                                            </p:txEl>
                                          </p:spTgt>
                                        </p:tgtEl>
                                        <p:attrNameLst>
                                          <p:attrName>ppt_w</p:attrName>
                                        </p:attrNameLst>
                                      </p:cBhvr>
                                      <p:tavLst>
                                        <p:tav tm="0">
                                          <p:val>
                                            <p:strVal val="#ppt_w+.3"/>
                                          </p:val>
                                        </p:tav>
                                        <p:tav tm="50000">
                                          <p:val>
                                            <p:strVal val="#ppt_w+.3"/>
                                          </p:val>
                                        </p:tav>
                                        <p:tav tm="100000">
                                          <p:val>
                                            <p:strVal val="#ppt_w"/>
                                          </p:val>
                                        </p:tav>
                                      </p:tavLst>
                                    </p:anim>
                                    <p:anim calcmode="lin" valueType="num">
                                      <p:cBhvr>
                                        <p:cTn id="35" dur="500" fill="hold"/>
                                        <p:tgtEl>
                                          <p:spTgt spid="3">
                                            <p:txEl>
                                              <p:pRg st="1" end="1"/>
                                            </p:txEl>
                                          </p:spTgt>
                                        </p:tgtEl>
                                        <p:attrNameLst>
                                          <p:attrName>ppt_x</p:attrName>
                                        </p:attrNameLst>
                                      </p:cBhvr>
                                      <p:tavLst>
                                        <p:tav tm="0">
                                          <p:val>
                                            <p:strVal val="#ppt_x-.3"/>
                                          </p:val>
                                        </p:tav>
                                        <p:tav tm="50000">
                                          <p:val>
                                            <p:strVal val="#ppt_x"/>
                                          </p:val>
                                        </p:tav>
                                        <p:tav tm="100000">
                                          <p:val>
                                            <p:strVal val="#ppt_x"/>
                                          </p:val>
                                        </p:tav>
                                      </p:tavLst>
                                    </p:anim>
                                    <p:anim calcmode="lin" valueType="num">
                                      <p:cBhvr>
                                        <p:cTn id="36" dur="500" fill="hold"/>
                                        <p:tgtEl>
                                          <p:spTgt spid="3">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39" presetClass="entr" presetSubtype="0" accel="100000" fill="hold" grpId="0" nodeType="clickEffect">
                                  <p:stCondLst>
                                    <p:cond delay="0"/>
                                  </p:stCondLst>
                                  <p:childTnLst>
                                    <p:set>
                                      <p:cBhvr>
                                        <p:cTn id="40" dur="1" fill="hold">
                                          <p:stCondLst>
                                            <p:cond delay="0"/>
                                          </p:stCondLst>
                                        </p:cTn>
                                        <p:tgtEl>
                                          <p:spTgt spid="3">
                                            <p:txEl>
                                              <p:pRg st="3" end="3"/>
                                            </p:txEl>
                                          </p:spTgt>
                                        </p:tgtEl>
                                        <p:attrNameLst>
                                          <p:attrName>style.visibility</p:attrName>
                                        </p:attrNameLst>
                                      </p:cBhvr>
                                      <p:to>
                                        <p:strVal val="visible"/>
                                      </p:to>
                                    </p:set>
                                    <p:anim calcmode="lin" valueType="num">
                                      <p:cBhvr>
                                        <p:cTn id="41" dur="500" fill="hold"/>
                                        <p:tgtEl>
                                          <p:spTgt spid="3">
                                            <p:txEl>
                                              <p:pRg st="3" end="3"/>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42" dur="500" fill="hold"/>
                                        <p:tgtEl>
                                          <p:spTgt spid="3">
                                            <p:txEl>
                                              <p:pRg st="3" end="3"/>
                                            </p:txEl>
                                          </p:spTgt>
                                        </p:tgtEl>
                                        <p:attrNameLst>
                                          <p:attrName>ppt_w</p:attrName>
                                        </p:attrNameLst>
                                      </p:cBhvr>
                                      <p:tavLst>
                                        <p:tav tm="0">
                                          <p:val>
                                            <p:strVal val="#ppt_w+.3"/>
                                          </p:val>
                                        </p:tav>
                                        <p:tav tm="50000">
                                          <p:val>
                                            <p:strVal val="#ppt_w+.3"/>
                                          </p:val>
                                        </p:tav>
                                        <p:tav tm="100000">
                                          <p:val>
                                            <p:strVal val="#ppt_w"/>
                                          </p:val>
                                        </p:tav>
                                      </p:tavLst>
                                    </p:anim>
                                    <p:anim calcmode="lin" valueType="num">
                                      <p:cBhvr>
                                        <p:cTn id="43" dur="500" fill="hold"/>
                                        <p:tgtEl>
                                          <p:spTgt spid="3">
                                            <p:txEl>
                                              <p:pRg st="3" end="3"/>
                                            </p:txEl>
                                          </p:spTgt>
                                        </p:tgtEl>
                                        <p:attrNameLst>
                                          <p:attrName>ppt_x</p:attrName>
                                        </p:attrNameLst>
                                      </p:cBhvr>
                                      <p:tavLst>
                                        <p:tav tm="0">
                                          <p:val>
                                            <p:strVal val="#ppt_x-.3"/>
                                          </p:val>
                                        </p:tav>
                                        <p:tav tm="50000">
                                          <p:val>
                                            <p:strVal val="#ppt_x"/>
                                          </p:val>
                                        </p:tav>
                                        <p:tav tm="100000">
                                          <p:val>
                                            <p:strVal val="#ppt_x"/>
                                          </p:val>
                                        </p:tav>
                                      </p:tavLst>
                                    </p:anim>
                                    <p:anim calcmode="lin" valueType="num">
                                      <p:cBhvr>
                                        <p:cTn id="44" dur="500" fill="hold"/>
                                        <p:tgtEl>
                                          <p:spTgt spid="3">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39" presetClass="entr" presetSubtype="0" accel="100000" fill="hold" grpId="0" nodeType="clickEffect">
                                  <p:stCondLst>
                                    <p:cond delay="0"/>
                                  </p:stCondLst>
                                  <p:childTnLst>
                                    <p:set>
                                      <p:cBhvr>
                                        <p:cTn id="48" dur="1" fill="hold">
                                          <p:stCondLst>
                                            <p:cond delay="0"/>
                                          </p:stCondLst>
                                        </p:cTn>
                                        <p:tgtEl>
                                          <p:spTgt spid="3">
                                            <p:txEl>
                                              <p:pRg st="5" end="5"/>
                                            </p:txEl>
                                          </p:spTgt>
                                        </p:tgtEl>
                                        <p:attrNameLst>
                                          <p:attrName>style.visibility</p:attrName>
                                        </p:attrNameLst>
                                      </p:cBhvr>
                                      <p:to>
                                        <p:strVal val="visible"/>
                                      </p:to>
                                    </p:set>
                                    <p:anim calcmode="lin" valueType="num">
                                      <p:cBhvr>
                                        <p:cTn id="49" dur="500" fill="hold"/>
                                        <p:tgtEl>
                                          <p:spTgt spid="3">
                                            <p:txEl>
                                              <p:pRg st="5" end="5"/>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50" dur="500" fill="hold"/>
                                        <p:tgtEl>
                                          <p:spTgt spid="3">
                                            <p:txEl>
                                              <p:pRg st="5" end="5"/>
                                            </p:txEl>
                                          </p:spTgt>
                                        </p:tgtEl>
                                        <p:attrNameLst>
                                          <p:attrName>ppt_w</p:attrName>
                                        </p:attrNameLst>
                                      </p:cBhvr>
                                      <p:tavLst>
                                        <p:tav tm="0">
                                          <p:val>
                                            <p:strVal val="#ppt_w+.3"/>
                                          </p:val>
                                        </p:tav>
                                        <p:tav tm="50000">
                                          <p:val>
                                            <p:strVal val="#ppt_w+.3"/>
                                          </p:val>
                                        </p:tav>
                                        <p:tav tm="100000">
                                          <p:val>
                                            <p:strVal val="#ppt_w"/>
                                          </p:val>
                                        </p:tav>
                                      </p:tavLst>
                                    </p:anim>
                                    <p:anim calcmode="lin" valueType="num">
                                      <p:cBhvr>
                                        <p:cTn id="51" dur="500" fill="hold"/>
                                        <p:tgtEl>
                                          <p:spTgt spid="3">
                                            <p:txEl>
                                              <p:pRg st="5" end="5"/>
                                            </p:txEl>
                                          </p:spTgt>
                                        </p:tgtEl>
                                        <p:attrNameLst>
                                          <p:attrName>ppt_x</p:attrName>
                                        </p:attrNameLst>
                                      </p:cBhvr>
                                      <p:tavLst>
                                        <p:tav tm="0">
                                          <p:val>
                                            <p:strVal val="#ppt_x-.3"/>
                                          </p:val>
                                        </p:tav>
                                        <p:tav tm="50000">
                                          <p:val>
                                            <p:strVal val="#ppt_x"/>
                                          </p:val>
                                        </p:tav>
                                        <p:tav tm="100000">
                                          <p:val>
                                            <p:strVal val="#ppt_x"/>
                                          </p:val>
                                        </p:tav>
                                      </p:tavLst>
                                    </p:anim>
                                    <p:anim calcmode="lin" valueType="num">
                                      <p:cBhvr>
                                        <p:cTn id="52" dur="500" fill="hold"/>
                                        <p:tgtEl>
                                          <p:spTgt spid="3">
                                            <p:txEl>
                                              <p:pRg st="5" end="5"/>
                                            </p:txEl>
                                          </p:spTgt>
                                        </p:tgtEl>
                                        <p:attrNameLst>
                                          <p:attrName>ppt_y</p:attrName>
                                        </p:attrNameLst>
                                      </p:cBhvr>
                                      <p:tavLst>
                                        <p:tav tm="0">
                                          <p:val>
                                            <p:strVal val="#ppt_y"/>
                                          </p:val>
                                        </p:tav>
                                        <p:tav tm="100000">
                                          <p:val>
                                            <p:strVal val="#ppt_y"/>
                                          </p:val>
                                        </p:tav>
                                      </p:tavLst>
                                    </p:anim>
                                  </p:childTnLst>
                                </p:cTn>
                              </p:par>
                            </p:childTnLst>
                          </p:cTn>
                        </p:par>
                      </p:childTnLst>
                    </p:cTn>
                  </p:par>
                  <p:par>
                    <p:cTn id="53" fill="hold">
                      <p:stCondLst>
                        <p:cond delay="indefinite"/>
                      </p:stCondLst>
                      <p:childTnLst>
                        <p:par>
                          <p:cTn id="54" fill="hold">
                            <p:stCondLst>
                              <p:cond delay="0"/>
                            </p:stCondLst>
                            <p:childTnLst>
                              <p:par>
                                <p:cTn id="55" presetID="39" presetClass="entr" presetSubtype="0" accel="100000" fill="hold" grpId="0" nodeType="clickEffect">
                                  <p:stCondLst>
                                    <p:cond delay="0"/>
                                  </p:stCondLst>
                                  <p:childTnLst>
                                    <p:set>
                                      <p:cBhvr>
                                        <p:cTn id="56" dur="1" fill="hold">
                                          <p:stCondLst>
                                            <p:cond delay="0"/>
                                          </p:stCondLst>
                                        </p:cTn>
                                        <p:tgtEl>
                                          <p:spTgt spid="3">
                                            <p:txEl>
                                              <p:pRg st="7" end="7"/>
                                            </p:txEl>
                                          </p:spTgt>
                                        </p:tgtEl>
                                        <p:attrNameLst>
                                          <p:attrName>style.visibility</p:attrName>
                                        </p:attrNameLst>
                                      </p:cBhvr>
                                      <p:to>
                                        <p:strVal val="visible"/>
                                      </p:to>
                                    </p:set>
                                    <p:anim calcmode="lin" valueType="num">
                                      <p:cBhvr>
                                        <p:cTn id="57" dur="500" fill="hold"/>
                                        <p:tgtEl>
                                          <p:spTgt spid="3">
                                            <p:txEl>
                                              <p:pRg st="7" end="7"/>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58" dur="500" fill="hold"/>
                                        <p:tgtEl>
                                          <p:spTgt spid="3">
                                            <p:txEl>
                                              <p:pRg st="7" end="7"/>
                                            </p:txEl>
                                          </p:spTgt>
                                        </p:tgtEl>
                                        <p:attrNameLst>
                                          <p:attrName>ppt_w</p:attrName>
                                        </p:attrNameLst>
                                      </p:cBhvr>
                                      <p:tavLst>
                                        <p:tav tm="0">
                                          <p:val>
                                            <p:strVal val="#ppt_w+.3"/>
                                          </p:val>
                                        </p:tav>
                                        <p:tav tm="50000">
                                          <p:val>
                                            <p:strVal val="#ppt_w+.3"/>
                                          </p:val>
                                        </p:tav>
                                        <p:tav tm="100000">
                                          <p:val>
                                            <p:strVal val="#ppt_w"/>
                                          </p:val>
                                        </p:tav>
                                      </p:tavLst>
                                    </p:anim>
                                    <p:anim calcmode="lin" valueType="num">
                                      <p:cBhvr>
                                        <p:cTn id="59" dur="500" fill="hold"/>
                                        <p:tgtEl>
                                          <p:spTgt spid="3">
                                            <p:txEl>
                                              <p:pRg st="7" end="7"/>
                                            </p:txEl>
                                          </p:spTgt>
                                        </p:tgtEl>
                                        <p:attrNameLst>
                                          <p:attrName>ppt_x</p:attrName>
                                        </p:attrNameLst>
                                      </p:cBhvr>
                                      <p:tavLst>
                                        <p:tav tm="0">
                                          <p:val>
                                            <p:strVal val="#ppt_x-.3"/>
                                          </p:val>
                                        </p:tav>
                                        <p:tav tm="50000">
                                          <p:val>
                                            <p:strVal val="#ppt_x"/>
                                          </p:val>
                                        </p:tav>
                                        <p:tav tm="100000">
                                          <p:val>
                                            <p:strVal val="#ppt_x"/>
                                          </p:val>
                                        </p:tav>
                                      </p:tavLst>
                                    </p:anim>
                                    <p:anim calcmode="lin" valueType="num">
                                      <p:cBhvr>
                                        <p:cTn id="60" dur="500" fill="hold"/>
                                        <p:tgtEl>
                                          <p:spTgt spid="3">
                                            <p:txEl>
                                              <p:pRg st="7" end="7"/>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rtl="1">
              <a:lnSpc>
                <a:spcPct val="150000"/>
              </a:lnSpc>
            </a:pPr>
            <a:r>
              <a:rPr lang="fa-IR" sz="3000" dirty="0" smtClean="0">
                <a:cs typeface="B Lotus" pitchFamily="2" charset="-78"/>
              </a:rPr>
              <a:t>مدل های مشابه </a:t>
            </a:r>
            <a:r>
              <a:rPr lang="en-US" sz="3000" dirty="0" smtClean="0">
                <a:cs typeface="B Lotus" pitchFamily="2" charset="-78"/>
              </a:rPr>
              <a:t>PSMS</a:t>
            </a:r>
            <a:r>
              <a:rPr lang="fa-IR" sz="3000" dirty="0" smtClean="0">
                <a:cs typeface="B Lotus" pitchFamily="2" charset="-78"/>
              </a:rPr>
              <a:t> </a:t>
            </a:r>
            <a:endParaRPr lang="en-US" sz="3000" dirty="0">
              <a:cs typeface="B Lotus" pitchFamily="2" charset="-78"/>
            </a:endParaRPr>
          </a:p>
        </p:txBody>
      </p:sp>
      <p:sp>
        <p:nvSpPr>
          <p:cNvPr id="3" name="Content Placeholder 2"/>
          <p:cNvSpPr>
            <a:spLocks noGrp="1"/>
          </p:cNvSpPr>
          <p:nvPr>
            <p:ph idx="1"/>
          </p:nvPr>
        </p:nvSpPr>
        <p:spPr>
          <a:xfrm>
            <a:off x="533400" y="1219200"/>
            <a:ext cx="8153400" cy="5257800"/>
          </a:xfrm>
        </p:spPr>
        <p:txBody>
          <a:bodyPr>
            <a:normAutofit fontScale="92500"/>
          </a:bodyPr>
          <a:lstStyle/>
          <a:p>
            <a:pPr algn="just" rtl="1">
              <a:lnSpc>
                <a:spcPct val="160000"/>
              </a:lnSpc>
              <a:buNone/>
            </a:pPr>
            <a:r>
              <a:rPr lang="fa-IR" sz="2000" dirty="0" smtClean="0">
                <a:cs typeface="B Lotus" pitchFamily="2" charset="-78"/>
              </a:rPr>
              <a:t>روشهايي كه به خصوص حداقل در برخي از شيوه هاي كاربرد به روحيه </a:t>
            </a:r>
            <a:r>
              <a:rPr lang="en-US" sz="2000" dirty="0" smtClean="0">
                <a:cs typeface="B Lotus" pitchFamily="2" charset="-78"/>
              </a:rPr>
              <a:t>PSMs </a:t>
            </a:r>
            <a:r>
              <a:rPr lang="fa-IR" sz="2000" dirty="0" smtClean="0">
                <a:cs typeface="B Lotus" pitchFamily="2" charset="-78"/>
              </a:rPr>
              <a:t> نزديكند به شرح ذيل مي باشند:</a:t>
            </a:r>
            <a:endParaRPr lang="en-US" sz="2000" dirty="0" smtClean="0">
              <a:cs typeface="B Lotus" pitchFamily="2" charset="-78"/>
            </a:endParaRPr>
          </a:p>
          <a:p>
            <a:pPr algn="just" rtl="1">
              <a:lnSpc>
                <a:spcPct val="160000"/>
              </a:lnSpc>
            </a:pPr>
            <a:endParaRPr lang="fa-IR" sz="2000" b="1" dirty="0" smtClean="0">
              <a:cs typeface="B Lotus" pitchFamily="2" charset="-78"/>
            </a:endParaRPr>
          </a:p>
          <a:p>
            <a:pPr algn="just" rtl="1">
              <a:lnSpc>
                <a:spcPct val="160000"/>
              </a:lnSpc>
            </a:pPr>
            <a:r>
              <a:rPr lang="fa-IR" sz="2000" b="1" dirty="0" smtClean="0">
                <a:cs typeface="B Lotus" pitchFamily="2" charset="-78"/>
              </a:rPr>
              <a:t>مدل </a:t>
            </a:r>
            <a:r>
              <a:rPr lang="fa-IR" sz="2000" b="1" dirty="0" smtClean="0">
                <a:cs typeface="B Lotus" pitchFamily="2" charset="-78"/>
              </a:rPr>
              <a:t>سيستم هاي قابل اجرا ( </a:t>
            </a:r>
            <a:r>
              <a:rPr lang="en-US" sz="2000" b="1" dirty="0" smtClean="0">
                <a:cs typeface="B Lotus" pitchFamily="2" charset="-78"/>
              </a:rPr>
              <a:t>VMS</a:t>
            </a:r>
            <a:r>
              <a:rPr lang="fa-IR" sz="2000" b="1" dirty="0" smtClean="0">
                <a:cs typeface="B Lotus" pitchFamily="2" charset="-78"/>
              </a:rPr>
              <a:t> </a:t>
            </a:r>
            <a:r>
              <a:rPr lang="fa-IR" sz="2000" b="1" dirty="0" smtClean="0">
                <a:cs typeface="B Lotus" pitchFamily="2" charset="-78"/>
              </a:rPr>
              <a:t>): </a:t>
            </a:r>
            <a:r>
              <a:rPr lang="fa-IR" sz="2000" b="1" dirty="0" smtClean="0">
                <a:cs typeface="B Lotus" pitchFamily="2" charset="-78"/>
              </a:rPr>
              <a:t>مدل كلي سازمان قابل اجرا، براساس اصول فرمانشي مي باشد. </a:t>
            </a:r>
            <a:endParaRPr lang="fa-IR" sz="2000" b="1" dirty="0" smtClean="0">
              <a:cs typeface="B Lotus" pitchFamily="2" charset="-78"/>
            </a:endParaRPr>
          </a:p>
          <a:p>
            <a:pPr algn="just" rtl="1">
              <a:lnSpc>
                <a:spcPct val="160000"/>
              </a:lnSpc>
            </a:pPr>
            <a:r>
              <a:rPr lang="fa-IR" sz="2000" b="1" dirty="0" smtClean="0">
                <a:cs typeface="B Lotus" pitchFamily="2" charset="-78"/>
              </a:rPr>
              <a:t>مدل پويايي سيستم ( </a:t>
            </a:r>
            <a:r>
              <a:rPr lang="en-US" sz="2000" b="1" dirty="0" smtClean="0">
                <a:cs typeface="B Lotus" pitchFamily="2" charset="-78"/>
              </a:rPr>
              <a:t>SD</a:t>
            </a:r>
            <a:r>
              <a:rPr lang="fa-IR" sz="2000" b="1" dirty="0" smtClean="0">
                <a:cs typeface="B Lotus" pitchFamily="2" charset="-78"/>
              </a:rPr>
              <a:t> </a:t>
            </a:r>
            <a:r>
              <a:rPr lang="fa-IR" sz="2000" b="1" dirty="0" smtClean="0">
                <a:cs typeface="B Lotus" pitchFamily="2" charset="-78"/>
              </a:rPr>
              <a:t>): </a:t>
            </a:r>
            <a:r>
              <a:rPr lang="fa-IR" sz="2000" b="1" dirty="0" smtClean="0">
                <a:cs typeface="B Lotus" pitchFamily="2" charset="-78"/>
              </a:rPr>
              <a:t>روش طرح ريزي ادراك افراد ازسيستم هاي واقعي بر اساس روابط و بازخورد تصادفي است. </a:t>
            </a:r>
            <a:endParaRPr lang="fa-IR" sz="2000" b="1" dirty="0" smtClean="0">
              <a:cs typeface="B Lotus" pitchFamily="2" charset="-78"/>
            </a:endParaRPr>
          </a:p>
          <a:p>
            <a:pPr algn="just" rtl="1">
              <a:lnSpc>
                <a:spcPct val="160000"/>
              </a:lnSpc>
            </a:pPr>
            <a:r>
              <a:rPr lang="fa-IR" sz="2000" b="1" dirty="0" smtClean="0">
                <a:cs typeface="B Lotus" pitchFamily="2" charset="-78"/>
              </a:rPr>
              <a:t>مدل تبادل تصميم </a:t>
            </a:r>
            <a:r>
              <a:rPr lang="fa-IR" sz="2000" b="1" dirty="0" smtClean="0">
                <a:cs typeface="B Lotus" pitchFamily="2" charset="-78"/>
              </a:rPr>
              <a:t>گيري: </a:t>
            </a:r>
            <a:r>
              <a:rPr lang="fa-IR" sz="2000" b="1" dirty="0" smtClean="0">
                <a:cs typeface="B Lotus" pitchFamily="2" charset="-78"/>
              </a:rPr>
              <a:t> نوعي تحليل شناخته شده تصميم گيري است. مانند روش دوم براي پشتيباني انتخاب بين روش هاي تصميم گيري در مواردي كه نتايج ممكن است چند بعدي باشد، و جايي كه ترديد درباره رويدادهاي آتي بر آن نتايج تاثير مي گذارد، مدل هايي را ايجاد مي كند</a:t>
            </a:r>
            <a:endParaRPr lang="en-US" sz="2000" b="1" dirty="0" smtClean="0">
              <a:cs typeface="B Lotus" pitchFamily="2" charset="-78"/>
            </a:endParaRPr>
          </a:p>
          <a:p>
            <a:pPr algn="just" rtl="1">
              <a:lnSpc>
                <a:spcPct val="160000"/>
              </a:lnSpc>
            </a:pPr>
            <a:endParaRPr lang="en-US" sz="2000" dirty="0">
              <a:cs typeface="B Lotus" pitchFamily="2" charset="-78"/>
            </a:endParaRPr>
          </a:p>
        </p:txBody>
      </p:sp>
    </p:spTree>
  </p:cSld>
  <p:clrMapOvr>
    <a:masterClrMapping/>
  </p:clrMapOvr>
  <p:transition>
    <p:strips dir="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80">
                                          <p:stCondLst>
                                            <p:cond delay="0"/>
                                          </p:stCondLst>
                                        </p:cTn>
                                        <p:tgtEl>
                                          <p:spTgt spid="2"/>
                                        </p:tgtEl>
                                      </p:cBhvr>
                                    </p:animEffect>
                                    <p:anim calcmode="lin" valueType="num">
                                      <p:cBhvr>
                                        <p:cTn id="8" dur="1822" tmFilter="0,0; 0.14,0.36; 0.43,0.73; 0.71,0.91; 1.0,1.0">
                                          <p:stCondLst>
                                            <p:cond delay="0"/>
                                          </p:stCondLst>
                                        </p:cTn>
                                        <p:tgtEl>
                                          <p:spTgt spid="2"/>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2"/>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2"/>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2"/>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2"/>
                                        </p:tgtEl>
                                        <p:attrNameLst>
                                          <p:attrName>ppt_y</p:attrName>
                                        </p:attrNameLst>
                                      </p:cBhvr>
                                      <p:tavLst>
                                        <p:tav tm="0" fmla="#ppt_y-sin(pi*$)/81">
                                          <p:val>
                                            <p:fltVal val="0"/>
                                          </p:val>
                                        </p:tav>
                                        <p:tav tm="100000">
                                          <p:val>
                                            <p:fltVal val="1"/>
                                          </p:val>
                                        </p:tav>
                                      </p:tavLst>
                                    </p:anim>
                                    <p:animScale>
                                      <p:cBhvr>
                                        <p:cTn id="13" dur="26">
                                          <p:stCondLst>
                                            <p:cond delay="650"/>
                                          </p:stCondLst>
                                        </p:cTn>
                                        <p:tgtEl>
                                          <p:spTgt spid="2"/>
                                        </p:tgtEl>
                                      </p:cBhvr>
                                      <p:to x="100000" y="60000"/>
                                    </p:animScale>
                                    <p:animScale>
                                      <p:cBhvr>
                                        <p:cTn id="14" dur="166" decel="50000">
                                          <p:stCondLst>
                                            <p:cond delay="676"/>
                                          </p:stCondLst>
                                        </p:cTn>
                                        <p:tgtEl>
                                          <p:spTgt spid="2"/>
                                        </p:tgtEl>
                                      </p:cBhvr>
                                      <p:to x="100000" y="100000"/>
                                    </p:animScale>
                                    <p:animScale>
                                      <p:cBhvr>
                                        <p:cTn id="15" dur="26">
                                          <p:stCondLst>
                                            <p:cond delay="1312"/>
                                          </p:stCondLst>
                                        </p:cTn>
                                        <p:tgtEl>
                                          <p:spTgt spid="2"/>
                                        </p:tgtEl>
                                      </p:cBhvr>
                                      <p:to x="100000" y="80000"/>
                                    </p:animScale>
                                    <p:animScale>
                                      <p:cBhvr>
                                        <p:cTn id="16" dur="166" decel="50000">
                                          <p:stCondLst>
                                            <p:cond delay="1338"/>
                                          </p:stCondLst>
                                        </p:cTn>
                                        <p:tgtEl>
                                          <p:spTgt spid="2"/>
                                        </p:tgtEl>
                                      </p:cBhvr>
                                      <p:to x="100000" y="100000"/>
                                    </p:animScale>
                                    <p:animScale>
                                      <p:cBhvr>
                                        <p:cTn id="17" dur="26">
                                          <p:stCondLst>
                                            <p:cond delay="1642"/>
                                          </p:stCondLst>
                                        </p:cTn>
                                        <p:tgtEl>
                                          <p:spTgt spid="2"/>
                                        </p:tgtEl>
                                      </p:cBhvr>
                                      <p:to x="100000" y="90000"/>
                                    </p:animScale>
                                    <p:animScale>
                                      <p:cBhvr>
                                        <p:cTn id="18" dur="166" decel="50000">
                                          <p:stCondLst>
                                            <p:cond delay="1668"/>
                                          </p:stCondLst>
                                        </p:cTn>
                                        <p:tgtEl>
                                          <p:spTgt spid="2"/>
                                        </p:tgtEl>
                                      </p:cBhvr>
                                      <p:to x="100000" y="100000"/>
                                    </p:animScale>
                                    <p:animScale>
                                      <p:cBhvr>
                                        <p:cTn id="19" dur="26">
                                          <p:stCondLst>
                                            <p:cond delay="1808"/>
                                          </p:stCondLst>
                                        </p:cTn>
                                        <p:tgtEl>
                                          <p:spTgt spid="2"/>
                                        </p:tgtEl>
                                      </p:cBhvr>
                                      <p:to x="100000" y="95000"/>
                                    </p:animScale>
                                    <p:animScale>
                                      <p:cBhvr>
                                        <p:cTn id="20" dur="166" decel="50000">
                                          <p:stCondLst>
                                            <p:cond delay="1834"/>
                                          </p:stCondLst>
                                        </p:cTn>
                                        <p:tgtEl>
                                          <p:spTgt spid="2"/>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39" presetClass="entr" presetSubtype="0" accel="100000" fill="hold" grpId="0" nodeType="clickEffect">
                                  <p:stCondLst>
                                    <p:cond delay="0"/>
                                  </p:stCondLst>
                                  <p:childTnLst>
                                    <p:set>
                                      <p:cBhvr>
                                        <p:cTn id="24" dur="1" fill="hold">
                                          <p:stCondLst>
                                            <p:cond delay="0"/>
                                          </p:stCondLst>
                                        </p:cTn>
                                        <p:tgtEl>
                                          <p:spTgt spid="3">
                                            <p:txEl>
                                              <p:pRg st="0" end="0"/>
                                            </p:txEl>
                                          </p:spTgt>
                                        </p:tgtEl>
                                        <p:attrNameLst>
                                          <p:attrName>style.visibility</p:attrName>
                                        </p:attrNameLst>
                                      </p:cBhvr>
                                      <p:to>
                                        <p:strVal val="visible"/>
                                      </p:to>
                                    </p:set>
                                    <p:anim calcmode="lin" valueType="num">
                                      <p:cBhvr>
                                        <p:cTn id="25" dur="500" fill="hold"/>
                                        <p:tgtEl>
                                          <p:spTgt spid="3">
                                            <p:txEl>
                                              <p:pRg st="0" end="0"/>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26" dur="500" fill="hold"/>
                                        <p:tgtEl>
                                          <p:spTgt spid="3">
                                            <p:txEl>
                                              <p:pRg st="0" end="0"/>
                                            </p:txEl>
                                          </p:spTgt>
                                        </p:tgtEl>
                                        <p:attrNameLst>
                                          <p:attrName>ppt_w</p:attrName>
                                        </p:attrNameLst>
                                      </p:cBhvr>
                                      <p:tavLst>
                                        <p:tav tm="0">
                                          <p:val>
                                            <p:strVal val="#ppt_w+.3"/>
                                          </p:val>
                                        </p:tav>
                                        <p:tav tm="50000">
                                          <p:val>
                                            <p:strVal val="#ppt_w+.3"/>
                                          </p:val>
                                        </p:tav>
                                        <p:tav tm="100000">
                                          <p:val>
                                            <p:strVal val="#ppt_w"/>
                                          </p:val>
                                        </p:tav>
                                      </p:tavLst>
                                    </p:anim>
                                    <p:anim calcmode="lin" valueType="num">
                                      <p:cBhvr>
                                        <p:cTn id="27" dur="500" fill="hold"/>
                                        <p:tgtEl>
                                          <p:spTgt spid="3">
                                            <p:txEl>
                                              <p:pRg st="0" end="0"/>
                                            </p:txEl>
                                          </p:spTgt>
                                        </p:tgtEl>
                                        <p:attrNameLst>
                                          <p:attrName>ppt_x</p:attrName>
                                        </p:attrNameLst>
                                      </p:cBhvr>
                                      <p:tavLst>
                                        <p:tav tm="0">
                                          <p:val>
                                            <p:strVal val="#ppt_x-.3"/>
                                          </p:val>
                                        </p:tav>
                                        <p:tav tm="50000">
                                          <p:val>
                                            <p:strVal val="#ppt_x"/>
                                          </p:val>
                                        </p:tav>
                                        <p:tav tm="100000">
                                          <p:val>
                                            <p:strVal val="#ppt_x"/>
                                          </p:val>
                                        </p:tav>
                                      </p:tavLst>
                                    </p:anim>
                                    <p:anim calcmode="lin" valueType="num">
                                      <p:cBhvr>
                                        <p:cTn id="28" dur="5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39" presetClass="entr" presetSubtype="0" accel="100000" fill="hold" grpId="0" nodeType="clickEffect">
                                  <p:stCondLst>
                                    <p:cond delay="0"/>
                                  </p:stCondLst>
                                  <p:childTnLst>
                                    <p:set>
                                      <p:cBhvr>
                                        <p:cTn id="32" dur="1" fill="hold">
                                          <p:stCondLst>
                                            <p:cond delay="0"/>
                                          </p:stCondLst>
                                        </p:cTn>
                                        <p:tgtEl>
                                          <p:spTgt spid="3">
                                            <p:txEl>
                                              <p:pRg st="2" end="2"/>
                                            </p:txEl>
                                          </p:spTgt>
                                        </p:tgtEl>
                                        <p:attrNameLst>
                                          <p:attrName>style.visibility</p:attrName>
                                        </p:attrNameLst>
                                      </p:cBhvr>
                                      <p:to>
                                        <p:strVal val="visible"/>
                                      </p:to>
                                    </p:set>
                                    <p:anim calcmode="lin" valueType="num">
                                      <p:cBhvr>
                                        <p:cTn id="33" dur="500" fill="hold"/>
                                        <p:tgtEl>
                                          <p:spTgt spid="3">
                                            <p:txEl>
                                              <p:pRg st="2" end="2"/>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34" dur="500" fill="hold"/>
                                        <p:tgtEl>
                                          <p:spTgt spid="3">
                                            <p:txEl>
                                              <p:pRg st="2" end="2"/>
                                            </p:txEl>
                                          </p:spTgt>
                                        </p:tgtEl>
                                        <p:attrNameLst>
                                          <p:attrName>ppt_w</p:attrName>
                                        </p:attrNameLst>
                                      </p:cBhvr>
                                      <p:tavLst>
                                        <p:tav tm="0">
                                          <p:val>
                                            <p:strVal val="#ppt_w+.3"/>
                                          </p:val>
                                        </p:tav>
                                        <p:tav tm="50000">
                                          <p:val>
                                            <p:strVal val="#ppt_w+.3"/>
                                          </p:val>
                                        </p:tav>
                                        <p:tav tm="100000">
                                          <p:val>
                                            <p:strVal val="#ppt_w"/>
                                          </p:val>
                                        </p:tav>
                                      </p:tavLst>
                                    </p:anim>
                                    <p:anim calcmode="lin" valueType="num">
                                      <p:cBhvr>
                                        <p:cTn id="35" dur="500" fill="hold"/>
                                        <p:tgtEl>
                                          <p:spTgt spid="3">
                                            <p:txEl>
                                              <p:pRg st="2" end="2"/>
                                            </p:txEl>
                                          </p:spTgt>
                                        </p:tgtEl>
                                        <p:attrNameLst>
                                          <p:attrName>ppt_x</p:attrName>
                                        </p:attrNameLst>
                                      </p:cBhvr>
                                      <p:tavLst>
                                        <p:tav tm="0">
                                          <p:val>
                                            <p:strVal val="#ppt_x-.3"/>
                                          </p:val>
                                        </p:tav>
                                        <p:tav tm="50000">
                                          <p:val>
                                            <p:strVal val="#ppt_x"/>
                                          </p:val>
                                        </p:tav>
                                        <p:tav tm="100000">
                                          <p:val>
                                            <p:strVal val="#ppt_x"/>
                                          </p:val>
                                        </p:tav>
                                      </p:tavLst>
                                    </p:anim>
                                    <p:anim calcmode="lin" valueType="num">
                                      <p:cBhvr>
                                        <p:cTn id="36" dur="500" fill="hold"/>
                                        <p:tgtEl>
                                          <p:spTgt spid="3">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39" presetClass="entr" presetSubtype="0" accel="100000" fill="hold" grpId="0" nodeType="clickEffect">
                                  <p:stCondLst>
                                    <p:cond delay="0"/>
                                  </p:stCondLst>
                                  <p:childTnLst>
                                    <p:set>
                                      <p:cBhvr>
                                        <p:cTn id="40" dur="1" fill="hold">
                                          <p:stCondLst>
                                            <p:cond delay="0"/>
                                          </p:stCondLst>
                                        </p:cTn>
                                        <p:tgtEl>
                                          <p:spTgt spid="3">
                                            <p:txEl>
                                              <p:pRg st="3" end="3"/>
                                            </p:txEl>
                                          </p:spTgt>
                                        </p:tgtEl>
                                        <p:attrNameLst>
                                          <p:attrName>style.visibility</p:attrName>
                                        </p:attrNameLst>
                                      </p:cBhvr>
                                      <p:to>
                                        <p:strVal val="visible"/>
                                      </p:to>
                                    </p:set>
                                    <p:anim calcmode="lin" valueType="num">
                                      <p:cBhvr>
                                        <p:cTn id="41" dur="500" fill="hold"/>
                                        <p:tgtEl>
                                          <p:spTgt spid="3">
                                            <p:txEl>
                                              <p:pRg st="3" end="3"/>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42" dur="500" fill="hold"/>
                                        <p:tgtEl>
                                          <p:spTgt spid="3">
                                            <p:txEl>
                                              <p:pRg st="3" end="3"/>
                                            </p:txEl>
                                          </p:spTgt>
                                        </p:tgtEl>
                                        <p:attrNameLst>
                                          <p:attrName>ppt_w</p:attrName>
                                        </p:attrNameLst>
                                      </p:cBhvr>
                                      <p:tavLst>
                                        <p:tav tm="0">
                                          <p:val>
                                            <p:strVal val="#ppt_w+.3"/>
                                          </p:val>
                                        </p:tav>
                                        <p:tav tm="50000">
                                          <p:val>
                                            <p:strVal val="#ppt_w+.3"/>
                                          </p:val>
                                        </p:tav>
                                        <p:tav tm="100000">
                                          <p:val>
                                            <p:strVal val="#ppt_w"/>
                                          </p:val>
                                        </p:tav>
                                      </p:tavLst>
                                    </p:anim>
                                    <p:anim calcmode="lin" valueType="num">
                                      <p:cBhvr>
                                        <p:cTn id="43" dur="500" fill="hold"/>
                                        <p:tgtEl>
                                          <p:spTgt spid="3">
                                            <p:txEl>
                                              <p:pRg st="3" end="3"/>
                                            </p:txEl>
                                          </p:spTgt>
                                        </p:tgtEl>
                                        <p:attrNameLst>
                                          <p:attrName>ppt_x</p:attrName>
                                        </p:attrNameLst>
                                      </p:cBhvr>
                                      <p:tavLst>
                                        <p:tav tm="0">
                                          <p:val>
                                            <p:strVal val="#ppt_x-.3"/>
                                          </p:val>
                                        </p:tav>
                                        <p:tav tm="50000">
                                          <p:val>
                                            <p:strVal val="#ppt_x"/>
                                          </p:val>
                                        </p:tav>
                                        <p:tav tm="100000">
                                          <p:val>
                                            <p:strVal val="#ppt_x"/>
                                          </p:val>
                                        </p:tav>
                                      </p:tavLst>
                                    </p:anim>
                                    <p:anim calcmode="lin" valueType="num">
                                      <p:cBhvr>
                                        <p:cTn id="44" dur="500" fill="hold"/>
                                        <p:tgtEl>
                                          <p:spTgt spid="3">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39" presetClass="entr" presetSubtype="0" accel="100000" fill="hold" grpId="0" nodeType="clickEffect">
                                  <p:stCondLst>
                                    <p:cond delay="0"/>
                                  </p:stCondLst>
                                  <p:childTnLst>
                                    <p:set>
                                      <p:cBhvr>
                                        <p:cTn id="48" dur="1" fill="hold">
                                          <p:stCondLst>
                                            <p:cond delay="0"/>
                                          </p:stCondLst>
                                        </p:cTn>
                                        <p:tgtEl>
                                          <p:spTgt spid="3">
                                            <p:txEl>
                                              <p:pRg st="4" end="4"/>
                                            </p:txEl>
                                          </p:spTgt>
                                        </p:tgtEl>
                                        <p:attrNameLst>
                                          <p:attrName>style.visibility</p:attrName>
                                        </p:attrNameLst>
                                      </p:cBhvr>
                                      <p:to>
                                        <p:strVal val="visible"/>
                                      </p:to>
                                    </p:set>
                                    <p:anim calcmode="lin" valueType="num">
                                      <p:cBhvr>
                                        <p:cTn id="49" dur="500" fill="hold"/>
                                        <p:tgtEl>
                                          <p:spTgt spid="3">
                                            <p:txEl>
                                              <p:pRg st="4" end="4"/>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50" dur="500" fill="hold"/>
                                        <p:tgtEl>
                                          <p:spTgt spid="3">
                                            <p:txEl>
                                              <p:pRg st="4" end="4"/>
                                            </p:txEl>
                                          </p:spTgt>
                                        </p:tgtEl>
                                        <p:attrNameLst>
                                          <p:attrName>ppt_w</p:attrName>
                                        </p:attrNameLst>
                                      </p:cBhvr>
                                      <p:tavLst>
                                        <p:tav tm="0">
                                          <p:val>
                                            <p:strVal val="#ppt_w+.3"/>
                                          </p:val>
                                        </p:tav>
                                        <p:tav tm="50000">
                                          <p:val>
                                            <p:strVal val="#ppt_w+.3"/>
                                          </p:val>
                                        </p:tav>
                                        <p:tav tm="100000">
                                          <p:val>
                                            <p:strVal val="#ppt_w"/>
                                          </p:val>
                                        </p:tav>
                                      </p:tavLst>
                                    </p:anim>
                                    <p:anim calcmode="lin" valueType="num">
                                      <p:cBhvr>
                                        <p:cTn id="51" dur="500" fill="hold"/>
                                        <p:tgtEl>
                                          <p:spTgt spid="3">
                                            <p:txEl>
                                              <p:pRg st="4" end="4"/>
                                            </p:txEl>
                                          </p:spTgt>
                                        </p:tgtEl>
                                        <p:attrNameLst>
                                          <p:attrName>ppt_x</p:attrName>
                                        </p:attrNameLst>
                                      </p:cBhvr>
                                      <p:tavLst>
                                        <p:tav tm="0">
                                          <p:val>
                                            <p:strVal val="#ppt_x-.3"/>
                                          </p:val>
                                        </p:tav>
                                        <p:tav tm="50000">
                                          <p:val>
                                            <p:strVal val="#ppt_x"/>
                                          </p:val>
                                        </p:tav>
                                        <p:tav tm="100000">
                                          <p:val>
                                            <p:strVal val="#ppt_x"/>
                                          </p:val>
                                        </p:tav>
                                      </p:tavLst>
                                    </p:anim>
                                    <p:anim calcmode="lin" valueType="num">
                                      <p:cBhvr>
                                        <p:cTn id="52" dur="500" fill="hold"/>
                                        <p:tgtEl>
                                          <p:spTgt spid="3">
                                            <p:txEl>
                                              <p:pRg st="4" end="4"/>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normAutofit/>
          </a:bodyPr>
          <a:lstStyle/>
          <a:p>
            <a:pPr algn="ctr" rtl="1">
              <a:lnSpc>
                <a:spcPct val="150000"/>
              </a:lnSpc>
            </a:pPr>
            <a:r>
              <a:rPr lang="fa-IR" sz="3000" dirty="0" smtClean="0">
                <a:cs typeface="B Lotus" pitchFamily="2" charset="-78"/>
              </a:rPr>
              <a:t>مطالعات انجام شده در مقاله</a:t>
            </a:r>
            <a:endParaRPr lang="en-US" sz="3000" dirty="0">
              <a:cs typeface="B Lotus" pitchFamily="2" charset="-78"/>
            </a:endParaRPr>
          </a:p>
        </p:txBody>
      </p:sp>
      <p:sp>
        <p:nvSpPr>
          <p:cNvPr id="3" name="Content Placeholder 2"/>
          <p:cNvSpPr>
            <a:spLocks noGrp="1"/>
          </p:cNvSpPr>
          <p:nvPr>
            <p:ph idx="1"/>
          </p:nvPr>
        </p:nvSpPr>
        <p:spPr/>
        <p:txBody>
          <a:bodyPr>
            <a:normAutofit/>
          </a:bodyPr>
          <a:lstStyle/>
          <a:p>
            <a:pPr algn="just" rtl="1">
              <a:lnSpc>
                <a:spcPct val="150000"/>
              </a:lnSpc>
              <a:buFont typeface="Wingdings" pitchFamily="2" charset="2"/>
              <a:buChar char="ü"/>
            </a:pPr>
            <a:endParaRPr lang="en-US" sz="2000" b="1" dirty="0" smtClean="0">
              <a:cs typeface="B Lotus" pitchFamily="2" charset="-78"/>
            </a:endParaRPr>
          </a:p>
          <a:p>
            <a:pPr algn="just" rtl="1">
              <a:lnSpc>
                <a:spcPct val="150000"/>
              </a:lnSpc>
              <a:buFont typeface="Wingdings" pitchFamily="2" charset="2"/>
              <a:buChar char="ü"/>
            </a:pPr>
            <a:r>
              <a:rPr lang="fa-IR" sz="2000" b="1" dirty="0" smtClean="0">
                <a:cs typeface="B Lotus" pitchFamily="2" charset="-78"/>
              </a:rPr>
              <a:t>رابطه </a:t>
            </a:r>
            <a:r>
              <a:rPr lang="fa-IR" sz="2000" b="1" dirty="0" smtClean="0">
                <a:cs typeface="B Lotus" pitchFamily="2" charset="-78"/>
              </a:rPr>
              <a:t>با مشتري يا پروژه خبرساز</a:t>
            </a:r>
          </a:p>
          <a:p>
            <a:pPr algn="just" rtl="1">
              <a:lnSpc>
                <a:spcPct val="150000"/>
              </a:lnSpc>
              <a:buFont typeface="Wingdings" pitchFamily="2" charset="2"/>
              <a:buChar char="ü"/>
            </a:pPr>
            <a:r>
              <a:rPr lang="fa-IR" sz="2000" b="1" dirty="0" smtClean="0">
                <a:cs typeface="B Lotus" pitchFamily="2" charset="-78"/>
              </a:rPr>
              <a:t>رابطه </a:t>
            </a:r>
            <a:r>
              <a:rPr lang="fa-IR" sz="2000" b="1" dirty="0" smtClean="0">
                <a:cs typeface="B Lotus" pitchFamily="2" charset="-78"/>
              </a:rPr>
              <a:t>با گروه مشتري خارج از حيطه </a:t>
            </a:r>
            <a:r>
              <a:rPr lang="en-US" sz="2000" b="1" dirty="0" smtClean="0">
                <a:cs typeface="B Lotus" pitchFamily="2" charset="-78"/>
              </a:rPr>
              <a:t>OR </a:t>
            </a:r>
            <a:r>
              <a:rPr lang="fa-IR" sz="2000" b="1" dirty="0" smtClean="0">
                <a:cs typeface="B Lotus" pitchFamily="2" charset="-78"/>
              </a:rPr>
              <a:t> سنتي</a:t>
            </a:r>
          </a:p>
          <a:p>
            <a:pPr algn="just" rtl="1">
              <a:lnSpc>
                <a:spcPct val="150000"/>
              </a:lnSpc>
              <a:buFont typeface="Wingdings" pitchFamily="2" charset="2"/>
              <a:buChar char="ü"/>
            </a:pPr>
            <a:r>
              <a:rPr lang="fa-IR" sz="2000" b="1" dirty="0" smtClean="0">
                <a:cs typeface="B Lotus" pitchFamily="2" charset="-78"/>
              </a:rPr>
              <a:t>مداخله </a:t>
            </a:r>
            <a:r>
              <a:rPr lang="fa-IR" sz="2000" b="1" dirty="0" smtClean="0">
                <a:cs typeface="B Lotus" pitchFamily="2" charset="-78"/>
              </a:rPr>
              <a:t>برخي از روش هاي بررسي </a:t>
            </a:r>
          </a:p>
          <a:p>
            <a:pPr algn="just" rtl="1">
              <a:lnSpc>
                <a:spcPct val="150000"/>
              </a:lnSpc>
              <a:buFont typeface="Wingdings" pitchFamily="2" charset="2"/>
              <a:buChar char="ü"/>
            </a:pPr>
            <a:r>
              <a:rPr lang="fa-IR" sz="2000" b="1" dirty="0" smtClean="0">
                <a:cs typeface="B Lotus" pitchFamily="2" charset="-78"/>
              </a:rPr>
              <a:t>تنوع</a:t>
            </a:r>
            <a:endParaRPr lang="fa-IR" sz="2000" b="1" dirty="0" smtClean="0">
              <a:cs typeface="B Lotus" pitchFamily="2" charset="-78"/>
            </a:endParaRPr>
          </a:p>
          <a:p>
            <a:pPr algn="just" rtl="1">
              <a:lnSpc>
                <a:spcPct val="150000"/>
              </a:lnSpc>
            </a:pPr>
            <a:endParaRPr lang="fa-IR" sz="2000" b="1" dirty="0" smtClean="0">
              <a:cs typeface="B Lotus" pitchFamily="2" charset="-78"/>
            </a:endParaRPr>
          </a:p>
          <a:p>
            <a:pPr algn="just" rtl="1">
              <a:lnSpc>
                <a:spcPct val="150000"/>
              </a:lnSpc>
              <a:buNone/>
            </a:pPr>
            <a:endParaRPr lang="fa-IR" sz="2000" b="1" dirty="0">
              <a:cs typeface="B Lotus" pitchFamily="2" charset="-78"/>
            </a:endParaRPr>
          </a:p>
        </p:txBody>
      </p:sp>
      <p:pic>
        <p:nvPicPr>
          <p:cNvPr id="2050" name="Picture 2" descr="E:\work\power\moosavi\pic2.jpg"/>
          <p:cNvPicPr>
            <a:picLocks noChangeAspect="1" noChangeArrowheads="1"/>
          </p:cNvPicPr>
          <p:nvPr/>
        </p:nvPicPr>
        <p:blipFill>
          <a:blip r:embed="rId2"/>
          <a:srcRect/>
          <a:stretch>
            <a:fillRect/>
          </a:stretch>
        </p:blipFill>
        <p:spPr bwMode="auto">
          <a:xfrm>
            <a:off x="381000" y="3352800"/>
            <a:ext cx="3848101" cy="2895600"/>
          </a:xfrm>
          <a:prstGeom prst="rect">
            <a:avLst/>
          </a:prstGeom>
          <a:noFill/>
        </p:spPr>
      </p:pic>
    </p:spTree>
  </p:cSld>
  <p:clrMapOvr>
    <a:masterClrMapping/>
  </p:clrMapOvr>
  <p:transition>
    <p:strips dir="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80">
                                          <p:stCondLst>
                                            <p:cond delay="0"/>
                                          </p:stCondLst>
                                        </p:cTn>
                                        <p:tgtEl>
                                          <p:spTgt spid="2"/>
                                        </p:tgtEl>
                                      </p:cBhvr>
                                    </p:animEffect>
                                    <p:anim calcmode="lin" valueType="num">
                                      <p:cBhvr>
                                        <p:cTn id="8" dur="1822" tmFilter="0,0; 0.14,0.36; 0.43,0.73; 0.71,0.91; 1.0,1.0">
                                          <p:stCondLst>
                                            <p:cond delay="0"/>
                                          </p:stCondLst>
                                        </p:cTn>
                                        <p:tgtEl>
                                          <p:spTgt spid="2"/>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2"/>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2"/>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2"/>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2"/>
                                        </p:tgtEl>
                                        <p:attrNameLst>
                                          <p:attrName>ppt_y</p:attrName>
                                        </p:attrNameLst>
                                      </p:cBhvr>
                                      <p:tavLst>
                                        <p:tav tm="0" fmla="#ppt_y-sin(pi*$)/81">
                                          <p:val>
                                            <p:fltVal val="0"/>
                                          </p:val>
                                        </p:tav>
                                        <p:tav tm="100000">
                                          <p:val>
                                            <p:fltVal val="1"/>
                                          </p:val>
                                        </p:tav>
                                      </p:tavLst>
                                    </p:anim>
                                    <p:animScale>
                                      <p:cBhvr>
                                        <p:cTn id="13" dur="26">
                                          <p:stCondLst>
                                            <p:cond delay="650"/>
                                          </p:stCondLst>
                                        </p:cTn>
                                        <p:tgtEl>
                                          <p:spTgt spid="2"/>
                                        </p:tgtEl>
                                      </p:cBhvr>
                                      <p:to x="100000" y="60000"/>
                                    </p:animScale>
                                    <p:animScale>
                                      <p:cBhvr>
                                        <p:cTn id="14" dur="166" decel="50000">
                                          <p:stCondLst>
                                            <p:cond delay="676"/>
                                          </p:stCondLst>
                                        </p:cTn>
                                        <p:tgtEl>
                                          <p:spTgt spid="2"/>
                                        </p:tgtEl>
                                      </p:cBhvr>
                                      <p:to x="100000" y="100000"/>
                                    </p:animScale>
                                    <p:animScale>
                                      <p:cBhvr>
                                        <p:cTn id="15" dur="26">
                                          <p:stCondLst>
                                            <p:cond delay="1312"/>
                                          </p:stCondLst>
                                        </p:cTn>
                                        <p:tgtEl>
                                          <p:spTgt spid="2"/>
                                        </p:tgtEl>
                                      </p:cBhvr>
                                      <p:to x="100000" y="80000"/>
                                    </p:animScale>
                                    <p:animScale>
                                      <p:cBhvr>
                                        <p:cTn id="16" dur="166" decel="50000">
                                          <p:stCondLst>
                                            <p:cond delay="1338"/>
                                          </p:stCondLst>
                                        </p:cTn>
                                        <p:tgtEl>
                                          <p:spTgt spid="2"/>
                                        </p:tgtEl>
                                      </p:cBhvr>
                                      <p:to x="100000" y="100000"/>
                                    </p:animScale>
                                    <p:animScale>
                                      <p:cBhvr>
                                        <p:cTn id="17" dur="26">
                                          <p:stCondLst>
                                            <p:cond delay="1642"/>
                                          </p:stCondLst>
                                        </p:cTn>
                                        <p:tgtEl>
                                          <p:spTgt spid="2"/>
                                        </p:tgtEl>
                                      </p:cBhvr>
                                      <p:to x="100000" y="90000"/>
                                    </p:animScale>
                                    <p:animScale>
                                      <p:cBhvr>
                                        <p:cTn id="18" dur="166" decel="50000">
                                          <p:stCondLst>
                                            <p:cond delay="1668"/>
                                          </p:stCondLst>
                                        </p:cTn>
                                        <p:tgtEl>
                                          <p:spTgt spid="2"/>
                                        </p:tgtEl>
                                      </p:cBhvr>
                                      <p:to x="100000" y="100000"/>
                                    </p:animScale>
                                    <p:animScale>
                                      <p:cBhvr>
                                        <p:cTn id="19" dur="26">
                                          <p:stCondLst>
                                            <p:cond delay="1808"/>
                                          </p:stCondLst>
                                        </p:cTn>
                                        <p:tgtEl>
                                          <p:spTgt spid="2"/>
                                        </p:tgtEl>
                                      </p:cBhvr>
                                      <p:to x="100000" y="95000"/>
                                    </p:animScale>
                                    <p:animScale>
                                      <p:cBhvr>
                                        <p:cTn id="20" dur="166" decel="50000">
                                          <p:stCondLst>
                                            <p:cond delay="1834"/>
                                          </p:stCondLst>
                                        </p:cTn>
                                        <p:tgtEl>
                                          <p:spTgt spid="2"/>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39" presetClass="entr" presetSubtype="0" accel="100000" fill="hold" nodeType="clickEffect">
                                  <p:stCondLst>
                                    <p:cond delay="0"/>
                                  </p:stCondLst>
                                  <p:childTnLst>
                                    <p:set>
                                      <p:cBhvr>
                                        <p:cTn id="24" dur="1" fill="hold">
                                          <p:stCondLst>
                                            <p:cond delay="0"/>
                                          </p:stCondLst>
                                        </p:cTn>
                                        <p:tgtEl>
                                          <p:spTgt spid="2050"/>
                                        </p:tgtEl>
                                        <p:attrNameLst>
                                          <p:attrName>style.visibility</p:attrName>
                                        </p:attrNameLst>
                                      </p:cBhvr>
                                      <p:to>
                                        <p:strVal val="visible"/>
                                      </p:to>
                                    </p:set>
                                    <p:anim calcmode="lin" valueType="num">
                                      <p:cBhvr>
                                        <p:cTn id="25" dur="500" fill="hold"/>
                                        <p:tgtEl>
                                          <p:spTgt spid="2050"/>
                                        </p:tgtEl>
                                        <p:attrNameLst>
                                          <p:attrName>ppt_h</p:attrName>
                                        </p:attrNameLst>
                                      </p:cBhvr>
                                      <p:tavLst>
                                        <p:tav tm="0">
                                          <p:val>
                                            <p:strVal val="#ppt_h/20"/>
                                          </p:val>
                                        </p:tav>
                                        <p:tav tm="50000">
                                          <p:val>
                                            <p:strVal val="#ppt_h/20"/>
                                          </p:val>
                                        </p:tav>
                                        <p:tav tm="100000">
                                          <p:val>
                                            <p:strVal val="#ppt_h"/>
                                          </p:val>
                                        </p:tav>
                                      </p:tavLst>
                                    </p:anim>
                                    <p:anim calcmode="lin" valueType="num">
                                      <p:cBhvr>
                                        <p:cTn id="26" dur="500" fill="hold"/>
                                        <p:tgtEl>
                                          <p:spTgt spid="2050"/>
                                        </p:tgtEl>
                                        <p:attrNameLst>
                                          <p:attrName>ppt_w</p:attrName>
                                        </p:attrNameLst>
                                      </p:cBhvr>
                                      <p:tavLst>
                                        <p:tav tm="0">
                                          <p:val>
                                            <p:strVal val="#ppt_w+.3"/>
                                          </p:val>
                                        </p:tav>
                                        <p:tav tm="50000">
                                          <p:val>
                                            <p:strVal val="#ppt_w+.3"/>
                                          </p:val>
                                        </p:tav>
                                        <p:tav tm="100000">
                                          <p:val>
                                            <p:strVal val="#ppt_w"/>
                                          </p:val>
                                        </p:tav>
                                      </p:tavLst>
                                    </p:anim>
                                    <p:anim calcmode="lin" valueType="num">
                                      <p:cBhvr>
                                        <p:cTn id="27" dur="500" fill="hold"/>
                                        <p:tgtEl>
                                          <p:spTgt spid="2050"/>
                                        </p:tgtEl>
                                        <p:attrNameLst>
                                          <p:attrName>ppt_x</p:attrName>
                                        </p:attrNameLst>
                                      </p:cBhvr>
                                      <p:tavLst>
                                        <p:tav tm="0">
                                          <p:val>
                                            <p:strVal val="#ppt_x-.3"/>
                                          </p:val>
                                        </p:tav>
                                        <p:tav tm="50000">
                                          <p:val>
                                            <p:strVal val="#ppt_x"/>
                                          </p:val>
                                        </p:tav>
                                        <p:tav tm="100000">
                                          <p:val>
                                            <p:strVal val="#ppt_x"/>
                                          </p:val>
                                        </p:tav>
                                      </p:tavLst>
                                    </p:anim>
                                    <p:anim calcmode="lin" valueType="num">
                                      <p:cBhvr>
                                        <p:cTn id="28" dur="500" fill="hold"/>
                                        <p:tgtEl>
                                          <p:spTgt spid="2050"/>
                                        </p:tgtEl>
                                        <p:attrNameLst>
                                          <p:attrName>ppt_y</p:attrName>
                                        </p:attrNameLst>
                                      </p:cBhvr>
                                      <p:tavLst>
                                        <p:tav tm="0">
                                          <p:val>
                                            <p:strVal val="#ppt_y"/>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39" presetClass="entr" presetSubtype="0" accel="100000" fill="hold" grpId="0" nodeType="clickEffect">
                                  <p:stCondLst>
                                    <p:cond delay="0"/>
                                  </p:stCondLst>
                                  <p:childTnLst>
                                    <p:set>
                                      <p:cBhvr>
                                        <p:cTn id="32" dur="1" fill="hold">
                                          <p:stCondLst>
                                            <p:cond delay="0"/>
                                          </p:stCondLst>
                                        </p:cTn>
                                        <p:tgtEl>
                                          <p:spTgt spid="3">
                                            <p:txEl>
                                              <p:pRg st="1" end="1"/>
                                            </p:txEl>
                                          </p:spTgt>
                                        </p:tgtEl>
                                        <p:attrNameLst>
                                          <p:attrName>style.visibility</p:attrName>
                                        </p:attrNameLst>
                                      </p:cBhvr>
                                      <p:to>
                                        <p:strVal val="visible"/>
                                      </p:to>
                                    </p:set>
                                    <p:anim calcmode="lin" valueType="num">
                                      <p:cBhvr>
                                        <p:cTn id="33" dur="500" fill="hold"/>
                                        <p:tgtEl>
                                          <p:spTgt spid="3">
                                            <p:txEl>
                                              <p:pRg st="1" end="1"/>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34" dur="500" fill="hold"/>
                                        <p:tgtEl>
                                          <p:spTgt spid="3">
                                            <p:txEl>
                                              <p:pRg st="1" end="1"/>
                                            </p:txEl>
                                          </p:spTgt>
                                        </p:tgtEl>
                                        <p:attrNameLst>
                                          <p:attrName>ppt_w</p:attrName>
                                        </p:attrNameLst>
                                      </p:cBhvr>
                                      <p:tavLst>
                                        <p:tav tm="0">
                                          <p:val>
                                            <p:strVal val="#ppt_w+.3"/>
                                          </p:val>
                                        </p:tav>
                                        <p:tav tm="50000">
                                          <p:val>
                                            <p:strVal val="#ppt_w+.3"/>
                                          </p:val>
                                        </p:tav>
                                        <p:tav tm="100000">
                                          <p:val>
                                            <p:strVal val="#ppt_w"/>
                                          </p:val>
                                        </p:tav>
                                      </p:tavLst>
                                    </p:anim>
                                    <p:anim calcmode="lin" valueType="num">
                                      <p:cBhvr>
                                        <p:cTn id="35" dur="500" fill="hold"/>
                                        <p:tgtEl>
                                          <p:spTgt spid="3">
                                            <p:txEl>
                                              <p:pRg st="1" end="1"/>
                                            </p:txEl>
                                          </p:spTgt>
                                        </p:tgtEl>
                                        <p:attrNameLst>
                                          <p:attrName>ppt_x</p:attrName>
                                        </p:attrNameLst>
                                      </p:cBhvr>
                                      <p:tavLst>
                                        <p:tav tm="0">
                                          <p:val>
                                            <p:strVal val="#ppt_x-.3"/>
                                          </p:val>
                                        </p:tav>
                                        <p:tav tm="50000">
                                          <p:val>
                                            <p:strVal val="#ppt_x"/>
                                          </p:val>
                                        </p:tav>
                                        <p:tav tm="100000">
                                          <p:val>
                                            <p:strVal val="#ppt_x"/>
                                          </p:val>
                                        </p:tav>
                                      </p:tavLst>
                                    </p:anim>
                                    <p:anim calcmode="lin" valueType="num">
                                      <p:cBhvr>
                                        <p:cTn id="36" dur="500" fill="hold"/>
                                        <p:tgtEl>
                                          <p:spTgt spid="3">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39" presetClass="entr" presetSubtype="0" accel="100000" fill="hold" grpId="0" nodeType="clickEffect">
                                  <p:stCondLst>
                                    <p:cond delay="0"/>
                                  </p:stCondLst>
                                  <p:childTnLst>
                                    <p:set>
                                      <p:cBhvr>
                                        <p:cTn id="40" dur="1" fill="hold">
                                          <p:stCondLst>
                                            <p:cond delay="0"/>
                                          </p:stCondLst>
                                        </p:cTn>
                                        <p:tgtEl>
                                          <p:spTgt spid="3">
                                            <p:txEl>
                                              <p:pRg st="2" end="2"/>
                                            </p:txEl>
                                          </p:spTgt>
                                        </p:tgtEl>
                                        <p:attrNameLst>
                                          <p:attrName>style.visibility</p:attrName>
                                        </p:attrNameLst>
                                      </p:cBhvr>
                                      <p:to>
                                        <p:strVal val="visible"/>
                                      </p:to>
                                    </p:set>
                                    <p:anim calcmode="lin" valueType="num">
                                      <p:cBhvr>
                                        <p:cTn id="41" dur="500" fill="hold"/>
                                        <p:tgtEl>
                                          <p:spTgt spid="3">
                                            <p:txEl>
                                              <p:pRg st="2" end="2"/>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42" dur="500" fill="hold"/>
                                        <p:tgtEl>
                                          <p:spTgt spid="3">
                                            <p:txEl>
                                              <p:pRg st="2" end="2"/>
                                            </p:txEl>
                                          </p:spTgt>
                                        </p:tgtEl>
                                        <p:attrNameLst>
                                          <p:attrName>ppt_w</p:attrName>
                                        </p:attrNameLst>
                                      </p:cBhvr>
                                      <p:tavLst>
                                        <p:tav tm="0">
                                          <p:val>
                                            <p:strVal val="#ppt_w+.3"/>
                                          </p:val>
                                        </p:tav>
                                        <p:tav tm="50000">
                                          <p:val>
                                            <p:strVal val="#ppt_w+.3"/>
                                          </p:val>
                                        </p:tav>
                                        <p:tav tm="100000">
                                          <p:val>
                                            <p:strVal val="#ppt_w"/>
                                          </p:val>
                                        </p:tav>
                                      </p:tavLst>
                                    </p:anim>
                                    <p:anim calcmode="lin" valueType="num">
                                      <p:cBhvr>
                                        <p:cTn id="43" dur="500" fill="hold"/>
                                        <p:tgtEl>
                                          <p:spTgt spid="3">
                                            <p:txEl>
                                              <p:pRg st="2" end="2"/>
                                            </p:txEl>
                                          </p:spTgt>
                                        </p:tgtEl>
                                        <p:attrNameLst>
                                          <p:attrName>ppt_x</p:attrName>
                                        </p:attrNameLst>
                                      </p:cBhvr>
                                      <p:tavLst>
                                        <p:tav tm="0">
                                          <p:val>
                                            <p:strVal val="#ppt_x-.3"/>
                                          </p:val>
                                        </p:tav>
                                        <p:tav tm="50000">
                                          <p:val>
                                            <p:strVal val="#ppt_x"/>
                                          </p:val>
                                        </p:tav>
                                        <p:tav tm="100000">
                                          <p:val>
                                            <p:strVal val="#ppt_x"/>
                                          </p:val>
                                        </p:tav>
                                      </p:tavLst>
                                    </p:anim>
                                    <p:anim calcmode="lin" valueType="num">
                                      <p:cBhvr>
                                        <p:cTn id="44" dur="500" fill="hold"/>
                                        <p:tgtEl>
                                          <p:spTgt spid="3">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39" presetClass="entr" presetSubtype="0" accel="100000" fill="hold" grpId="0" nodeType="clickEffect">
                                  <p:stCondLst>
                                    <p:cond delay="0"/>
                                  </p:stCondLst>
                                  <p:childTnLst>
                                    <p:set>
                                      <p:cBhvr>
                                        <p:cTn id="48" dur="1" fill="hold">
                                          <p:stCondLst>
                                            <p:cond delay="0"/>
                                          </p:stCondLst>
                                        </p:cTn>
                                        <p:tgtEl>
                                          <p:spTgt spid="3">
                                            <p:txEl>
                                              <p:pRg st="3" end="3"/>
                                            </p:txEl>
                                          </p:spTgt>
                                        </p:tgtEl>
                                        <p:attrNameLst>
                                          <p:attrName>style.visibility</p:attrName>
                                        </p:attrNameLst>
                                      </p:cBhvr>
                                      <p:to>
                                        <p:strVal val="visible"/>
                                      </p:to>
                                    </p:set>
                                    <p:anim calcmode="lin" valueType="num">
                                      <p:cBhvr>
                                        <p:cTn id="49" dur="500" fill="hold"/>
                                        <p:tgtEl>
                                          <p:spTgt spid="3">
                                            <p:txEl>
                                              <p:pRg st="3" end="3"/>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50" dur="500" fill="hold"/>
                                        <p:tgtEl>
                                          <p:spTgt spid="3">
                                            <p:txEl>
                                              <p:pRg st="3" end="3"/>
                                            </p:txEl>
                                          </p:spTgt>
                                        </p:tgtEl>
                                        <p:attrNameLst>
                                          <p:attrName>ppt_w</p:attrName>
                                        </p:attrNameLst>
                                      </p:cBhvr>
                                      <p:tavLst>
                                        <p:tav tm="0">
                                          <p:val>
                                            <p:strVal val="#ppt_w+.3"/>
                                          </p:val>
                                        </p:tav>
                                        <p:tav tm="50000">
                                          <p:val>
                                            <p:strVal val="#ppt_w+.3"/>
                                          </p:val>
                                        </p:tav>
                                        <p:tav tm="100000">
                                          <p:val>
                                            <p:strVal val="#ppt_w"/>
                                          </p:val>
                                        </p:tav>
                                      </p:tavLst>
                                    </p:anim>
                                    <p:anim calcmode="lin" valueType="num">
                                      <p:cBhvr>
                                        <p:cTn id="51" dur="500" fill="hold"/>
                                        <p:tgtEl>
                                          <p:spTgt spid="3">
                                            <p:txEl>
                                              <p:pRg st="3" end="3"/>
                                            </p:txEl>
                                          </p:spTgt>
                                        </p:tgtEl>
                                        <p:attrNameLst>
                                          <p:attrName>ppt_x</p:attrName>
                                        </p:attrNameLst>
                                      </p:cBhvr>
                                      <p:tavLst>
                                        <p:tav tm="0">
                                          <p:val>
                                            <p:strVal val="#ppt_x-.3"/>
                                          </p:val>
                                        </p:tav>
                                        <p:tav tm="50000">
                                          <p:val>
                                            <p:strVal val="#ppt_x"/>
                                          </p:val>
                                        </p:tav>
                                        <p:tav tm="100000">
                                          <p:val>
                                            <p:strVal val="#ppt_x"/>
                                          </p:val>
                                        </p:tav>
                                      </p:tavLst>
                                    </p:anim>
                                    <p:anim calcmode="lin" valueType="num">
                                      <p:cBhvr>
                                        <p:cTn id="52" dur="500" fill="hold"/>
                                        <p:tgtEl>
                                          <p:spTgt spid="3">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53" fill="hold">
                      <p:stCondLst>
                        <p:cond delay="indefinite"/>
                      </p:stCondLst>
                      <p:childTnLst>
                        <p:par>
                          <p:cTn id="54" fill="hold">
                            <p:stCondLst>
                              <p:cond delay="0"/>
                            </p:stCondLst>
                            <p:childTnLst>
                              <p:par>
                                <p:cTn id="55" presetID="39" presetClass="entr" presetSubtype="0" accel="100000" fill="hold" grpId="0" nodeType="clickEffect">
                                  <p:stCondLst>
                                    <p:cond delay="0"/>
                                  </p:stCondLst>
                                  <p:childTnLst>
                                    <p:set>
                                      <p:cBhvr>
                                        <p:cTn id="56" dur="1" fill="hold">
                                          <p:stCondLst>
                                            <p:cond delay="0"/>
                                          </p:stCondLst>
                                        </p:cTn>
                                        <p:tgtEl>
                                          <p:spTgt spid="3">
                                            <p:txEl>
                                              <p:pRg st="4" end="4"/>
                                            </p:txEl>
                                          </p:spTgt>
                                        </p:tgtEl>
                                        <p:attrNameLst>
                                          <p:attrName>style.visibility</p:attrName>
                                        </p:attrNameLst>
                                      </p:cBhvr>
                                      <p:to>
                                        <p:strVal val="visible"/>
                                      </p:to>
                                    </p:set>
                                    <p:anim calcmode="lin" valueType="num">
                                      <p:cBhvr>
                                        <p:cTn id="57" dur="500" fill="hold"/>
                                        <p:tgtEl>
                                          <p:spTgt spid="3">
                                            <p:txEl>
                                              <p:pRg st="4" end="4"/>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58" dur="500" fill="hold"/>
                                        <p:tgtEl>
                                          <p:spTgt spid="3">
                                            <p:txEl>
                                              <p:pRg st="4" end="4"/>
                                            </p:txEl>
                                          </p:spTgt>
                                        </p:tgtEl>
                                        <p:attrNameLst>
                                          <p:attrName>ppt_w</p:attrName>
                                        </p:attrNameLst>
                                      </p:cBhvr>
                                      <p:tavLst>
                                        <p:tav tm="0">
                                          <p:val>
                                            <p:strVal val="#ppt_w+.3"/>
                                          </p:val>
                                        </p:tav>
                                        <p:tav tm="50000">
                                          <p:val>
                                            <p:strVal val="#ppt_w+.3"/>
                                          </p:val>
                                        </p:tav>
                                        <p:tav tm="100000">
                                          <p:val>
                                            <p:strVal val="#ppt_w"/>
                                          </p:val>
                                        </p:tav>
                                      </p:tavLst>
                                    </p:anim>
                                    <p:anim calcmode="lin" valueType="num">
                                      <p:cBhvr>
                                        <p:cTn id="59" dur="500" fill="hold"/>
                                        <p:tgtEl>
                                          <p:spTgt spid="3">
                                            <p:txEl>
                                              <p:pRg st="4" end="4"/>
                                            </p:txEl>
                                          </p:spTgt>
                                        </p:tgtEl>
                                        <p:attrNameLst>
                                          <p:attrName>ppt_x</p:attrName>
                                        </p:attrNameLst>
                                      </p:cBhvr>
                                      <p:tavLst>
                                        <p:tav tm="0">
                                          <p:val>
                                            <p:strVal val="#ppt_x-.3"/>
                                          </p:val>
                                        </p:tav>
                                        <p:tav tm="50000">
                                          <p:val>
                                            <p:strVal val="#ppt_x"/>
                                          </p:val>
                                        </p:tav>
                                        <p:tav tm="100000">
                                          <p:val>
                                            <p:strVal val="#ppt_x"/>
                                          </p:val>
                                        </p:tav>
                                      </p:tavLst>
                                    </p:anim>
                                    <p:anim calcmode="lin" valueType="num">
                                      <p:cBhvr>
                                        <p:cTn id="60" dur="500" fill="hold"/>
                                        <p:tgtEl>
                                          <p:spTgt spid="3">
                                            <p:txEl>
                                              <p:pRg st="4" end="4"/>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normAutofit/>
          </a:bodyPr>
          <a:lstStyle/>
          <a:p>
            <a:pPr algn="ctr" rtl="1">
              <a:lnSpc>
                <a:spcPct val="150000"/>
              </a:lnSpc>
            </a:pPr>
            <a:r>
              <a:rPr lang="fa-IR" sz="3200" b="1" dirty="0" smtClean="0">
                <a:cs typeface="B Lotus" pitchFamily="2" charset="-78"/>
              </a:rPr>
              <a:t>ساختاربندي مجدد سازماني در </a:t>
            </a:r>
            <a:r>
              <a:rPr lang="en-US" sz="3200" b="1" dirty="0" smtClean="0">
                <a:cs typeface="B Lotus" pitchFamily="2" charset="-78"/>
              </a:rPr>
              <a:t>Shell</a:t>
            </a:r>
            <a:endParaRPr lang="en-US" sz="3000" dirty="0">
              <a:cs typeface="B Lotus" pitchFamily="2" charset="-78"/>
            </a:endParaRPr>
          </a:p>
        </p:txBody>
      </p:sp>
      <p:sp>
        <p:nvSpPr>
          <p:cNvPr id="3" name="Content Placeholder 2"/>
          <p:cNvSpPr>
            <a:spLocks noGrp="1"/>
          </p:cNvSpPr>
          <p:nvPr>
            <p:ph idx="1"/>
          </p:nvPr>
        </p:nvSpPr>
        <p:spPr>
          <a:xfrm>
            <a:off x="457200" y="1600200"/>
            <a:ext cx="8229600" cy="4953000"/>
          </a:xfrm>
        </p:spPr>
        <p:txBody>
          <a:bodyPr>
            <a:normAutofit/>
          </a:bodyPr>
          <a:lstStyle/>
          <a:p>
            <a:pPr algn="just" rtl="1">
              <a:lnSpc>
                <a:spcPct val="150000"/>
              </a:lnSpc>
            </a:pPr>
            <a:r>
              <a:rPr lang="en-US" sz="2000" b="1" dirty="0" smtClean="0">
                <a:cs typeface="B Lotus" pitchFamily="2" charset="-78"/>
              </a:rPr>
              <a:t>Shell</a:t>
            </a:r>
            <a:r>
              <a:rPr lang="fa-IR" sz="2000" b="1" dirty="0" smtClean="0">
                <a:cs typeface="B Lotus" pitchFamily="2" charset="-78"/>
              </a:rPr>
              <a:t> ، شركتي بزرگ و متفاوت است كه شديدا به رشد و بهره برداري از نوآوري هاي تكنولوژيكي وابسته مي </a:t>
            </a:r>
            <a:r>
              <a:rPr lang="fa-IR" sz="2000" b="1" dirty="0" smtClean="0">
                <a:cs typeface="B Lotus" pitchFamily="2" charset="-78"/>
              </a:rPr>
              <a:t>باشد</a:t>
            </a:r>
            <a:r>
              <a:rPr lang="en-US" sz="2000" b="1" dirty="0" smtClean="0">
                <a:cs typeface="B Lotus" pitchFamily="2" charset="-78"/>
              </a:rPr>
              <a:t>.</a:t>
            </a:r>
          </a:p>
          <a:p>
            <a:pPr algn="just" rtl="1">
              <a:lnSpc>
                <a:spcPct val="150000"/>
              </a:lnSpc>
            </a:pPr>
            <a:endParaRPr lang="en-US" sz="2000" dirty="0" smtClean="0">
              <a:cs typeface="B Lotus" pitchFamily="2" charset="-78"/>
            </a:endParaRPr>
          </a:p>
          <a:p>
            <a:pPr algn="just" rtl="1">
              <a:lnSpc>
                <a:spcPct val="150000"/>
              </a:lnSpc>
            </a:pPr>
            <a:r>
              <a:rPr lang="fa-IR" sz="2000" b="1" dirty="0" smtClean="0">
                <a:cs typeface="B Lotus" pitchFamily="2" charset="-78"/>
              </a:rPr>
              <a:t>كارگاه نهايي بر تعيين خطوط كلي ساختار جديد سازماني تاكيد داشت. امكانات با استفاده از مرحله مقايسه </a:t>
            </a:r>
            <a:r>
              <a:rPr lang="en-US" sz="2000" b="1" dirty="0" smtClean="0">
                <a:cs typeface="B Lotus" pitchFamily="2" charset="-78"/>
              </a:rPr>
              <a:t>SSM</a:t>
            </a:r>
            <a:r>
              <a:rPr lang="fa-IR" sz="2000" b="1" dirty="0" smtClean="0">
                <a:cs typeface="B Lotus" pitchFamily="2" charset="-78"/>
              </a:rPr>
              <a:t> تست شدند </a:t>
            </a:r>
            <a:r>
              <a:rPr lang="en-US" sz="2000" b="1" dirty="0" smtClean="0">
                <a:cs typeface="B Lotus" pitchFamily="2" charset="-78"/>
              </a:rPr>
              <a:t>.</a:t>
            </a:r>
            <a:r>
              <a:rPr lang="fa-IR" sz="2000" b="1" dirty="0" smtClean="0">
                <a:cs typeface="B Lotus" pitchFamily="2" charset="-78"/>
              </a:rPr>
              <a:t>اين كاربرد </a:t>
            </a:r>
            <a:r>
              <a:rPr lang="en-US" sz="2000" b="1" dirty="0" smtClean="0">
                <a:cs typeface="B Lotus" pitchFamily="2" charset="-78"/>
              </a:rPr>
              <a:t>SSM</a:t>
            </a:r>
            <a:r>
              <a:rPr lang="fa-IR" sz="2000" b="1" dirty="0" smtClean="0">
                <a:cs typeface="B Lotus" pitchFamily="2" charset="-78"/>
              </a:rPr>
              <a:t> هم از نظر اندازه سازمان موردنظر و هم از نظر روش استفاده آن قابل توجه بود كه به عنوان ابزار تسهيل كار بوسيله خود شركت كنندگان اجرا شد به جاي اينكه به عنوان روشي از خارج بكار گرفته شود.</a:t>
            </a:r>
            <a:endParaRPr lang="en-US" sz="2000" dirty="0" smtClean="0">
              <a:cs typeface="B Lotus" pitchFamily="2" charset="-78"/>
            </a:endParaRPr>
          </a:p>
          <a:p>
            <a:pPr algn="just" rtl="1">
              <a:lnSpc>
                <a:spcPct val="150000"/>
              </a:lnSpc>
              <a:buNone/>
            </a:pPr>
            <a:endParaRPr lang="en-US" sz="2000" dirty="0" smtClean="0">
              <a:cs typeface="B Lotus" pitchFamily="2" charset="-78"/>
            </a:endParaRPr>
          </a:p>
          <a:p>
            <a:pPr algn="just" rtl="1">
              <a:lnSpc>
                <a:spcPct val="150000"/>
              </a:lnSpc>
              <a:buNone/>
            </a:pPr>
            <a:endParaRPr lang="en-US" sz="2000" dirty="0">
              <a:cs typeface="B Lotus" pitchFamily="2" charset="-78"/>
            </a:endParaRPr>
          </a:p>
          <a:p>
            <a:pPr algn="just" rtl="1">
              <a:lnSpc>
                <a:spcPct val="150000"/>
              </a:lnSpc>
              <a:buNone/>
            </a:pPr>
            <a:endParaRPr lang="en-US" sz="2000" dirty="0">
              <a:cs typeface="B Lotus" pitchFamily="2" charset="-78"/>
            </a:endParaRPr>
          </a:p>
        </p:txBody>
      </p:sp>
    </p:spTree>
  </p:cSld>
  <p:clrMapOvr>
    <a:masterClrMapping/>
  </p:clrMapOvr>
  <p:transition>
    <p:strips dir="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80">
                                          <p:stCondLst>
                                            <p:cond delay="0"/>
                                          </p:stCondLst>
                                        </p:cTn>
                                        <p:tgtEl>
                                          <p:spTgt spid="2"/>
                                        </p:tgtEl>
                                      </p:cBhvr>
                                    </p:animEffect>
                                    <p:anim calcmode="lin" valueType="num">
                                      <p:cBhvr>
                                        <p:cTn id="8" dur="1822" tmFilter="0,0; 0.14,0.36; 0.43,0.73; 0.71,0.91; 1.0,1.0">
                                          <p:stCondLst>
                                            <p:cond delay="0"/>
                                          </p:stCondLst>
                                        </p:cTn>
                                        <p:tgtEl>
                                          <p:spTgt spid="2"/>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2"/>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2"/>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2"/>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2"/>
                                        </p:tgtEl>
                                        <p:attrNameLst>
                                          <p:attrName>ppt_y</p:attrName>
                                        </p:attrNameLst>
                                      </p:cBhvr>
                                      <p:tavLst>
                                        <p:tav tm="0" fmla="#ppt_y-sin(pi*$)/81">
                                          <p:val>
                                            <p:fltVal val="0"/>
                                          </p:val>
                                        </p:tav>
                                        <p:tav tm="100000">
                                          <p:val>
                                            <p:fltVal val="1"/>
                                          </p:val>
                                        </p:tav>
                                      </p:tavLst>
                                    </p:anim>
                                    <p:animScale>
                                      <p:cBhvr>
                                        <p:cTn id="13" dur="26">
                                          <p:stCondLst>
                                            <p:cond delay="650"/>
                                          </p:stCondLst>
                                        </p:cTn>
                                        <p:tgtEl>
                                          <p:spTgt spid="2"/>
                                        </p:tgtEl>
                                      </p:cBhvr>
                                      <p:to x="100000" y="60000"/>
                                    </p:animScale>
                                    <p:animScale>
                                      <p:cBhvr>
                                        <p:cTn id="14" dur="166" decel="50000">
                                          <p:stCondLst>
                                            <p:cond delay="676"/>
                                          </p:stCondLst>
                                        </p:cTn>
                                        <p:tgtEl>
                                          <p:spTgt spid="2"/>
                                        </p:tgtEl>
                                      </p:cBhvr>
                                      <p:to x="100000" y="100000"/>
                                    </p:animScale>
                                    <p:animScale>
                                      <p:cBhvr>
                                        <p:cTn id="15" dur="26">
                                          <p:stCondLst>
                                            <p:cond delay="1312"/>
                                          </p:stCondLst>
                                        </p:cTn>
                                        <p:tgtEl>
                                          <p:spTgt spid="2"/>
                                        </p:tgtEl>
                                      </p:cBhvr>
                                      <p:to x="100000" y="80000"/>
                                    </p:animScale>
                                    <p:animScale>
                                      <p:cBhvr>
                                        <p:cTn id="16" dur="166" decel="50000">
                                          <p:stCondLst>
                                            <p:cond delay="1338"/>
                                          </p:stCondLst>
                                        </p:cTn>
                                        <p:tgtEl>
                                          <p:spTgt spid="2"/>
                                        </p:tgtEl>
                                      </p:cBhvr>
                                      <p:to x="100000" y="100000"/>
                                    </p:animScale>
                                    <p:animScale>
                                      <p:cBhvr>
                                        <p:cTn id="17" dur="26">
                                          <p:stCondLst>
                                            <p:cond delay="1642"/>
                                          </p:stCondLst>
                                        </p:cTn>
                                        <p:tgtEl>
                                          <p:spTgt spid="2"/>
                                        </p:tgtEl>
                                      </p:cBhvr>
                                      <p:to x="100000" y="90000"/>
                                    </p:animScale>
                                    <p:animScale>
                                      <p:cBhvr>
                                        <p:cTn id="18" dur="166" decel="50000">
                                          <p:stCondLst>
                                            <p:cond delay="1668"/>
                                          </p:stCondLst>
                                        </p:cTn>
                                        <p:tgtEl>
                                          <p:spTgt spid="2"/>
                                        </p:tgtEl>
                                      </p:cBhvr>
                                      <p:to x="100000" y="100000"/>
                                    </p:animScale>
                                    <p:animScale>
                                      <p:cBhvr>
                                        <p:cTn id="19" dur="26">
                                          <p:stCondLst>
                                            <p:cond delay="1808"/>
                                          </p:stCondLst>
                                        </p:cTn>
                                        <p:tgtEl>
                                          <p:spTgt spid="2"/>
                                        </p:tgtEl>
                                      </p:cBhvr>
                                      <p:to x="100000" y="95000"/>
                                    </p:animScale>
                                    <p:animScale>
                                      <p:cBhvr>
                                        <p:cTn id="20" dur="166" decel="50000">
                                          <p:stCondLst>
                                            <p:cond delay="1834"/>
                                          </p:stCondLst>
                                        </p:cTn>
                                        <p:tgtEl>
                                          <p:spTgt spid="2"/>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39" presetClass="entr" presetSubtype="0" accel="100000" fill="hold" grpId="0" nodeType="clickEffect">
                                  <p:stCondLst>
                                    <p:cond delay="0"/>
                                  </p:stCondLst>
                                  <p:childTnLst>
                                    <p:set>
                                      <p:cBhvr>
                                        <p:cTn id="24" dur="1" fill="hold">
                                          <p:stCondLst>
                                            <p:cond delay="0"/>
                                          </p:stCondLst>
                                        </p:cTn>
                                        <p:tgtEl>
                                          <p:spTgt spid="3">
                                            <p:txEl>
                                              <p:pRg st="0" end="0"/>
                                            </p:txEl>
                                          </p:spTgt>
                                        </p:tgtEl>
                                        <p:attrNameLst>
                                          <p:attrName>style.visibility</p:attrName>
                                        </p:attrNameLst>
                                      </p:cBhvr>
                                      <p:to>
                                        <p:strVal val="visible"/>
                                      </p:to>
                                    </p:set>
                                    <p:anim calcmode="lin" valueType="num">
                                      <p:cBhvr>
                                        <p:cTn id="25" dur="500" fill="hold"/>
                                        <p:tgtEl>
                                          <p:spTgt spid="3">
                                            <p:txEl>
                                              <p:pRg st="0" end="0"/>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26" dur="500" fill="hold"/>
                                        <p:tgtEl>
                                          <p:spTgt spid="3">
                                            <p:txEl>
                                              <p:pRg st="0" end="0"/>
                                            </p:txEl>
                                          </p:spTgt>
                                        </p:tgtEl>
                                        <p:attrNameLst>
                                          <p:attrName>ppt_w</p:attrName>
                                        </p:attrNameLst>
                                      </p:cBhvr>
                                      <p:tavLst>
                                        <p:tav tm="0">
                                          <p:val>
                                            <p:strVal val="#ppt_w+.3"/>
                                          </p:val>
                                        </p:tav>
                                        <p:tav tm="50000">
                                          <p:val>
                                            <p:strVal val="#ppt_w+.3"/>
                                          </p:val>
                                        </p:tav>
                                        <p:tav tm="100000">
                                          <p:val>
                                            <p:strVal val="#ppt_w"/>
                                          </p:val>
                                        </p:tav>
                                      </p:tavLst>
                                    </p:anim>
                                    <p:anim calcmode="lin" valueType="num">
                                      <p:cBhvr>
                                        <p:cTn id="27" dur="500" fill="hold"/>
                                        <p:tgtEl>
                                          <p:spTgt spid="3">
                                            <p:txEl>
                                              <p:pRg st="0" end="0"/>
                                            </p:txEl>
                                          </p:spTgt>
                                        </p:tgtEl>
                                        <p:attrNameLst>
                                          <p:attrName>ppt_x</p:attrName>
                                        </p:attrNameLst>
                                      </p:cBhvr>
                                      <p:tavLst>
                                        <p:tav tm="0">
                                          <p:val>
                                            <p:strVal val="#ppt_x-.3"/>
                                          </p:val>
                                        </p:tav>
                                        <p:tav tm="50000">
                                          <p:val>
                                            <p:strVal val="#ppt_x"/>
                                          </p:val>
                                        </p:tav>
                                        <p:tav tm="100000">
                                          <p:val>
                                            <p:strVal val="#ppt_x"/>
                                          </p:val>
                                        </p:tav>
                                      </p:tavLst>
                                    </p:anim>
                                    <p:anim calcmode="lin" valueType="num">
                                      <p:cBhvr>
                                        <p:cTn id="28" dur="5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39" presetClass="entr" presetSubtype="0" accel="100000" fill="hold" grpId="0" nodeType="clickEffect">
                                  <p:stCondLst>
                                    <p:cond delay="0"/>
                                  </p:stCondLst>
                                  <p:childTnLst>
                                    <p:set>
                                      <p:cBhvr>
                                        <p:cTn id="32" dur="1" fill="hold">
                                          <p:stCondLst>
                                            <p:cond delay="0"/>
                                          </p:stCondLst>
                                        </p:cTn>
                                        <p:tgtEl>
                                          <p:spTgt spid="3">
                                            <p:txEl>
                                              <p:pRg st="2" end="2"/>
                                            </p:txEl>
                                          </p:spTgt>
                                        </p:tgtEl>
                                        <p:attrNameLst>
                                          <p:attrName>style.visibility</p:attrName>
                                        </p:attrNameLst>
                                      </p:cBhvr>
                                      <p:to>
                                        <p:strVal val="visible"/>
                                      </p:to>
                                    </p:set>
                                    <p:anim calcmode="lin" valueType="num">
                                      <p:cBhvr>
                                        <p:cTn id="33" dur="500" fill="hold"/>
                                        <p:tgtEl>
                                          <p:spTgt spid="3">
                                            <p:txEl>
                                              <p:pRg st="2" end="2"/>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34" dur="500" fill="hold"/>
                                        <p:tgtEl>
                                          <p:spTgt spid="3">
                                            <p:txEl>
                                              <p:pRg st="2" end="2"/>
                                            </p:txEl>
                                          </p:spTgt>
                                        </p:tgtEl>
                                        <p:attrNameLst>
                                          <p:attrName>ppt_w</p:attrName>
                                        </p:attrNameLst>
                                      </p:cBhvr>
                                      <p:tavLst>
                                        <p:tav tm="0">
                                          <p:val>
                                            <p:strVal val="#ppt_w+.3"/>
                                          </p:val>
                                        </p:tav>
                                        <p:tav tm="50000">
                                          <p:val>
                                            <p:strVal val="#ppt_w+.3"/>
                                          </p:val>
                                        </p:tav>
                                        <p:tav tm="100000">
                                          <p:val>
                                            <p:strVal val="#ppt_w"/>
                                          </p:val>
                                        </p:tav>
                                      </p:tavLst>
                                    </p:anim>
                                    <p:anim calcmode="lin" valueType="num">
                                      <p:cBhvr>
                                        <p:cTn id="35" dur="500" fill="hold"/>
                                        <p:tgtEl>
                                          <p:spTgt spid="3">
                                            <p:txEl>
                                              <p:pRg st="2" end="2"/>
                                            </p:txEl>
                                          </p:spTgt>
                                        </p:tgtEl>
                                        <p:attrNameLst>
                                          <p:attrName>ppt_x</p:attrName>
                                        </p:attrNameLst>
                                      </p:cBhvr>
                                      <p:tavLst>
                                        <p:tav tm="0">
                                          <p:val>
                                            <p:strVal val="#ppt_x-.3"/>
                                          </p:val>
                                        </p:tav>
                                        <p:tav tm="50000">
                                          <p:val>
                                            <p:strVal val="#ppt_x"/>
                                          </p:val>
                                        </p:tav>
                                        <p:tav tm="100000">
                                          <p:val>
                                            <p:strVal val="#ppt_x"/>
                                          </p:val>
                                        </p:tav>
                                      </p:tavLst>
                                    </p:anim>
                                    <p:anim calcmode="lin" valueType="num">
                                      <p:cBhvr>
                                        <p:cTn id="36" dur="500" fill="hold"/>
                                        <p:tgtEl>
                                          <p:spTgt spid="3">
                                            <p:txEl>
                                              <p:pRg st="2" end="2"/>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normAutofit/>
          </a:bodyPr>
          <a:lstStyle/>
          <a:p>
            <a:pPr algn="ctr" rtl="1">
              <a:lnSpc>
                <a:spcPct val="150000"/>
              </a:lnSpc>
            </a:pPr>
            <a:r>
              <a:rPr lang="fa-IR" sz="3200" b="1" dirty="0" smtClean="0">
                <a:cs typeface="B Lotus" pitchFamily="2" charset="-78"/>
              </a:rPr>
              <a:t>توسعه مدل هايي براي حمايت از ادعاي خسارت</a:t>
            </a:r>
            <a:endParaRPr lang="en-US" sz="3200" dirty="0">
              <a:cs typeface="B Lotus" pitchFamily="2" charset="-78"/>
            </a:endParaRPr>
          </a:p>
        </p:txBody>
      </p:sp>
      <p:sp>
        <p:nvSpPr>
          <p:cNvPr id="3" name="Content Placeholder 2"/>
          <p:cNvSpPr>
            <a:spLocks noGrp="1"/>
          </p:cNvSpPr>
          <p:nvPr>
            <p:ph idx="1"/>
          </p:nvPr>
        </p:nvSpPr>
        <p:spPr>
          <a:xfrm>
            <a:off x="457200" y="1219200"/>
            <a:ext cx="8229600" cy="5638800"/>
          </a:xfrm>
        </p:spPr>
        <p:txBody>
          <a:bodyPr>
            <a:normAutofit fontScale="70000" lnSpcReduction="20000"/>
          </a:bodyPr>
          <a:lstStyle/>
          <a:p>
            <a:pPr algn="just" rtl="1">
              <a:lnSpc>
                <a:spcPct val="170000"/>
              </a:lnSpc>
            </a:pPr>
            <a:r>
              <a:rPr lang="fa-IR" b="1" dirty="0" smtClean="0">
                <a:cs typeface="B Lotus" pitchFamily="2" charset="-78"/>
              </a:rPr>
              <a:t>شركت كانادايي </a:t>
            </a:r>
            <a:r>
              <a:rPr lang="en-US" b="1" dirty="0" smtClean="0">
                <a:cs typeface="B Lotus" pitchFamily="2" charset="-78"/>
              </a:rPr>
              <a:t>Bombardier</a:t>
            </a:r>
            <a:r>
              <a:rPr lang="fa-IR" b="1" dirty="0" smtClean="0">
                <a:cs typeface="B Lotus" pitchFamily="2" charset="-78"/>
              </a:rPr>
              <a:t> از طريق موسسات تابعه قرارداد بسته بود تا واگن هاي خط رفت و برگشت را از طريق تونل فرانسه و انگلستان بوسيله خط آهن گسترش اين شركت براساس تاخير و وقفه اي كه در نتيجه معرفي مكرر خصوصيات اصلاح شده و تاخير در تاييد اسناد طراحي بوجود آمد متضرر شد. اين مسئله، كار مازاد طراحي را  ضروري مي ساخت و كار طراحي با هزينه هاي مازاد غير مستقيم سرازير شد.. </a:t>
            </a:r>
            <a:endParaRPr lang="en-US" dirty="0" smtClean="0">
              <a:cs typeface="B Lotus" pitchFamily="2" charset="-78"/>
            </a:endParaRPr>
          </a:p>
          <a:p>
            <a:pPr algn="just" rtl="1">
              <a:lnSpc>
                <a:spcPct val="170000"/>
              </a:lnSpc>
            </a:pPr>
            <a:r>
              <a:rPr lang="en-US" b="1" dirty="0" smtClean="0">
                <a:cs typeface="B Lotus" pitchFamily="2" charset="-78"/>
              </a:rPr>
              <a:t>SD</a:t>
            </a:r>
            <a:r>
              <a:rPr lang="fa-IR" b="1" dirty="0" smtClean="0">
                <a:cs typeface="B Lotus" pitchFamily="2" charset="-78"/>
              </a:rPr>
              <a:t> به عنوان زبان طبيعي طراحي براي نمايش چرخه هاي بازخورد بود كه موقعيت مسئله را توصيف كرد </a:t>
            </a:r>
            <a:r>
              <a:rPr lang="en-US" b="1" dirty="0" smtClean="0">
                <a:cs typeface="B Lotus" pitchFamily="2" charset="-78"/>
              </a:rPr>
              <a:t>.</a:t>
            </a:r>
            <a:endParaRPr lang="en-US" dirty="0" smtClean="0">
              <a:cs typeface="B Lotus" pitchFamily="2" charset="-78"/>
            </a:endParaRPr>
          </a:p>
          <a:p>
            <a:pPr algn="just" rtl="1">
              <a:lnSpc>
                <a:spcPct val="170000"/>
              </a:lnSpc>
            </a:pPr>
            <a:r>
              <a:rPr lang="fa-IR" b="1" dirty="0" smtClean="0">
                <a:cs typeface="B Lotus" pitchFamily="2" charset="-78"/>
              </a:rPr>
              <a:t>نقشه معتبر </a:t>
            </a:r>
            <a:r>
              <a:rPr lang="en-US" b="1" dirty="0" smtClean="0">
                <a:cs typeface="B Lotus" pitchFamily="2" charset="-78"/>
              </a:rPr>
              <a:t>SODA</a:t>
            </a:r>
            <a:r>
              <a:rPr lang="fa-IR" b="1" dirty="0" smtClean="0">
                <a:cs typeface="B Lotus" pitchFamily="2" charset="-78"/>
              </a:rPr>
              <a:t>،مناسب داده هاي خام براي پيشرفت مدل </a:t>
            </a:r>
            <a:r>
              <a:rPr lang="en-US" b="1" dirty="0" smtClean="0">
                <a:cs typeface="B Lotus" pitchFamily="2" charset="-78"/>
              </a:rPr>
              <a:t>SD</a:t>
            </a:r>
            <a:r>
              <a:rPr lang="fa-IR" b="1" dirty="0" smtClean="0">
                <a:cs typeface="B Lotus" pitchFamily="2" charset="-78"/>
              </a:rPr>
              <a:t> بود</a:t>
            </a:r>
            <a:r>
              <a:rPr lang="en-US" b="1" dirty="0" smtClean="0">
                <a:cs typeface="B Lotus" pitchFamily="2" charset="-78"/>
              </a:rPr>
              <a:t>. </a:t>
            </a:r>
            <a:r>
              <a:rPr lang="fa-IR" b="1" dirty="0" smtClean="0">
                <a:cs typeface="B Lotus" pitchFamily="2" charset="-78"/>
              </a:rPr>
              <a:t>مدل </a:t>
            </a:r>
            <a:r>
              <a:rPr lang="en-US" b="1" dirty="0" smtClean="0">
                <a:cs typeface="B Lotus" pitchFamily="2" charset="-78"/>
              </a:rPr>
              <a:t>SD</a:t>
            </a:r>
            <a:r>
              <a:rPr lang="fa-IR" b="1" dirty="0" smtClean="0">
                <a:cs typeface="B Lotus" pitchFamily="2" charset="-78"/>
              </a:rPr>
              <a:t> بدست آمده از لحاظ تاريخي برخلاف رفتار مشاهده شده تنظيم شد و سپس براي رقابت بكار رفت.</a:t>
            </a:r>
            <a:r>
              <a:rPr lang="en-US" b="1" dirty="0" smtClean="0">
                <a:cs typeface="B Lotus" pitchFamily="2" charset="-78"/>
              </a:rPr>
              <a:t> Bombardier</a:t>
            </a:r>
            <a:r>
              <a:rPr lang="fa-IR" b="1" dirty="0" smtClean="0">
                <a:cs typeface="B Lotus" pitchFamily="2" charset="-78"/>
              </a:rPr>
              <a:t> ماهيت سودمند توافق مورد را به كارايي مباحثه براساس مدلي كه به كار گرفتند نسبت مي دهد.</a:t>
            </a:r>
            <a:endParaRPr lang="en-US" dirty="0" smtClean="0">
              <a:cs typeface="B Lotus" pitchFamily="2" charset="-78"/>
            </a:endParaRPr>
          </a:p>
          <a:p>
            <a:pPr algn="just" rtl="1">
              <a:lnSpc>
                <a:spcPct val="170000"/>
              </a:lnSpc>
            </a:pPr>
            <a:endParaRPr lang="en-US" dirty="0">
              <a:cs typeface="B Lotus" pitchFamily="2" charset="-78"/>
            </a:endParaRPr>
          </a:p>
        </p:txBody>
      </p:sp>
    </p:spTree>
  </p:cSld>
  <p:clrMapOvr>
    <a:masterClrMapping/>
  </p:clrMapOvr>
  <p:transition>
    <p:strips dir="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80">
                                          <p:stCondLst>
                                            <p:cond delay="0"/>
                                          </p:stCondLst>
                                        </p:cTn>
                                        <p:tgtEl>
                                          <p:spTgt spid="2"/>
                                        </p:tgtEl>
                                      </p:cBhvr>
                                    </p:animEffect>
                                    <p:anim calcmode="lin" valueType="num">
                                      <p:cBhvr>
                                        <p:cTn id="8" dur="1822" tmFilter="0,0; 0.14,0.36; 0.43,0.73; 0.71,0.91; 1.0,1.0">
                                          <p:stCondLst>
                                            <p:cond delay="0"/>
                                          </p:stCondLst>
                                        </p:cTn>
                                        <p:tgtEl>
                                          <p:spTgt spid="2"/>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2"/>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2"/>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2"/>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2"/>
                                        </p:tgtEl>
                                        <p:attrNameLst>
                                          <p:attrName>ppt_y</p:attrName>
                                        </p:attrNameLst>
                                      </p:cBhvr>
                                      <p:tavLst>
                                        <p:tav tm="0" fmla="#ppt_y-sin(pi*$)/81">
                                          <p:val>
                                            <p:fltVal val="0"/>
                                          </p:val>
                                        </p:tav>
                                        <p:tav tm="100000">
                                          <p:val>
                                            <p:fltVal val="1"/>
                                          </p:val>
                                        </p:tav>
                                      </p:tavLst>
                                    </p:anim>
                                    <p:animScale>
                                      <p:cBhvr>
                                        <p:cTn id="13" dur="26">
                                          <p:stCondLst>
                                            <p:cond delay="650"/>
                                          </p:stCondLst>
                                        </p:cTn>
                                        <p:tgtEl>
                                          <p:spTgt spid="2"/>
                                        </p:tgtEl>
                                      </p:cBhvr>
                                      <p:to x="100000" y="60000"/>
                                    </p:animScale>
                                    <p:animScale>
                                      <p:cBhvr>
                                        <p:cTn id="14" dur="166" decel="50000">
                                          <p:stCondLst>
                                            <p:cond delay="676"/>
                                          </p:stCondLst>
                                        </p:cTn>
                                        <p:tgtEl>
                                          <p:spTgt spid="2"/>
                                        </p:tgtEl>
                                      </p:cBhvr>
                                      <p:to x="100000" y="100000"/>
                                    </p:animScale>
                                    <p:animScale>
                                      <p:cBhvr>
                                        <p:cTn id="15" dur="26">
                                          <p:stCondLst>
                                            <p:cond delay="1312"/>
                                          </p:stCondLst>
                                        </p:cTn>
                                        <p:tgtEl>
                                          <p:spTgt spid="2"/>
                                        </p:tgtEl>
                                      </p:cBhvr>
                                      <p:to x="100000" y="80000"/>
                                    </p:animScale>
                                    <p:animScale>
                                      <p:cBhvr>
                                        <p:cTn id="16" dur="166" decel="50000">
                                          <p:stCondLst>
                                            <p:cond delay="1338"/>
                                          </p:stCondLst>
                                        </p:cTn>
                                        <p:tgtEl>
                                          <p:spTgt spid="2"/>
                                        </p:tgtEl>
                                      </p:cBhvr>
                                      <p:to x="100000" y="100000"/>
                                    </p:animScale>
                                    <p:animScale>
                                      <p:cBhvr>
                                        <p:cTn id="17" dur="26">
                                          <p:stCondLst>
                                            <p:cond delay="1642"/>
                                          </p:stCondLst>
                                        </p:cTn>
                                        <p:tgtEl>
                                          <p:spTgt spid="2"/>
                                        </p:tgtEl>
                                      </p:cBhvr>
                                      <p:to x="100000" y="90000"/>
                                    </p:animScale>
                                    <p:animScale>
                                      <p:cBhvr>
                                        <p:cTn id="18" dur="166" decel="50000">
                                          <p:stCondLst>
                                            <p:cond delay="1668"/>
                                          </p:stCondLst>
                                        </p:cTn>
                                        <p:tgtEl>
                                          <p:spTgt spid="2"/>
                                        </p:tgtEl>
                                      </p:cBhvr>
                                      <p:to x="100000" y="100000"/>
                                    </p:animScale>
                                    <p:animScale>
                                      <p:cBhvr>
                                        <p:cTn id="19" dur="26">
                                          <p:stCondLst>
                                            <p:cond delay="1808"/>
                                          </p:stCondLst>
                                        </p:cTn>
                                        <p:tgtEl>
                                          <p:spTgt spid="2"/>
                                        </p:tgtEl>
                                      </p:cBhvr>
                                      <p:to x="100000" y="95000"/>
                                    </p:animScale>
                                    <p:animScale>
                                      <p:cBhvr>
                                        <p:cTn id="20" dur="166" decel="50000">
                                          <p:stCondLst>
                                            <p:cond delay="1834"/>
                                          </p:stCondLst>
                                        </p:cTn>
                                        <p:tgtEl>
                                          <p:spTgt spid="2"/>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39" presetClass="entr" presetSubtype="0" accel="100000" fill="hold" grpId="0" nodeType="clickEffect">
                                  <p:stCondLst>
                                    <p:cond delay="0"/>
                                  </p:stCondLst>
                                  <p:childTnLst>
                                    <p:set>
                                      <p:cBhvr>
                                        <p:cTn id="24" dur="1" fill="hold">
                                          <p:stCondLst>
                                            <p:cond delay="0"/>
                                          </p:stCondLst>
                                        </p:cTn>
                                        <p:tgtEl>
                                          <p:spTgt spid="3">
                                            <p:txEl>
                                              <p:pRg st="0" end="0"/>
                                            </p:txEl>
                                          </p:spTgt>
                                        </p:tgtEl>
                                        <p:attrNameLst>
                                          <p:attrName>style.visibility</p:attrName>
                                        </p:attrNameLst>
                                      </p:cBhvr>
                                      <p:to>
                                        <p:strVal val="visible"/>
                                      </p:to>
                                    </p:set>
                                    <p:anim calcmode="lin" valueType="num">
                                      <p:cBhvr>
                                        <p:cTn id="25" dur="500" fill="hold"/>
                                        <p:tgtEl>
                                          <p:spTgt spid="3">
                                            <p:txEl>
                                              <p:pRg st="0" end="0"/>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26" dur="500" fill="hold"/>
                                        <p:tgtEl>
                                          <p:spTgt spid="3">
                                            <p:txEl>
                                              <p:pRg st="0" end="0"/>
                                            </p:txEl>
                                          </p:spTgt>
                                        </p:tgtEl>
                                        <p:attrNameLst>
                                          <p:attrName>ppt_w</p:attrName>
                                        </p:attrNameLst>
                                      </p:cBhvr>
                                      <p:tavLst>
                                        <p:tav tm="0">
                                          <p:val>
                                            <p:strVal val="#ppt_w+.3"/>
                                          </p:val>
                                        </p:tav>
                                        <p:tav tm="50000">
                                          <p:val>
                                            <p:strVal val="#ppt_w+.3"/>
                                          </p:val>
                                        </p:tav>
                                        <p:tav tm="100000">
                                          <p:val>
                                            <p:strVal val="#ppt_w"/>
                                          </p:val>
                                        </p:tav>
                                      </p:tavLst>
                                    </p:anim>
                                    <p:anim calcmode="lin" valueType="num">
                                      <p:cBhvr>
                                        <p:cTn id="27" dur="500" fill="hold"/>
                                        <p:tgtEl>
                                          <p:spTgt spid="3">
                                            <p:txEl>
                                              <p:pRg st="0" end="0"/>
                                            </p:txEl>
                                          </p:spTgt>
                                        </p:tgtEl>
                                        <p:attrNameLst>
                                          <p:attrName>ppt_x</p:attrName>
                                        </p:attrNameLst>
                                      </p:cBhvr>
                                      <p:tavLst>
                                        <p:tav tm="0">
                                          <p:val>
                                            <p:strVal val="#ppt_x-.3"/>
                                          </p:val>
                                        </p:tav>
                                        <p:tav tm="50000">
                                          <p:val>
                                            <p:strVal val="#ppt_x"/>
                                          </p:val>
                                        </p:tav>
                                        <p:tav tm="100000">
                                          <p:val>
                                            <p:strVal val="#ppt_x"/>
                                          </p:val>
                                        </p:tav>
                                      </p:tavLst>
                                    </p:anim>
                                    <p:anim calcmode="lin" valueType="num">
                                      <p:cBhvr>
                                        <p:cTn id="28" dur="5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39" presetClass="entr" presetSubtype="0" accel="100000" fill="hold" grpId="0" nodeType="clickEffect">
                                  <p:stCondLst>
                                    <p:cond delay="0"/>
                                  </p:stCondLst>
                                  <p:childTnLst>
                                    <p:set>
                                      <p:cBhvr>
                                        <p:cTn id="32" dur="1" fill="hold">
                                          <p:stCondLst>
                                            <p:cond delay="0"/>
                                          </p:stCondLst>
                                        </p:cTn>
                                        <p:tgtEl>
                                          <p:spTgt spid="3">
                                            <p:txEl>
                                              <p:pRg st="1" end="1"/>
                                            </p:txEl>
                                          </p:spTgt>
                                        </p:tgtEl>
                                        <p:attrNameLst>
                                          <p:attrName>style.visibility</p:attrName>
                                        </p:attrNameLst>
                                      </p:cBhvr>
                                      <p:to>
                                        <p:strVal val="visible"/>
                                      </p:to>
                                    </p:set>
                                    <p:anim calcmode="lin" valueType="num">
                                      <p:cBhvr>
                                        <p:cTn id="33" dur="500" fill="hold"/>
                                        <p:tgtEl>
                                          <p:spTgt spid="3">
                                            <p:txEl>
                                              <p:pRg st="1" end="1"/>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34" dur="500" fill="hold"/>
                                        <p:tgtEl>
                                          <p:spTgt spid="3">
                                            <p:txEl>
                                              <p:pRg st="1" end="1"/>
                                            </p:txEl>
                                          </p:spTgt>
                                        </p:tgtEl>
                                        <p:attrNameLst>
                                          <p:attrName>ppt_w</p:attrName>
                                        </p:attrNameLst>
                                      </p:cBhvr>
                                      <p:tavLst>
                                        <p:tav tm="0">
                                          <p:val>
                                            <p:strVal val="#ppt_w+.3"/>
                                          </p:val>
                                        </p:tav>
                                        <p:tav tm="50000">
                                          <p:val>
                                            <p:strVal val="#ppt_w+.3"/>
                                          </p:val>
                                        </p:tav>
                                        <p:tav tm="100000">
                                          <p:val>
                                            <p:strVal val="#ppt_w"/>
                                          </p:val>
                                        </p:tav>
                                      </p:tavLst>
                                    </p:anim>
                                    <p:anim calcmode="lin" valueType="num">
                                      <p:cBhvr>
                                        <p:cTn id="35" dur="500" fill="hold"/>
                                        <p:tgtEl>
                                          <p:spTgt spid="3">
                                            <p:txEl>
                                              <p:pRg st="1" end="1"/>
                                            </p:txEl>
                                          </p:spTgt>
                                        </p:tgtEl>
                                        <p:attrNameLst>
                                          <p:attrName>ppt_x</p:attrName>
                                        </p:attrNameLst>
                                      </p:cBhvr>
                                      <p:tavLst>
                                        <p:tav tm="0">
                                          <p:val>
                                            <p:strVal val="#ppt_x-.3"/>
                                          </p:val>
                                        </p:tav>
                                        <p:tav tm="50000">
                                          <p:val>
                                            <p:strVal val="#ppt_x"/>
                                          </p:val>
                                        </p:tav>
                                        <p:tav tm="100000">
                                          <p:val>
                                            <p:strVal val="#ppt_x"/>
                                          </p:val>
                                        </p:tav>
                                      </p:tavLst>
                                    </p:anim>
                                    <p:anim calcmode="lin" valueType="num">
                                      <p:cBhvr>
                                        <p:cTn id="36" dur="500" fill="hold"/>
                                        <p:tgtEl>
                                          <p:spTgt spid="3">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39" presetClass="entr" presetSubtype="0" accel="100000" fill="hold" grpId="0" nodeType="clickEffect">
                                  <p:stCondLst>
                                    <p:cond delay="0"/>
                                  </p:stCondLst>
                                  <p:childTnLst>
                                    <p:set>
                                      <p:cBhvr>
                                        <p:cTn id="40" dur="1" fill="hold">
                                          <p:stCondLst>
                                            <p:cond delay="0"/>
                                          </p:stCondLst>
                                        </p:cTn>
                                        <p:tgtEl>
                                          <p:spTgt spid="3">
                                            <p:txEl>
                                              <p:pRg st="2" end="2"/>
                                            </p:txEl>
                                          </p:spTgt>
                                        </p:tgtEl>
                                        <p:attrNameLst>
                                          <p:attrName>style.visibility</p:attrName>
                                        </p:attrNameLst>
                                      </p:cBhvr>
                                      <p:to>
                                        <p:strVal val="visible"/>
                                      </p:to>
                                    </p:set>
                                    <p:anim calcmode="lin" valueType="num">
                                      <p:cBhvr>
                                        <p:cTn id="41" dur="500" fill="hold"/>
                                        <p:tgtEl>
                                          <p:spTgt spid="3">
                                            <p:txEl>
                                              <p:pRg st="2" end="2"/>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42" dur="500" fill="hold"/>
                                        <p:tgtEl>
                                          <p:spTgt spid="3">
                                            <p:txEl>
                                              <p:pRg st="2" end="2"/>
                                            </p:txEl>
                                          </p:spTgt>
                                        </p:tgtEl>
                                        <p:attrNameLst>
                                          <p:attrName>ppt_w</p:attrName>
                                        </p:attrNameLst>
                                      </p:cBhvr>
                                      <p:tavLst>
                                        <p:tav tm="0">
                                          <p:val>
                                            <p:strVal val="#ppt_w+.3"/>
                                          </p:val>
                                        </p:tav>
                                        <p:tav tm="50000">
                                          <p:val>
                                            <p:strVal val="#ppt_w+.3"/>
                                          </p:val>
                                        </p:tav>
                                        <p:tav tm="100000">
                                          <p:val>
                                            <p:strVal val="#ppt_w"/>
                                          </p:val>
                                        </p:tav>
                                      </p:tavLst>
                                    </p:anim>
                                    <p:anim calcmode="lin" valueType="num">
                                      <p:cBhvr>
                                        <p:cTn id="43" dur="500" fill="hold"/>
                                        <p:tgtEl>
                                          <p:spTgt spid="3">
                                            <p:txEl>
                                              <p:pRg st="2" end="2"/>
                                            </p:txEl>
                                          </p:spTgt>
                                        </p:tgtEl>
                                        <p:attrNameLst>
                                          <p:attrName>ppt_x</p:attrName>
                                        </p:attrNameLst>
                                      </p:cBhvr>
                                      <p:tavLst>
                                        <p:tav tm="0">
                                          <p:val>
                                            <p:strVal val="#ppt_x-.3"/>
                                          </p:val>
                                        </p:tav>
                                        <p:tav tm="50000">
                                          <p:val>
                                            <p:strVal val="#ppt_x"/>
                                          </p:val>
                                        </p:tav>
                                        <p:tav tm="100000">
                                          <p:val>
                                            <p:strVal val="#ppt_x"/>
                                          </p:val>
                                        </p:tav>
                                      </p:tavLst>
                                    </p:anim>
                                    <p:anim calcmode="lin" valueType="num">
                                      <p:cBhvr>
                                        <p:cTn id="44" dur="500" fill="hold"/>
                                        <p:tgtEl>
                                          <p:spTgt spid="3">
                                            <p:txEl>
                                              <p:pRg st="2" end="2"/>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normAutofit/>
          </a:bodyPr>
          <a:lstStyle/>
          <a:p>
            <a:pPr algn="ctr" rtl="1">
              <a:lnSpc>
                <a:spcPct val="150000"/>
              </a:lnSpc>
            </a:pPr>
            <a:r>
              <a:rPr lang="fa-IR" sz="3200" b="1" dirty="0" smtClean="0">
                <a:cs typeface="B Lotus" pitchFamily="2" charset="-78"/>
              </a:rPr>
              <a:t> </a:t>
            </a:r>
            <a:r>
              <a:rPr lang="fa-IR" sz="3200" b="1" dirty="0" smtClean="0">
                <a:cs typeface="B Lotus" pitchFamily="2" charset="-78"/>
              </a:rPr>
              <a:t>حمايت از تعاوني مستاجرين </a:t>
            </a:r>
            <a:endParaRPr lang="en-US" sz="3000" dirty="0">
              <a:cs typeface="B Lotus" pitchFamily="2" charset="-78"/>
            </a:endParaRPr>
          </a:p>
        </p:txBody>
      </p:sp>
      <p:sp>
        <p:nvSpPr>
          <p:cNvPr id="3" name="Content Placeholder 2"/>
          <p:cNvSpPr>
            <a:spLocks noGrp="1"/>
          </p:cNvSpPr>
          <p:nvPr>
            <p:ph idx="1"/>
          </p:nvPr>
        </p:nvSpPr>
        <p:spPr/>
        <p:txBody>
          <a:bodyPr>
            <a:normAutofit/>
          </a:bodyPr>
          <a:lstStyle/>
          <a:p>
            <a:pPr algn="just" rtl="1">
              <a:lnSpc>
                <a:spcPct val="150000"/>
              </a:lnSpc>
            </a:pPr>
            <a:r>
              <a:rPr lang="fa-IR" sz="2000" b="1" dirty="0" smtClean="0">
                <a:cs typeface="B Lotus" pitchFamily="2" charset="-78"/>
              </a:rPr>
              <a:t>از </a:t>
            </a:r>
            <a:r>
              <a:rPr lang="fa-IR" sz="2000" b="1" dirty="0" smtClean="0">
                <a:cs typeface="B Lotus" pitchFamily="2" charset="-78"/>
              </a:rPr>
              <a:t>عناصر </a:t>
            </a:r>
            <a:r>
              <a:rPr lang="en-US" sz="2000" b="1" dirty="0" smtClean="0">
                <a:cs typeface="B Lotus" pitchFamily="2" charset="-78"/>
              </a:rPr>
              <a:t>PSM</a:t>
            </a:r>
            <a:r>
              <a:rPr lang="fa-IR" sz="2000" b="1" dirty="0" smtClean="0">
                <a:cs typeface="B Lotus" pitchFamily="2" charset="-78"/>
              </a:rPr>
              <a:t> و ساير روش ها از قبيل تحليل تصميم گيري استفاده شد.</a:t>
            </a:r>
            <a:endParaRPr lang="en-US" sz="2000" dirty="0" smtClean="0">
              <a:cs typeface="B Lotus" pitchFamily="2" charset="-78"/>
            </a:endParaRPr>
          </a:p>
          <a:p>
            <a:pPr algn="r" rtl="1">
              <a:lnSpc>
                <a:spcPct val="150000"/>
              </a:lnSpc>
            </a:pPr>
            <a:r>
              <a:rPr lang="fa-IR" sz="2000" b="1" dirty="0" smtClean="0">
                <a:cs typeface="B Lotus" pitchFamily="2" charset="-78"/>
              </a:rPr>
              <a:t>تجربه گسترده كار با تعاوني مسكن مستاجرين </a:t>
            </a:r>
            <a:r>
              <a:rPr lang="en-US" sz="2000" b="1" dirty="0" err="1" smtClean="0">
                <a:cs typeface="B Lotus" pitchFamily="2" charset="-78"/>
              </a:rPr>
              <a:t>Thurnscoe</a:t>
            </a:r>
            <a:r>
              <a:rPr lang="fa-IR" sz="2000" b="1" dirty="0" smtClean="0">
                <a:cs typeface="B Lotus" pitchFamily="2" charset="-78"/>
              </a:rPr>
              <a:t> نشان مي دهد كه كار كردن حتي با مشتريان اساسا بي تجربه در ارتباط با روش هاي تحليلي مي تواند در ايجاد اعتماد به نفس و توانايي براي مديريت امور خودشان ارزش زيادي داشته باشد.</a:t>
            </a:r>
            <a:r>
              <a:rPr lang="en-US" sz="2000" b="1" dirty="0" smtClean="0">
                <a:cs typeface="B Lotus" pitchFamily="2" charset="-78"/>
              </a:rPr>
              <a:t> PSMs</a:t>
            </a:r>
            <a:r>
              <a:rPr lang="fa-IR" sz="2000" b="1" dirty="0" smtClean="0">
                <a:cs typeface="B Lotus" pitchFamily="2" charset="-78"/>
              </a:rPr>
              <a:t> مي توانند بطور خلاق مانند بخشي از گنجينه مهيج شامل روش هاي نسبتا "سخت" به كار گرفته شوند</a:t>
            </a:r>
            <a:r>
              <a:rPr lang="fa-IR" sz="2000" b="1" dirty="0" smtClean="0">
                <a:cs typeface="B Lotus" pitchFamily="2" charset="-78"/>
              </a:rPr>
              <a:t>.</a:t>
            </a:r>
            <a:r>
              <a:rPr lang="fa-IR" sz="2000" b="1" dirty="0" smtClean="0">
                <a:cs typeface="B Lotus" pitchFamily="2" charset="-78"/>
              </a:rPr>
              <a:t/>
            </a:r>
            <a:br>
              <a:rPr lang="fa-IR" sz="2000" b="1" dirty="0" smtClean="0">
                <a:cs typeface="B Lotus" pitchFamily="2" charset="-78"/>
              </a:rPr>
            </a:br>
            <a:endParaRPr lang="en-US" sz="2000" dirty="0">
              <a:cs typeface="B Lotus" pitchFamily="2" charset="-78"/>
            </a:endParaRPr>
          </a:p>
        </p:txBody>
      </p:sp>
    </p:spTree>
  </p:cSld>
  <p:clrMapOvr>
    <a:masterClrMapping/>
  </p:clrMapOvr>
  <p:transition>
    <p:strips dir="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80">
                                          <p:stCondLst>
                                            <p:cond delay="0"/>
                                          </p:stCondLst>
                                        </p:cTn>
                                        <p:tgtEl>
                                          <p:spTgt spid="2"/>
                                        </p:tgtEl>
                                      </p:cBhvr>
                                    </p:animEffect>
                                    <p:anim calcmode="lin" valueType="num">
                                      <p:cBhvr>
                                        <p:cTn id="8" dur="1822" tmFilter="0,0; 0.14,0.36; 0.43,0.73; 0.71,0.91; 1.0,1.0">
                                          <p:stCondLst>
                                            <p:cond delay="0"/>
                                          </p:stCondLst>
                                        </p:cTn>
                                        <p:tgtEl>
                                          <p:spTgt spid="2"/>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2"/>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2"/>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2"/>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2"/>
                                        </p:tgtEl>
                                        <p:attrNameLst>
                                          <p:attrName>ppt_y</p:attrName>
                                        </p:attrNameLst>
                                      </p:cBhvr>
                                      <p:tavLst>
                                        <p:tav tm="0" fmla="#ppt_y-sin(pi*$)/81">
                                          <p:val>
                                            <p:fltVal val="0"/>
                                          </p:val>
                                        </p:tav>
                                        <p:tav tm="100000">
                                          <p:val>
                                            <p:fltVal val="1"/>
                                          </p:val>
                                        </p:tav>
                                      </p:tavLst>
                                    </p:anim>
                                    <p:animScale>
                                      <p:cBhvr>
                                        <p:cTn id="13" dur="26">
                                          <p:stCondLst>
                                            <p:cond delay="650"/>
                                          </p:stCondLst>
                                        </p:cTn>
                                        <p:tgtEl>
                                          <p:spTgt spid="2"/>
                                        </p:tgtEl>
                                      </p:cBhvr>
                                      <p:to x="100000" y="60000"/>
                                    </p:animScale>
                                    <p:animScale>
                                      <p:cBhvr>
                                        <p:cTn id="14" dur="166" decel="50000">
                                          <p:stCondLst>
                                            <p:cond delay="676"/>
                                          </p:stCondLst>
                                        </p:cTn>
                                        <p:tgtEl>
                                          <p:spTgt spid="2"/>
                                        </p:tgtEl>
                                      </p:cBhvr>
                                      <p:to x="100000" y="100000"/>
                                    </p:animScale>
                                    <p:animScale>
                                      <p:cBhvr>
                                        <p:cTn id="15" dur="26">
                                          <p:stCondLst>
                                            <p:cond delay="1312"/>
                                          </p:stCondLst>
                                        </p:cTn>
                                        <p:tgtEl>
                                          <p:spTgt spid="2"/>
                                        </p:tgtEl>
                                      </p:cBhvr>
                                      <p:to x="100000" y="80000"/>
                                    </p:animScale>
                                    <p:animScale>
                                      <p:cBhvr>
                                        <p:cTn id="16" dur="166" decel="50000">
                                          <p:stCondLst>
                                            <p:cond delay="1338"/>
                                          </p:stCondLst>
                                        </p:cTn>
                                        <p:tgtEl>
                                          <p:spTgt spid="2"/>
                                        </p:tgtEl>
                                      </p:cBhvr>
                                      <p:to x="100000" y="100000"/>
                                    </p:animScale>
                                    <p:animScale>
                                      <p:cBhvr>
                                        <p:cTn id="17" dur="26">
                                          <p:stCondLst>
                                            <p:cond delay="1642"/>
                                          </p:stCondLst>
                                        </p:cTn>
                                        <p:tgtEl>
                                          <p:spTgt spid="2"/>
                                        </p:tgtEl>
                                      </p:cBhvr>
                                      <p:to x="100000" y="90000"/>
                                    </p:animScale>
                                    <p:animScale>
                                      <p:cBhvr>
                                        <p:cTn id="18" dur="166" decel="50000">
                                          <p:stCondLst>
                                            <p:cond delay="1668"/>
                                          </p:stCondLst>
                                        </p:cTn>
                                        <p:tgtEl>
                                          <p:spTgt spid="2"/>
                                        </p:tgtEl>
                                      </p:cBhvr>
                                      <p:to x="100000" y="100000"/>
                                    </p:animScale>
                                    <p:animScale>
                                      <p:cBhvr>
                                        <p:cTn id="19" dur="26">
                                          <p:stCondLst>
                                            <p:cond delay="1808"/>
                                          </p:stCondLst>
                                        </p:cTn>
                                        <p:tgtEl>
                                          <p:spTgt spid="2"/>
                                        </p:tgtEl>
                                      </p:cBhvr>
                                      <p:to x="100000" y="95000"/>
                                    </p:animScale>
                                    <p:animScale>
                                      <p:cBhvr>
                                        <p:cTn id="20" dur="166" decel="50000">
                                          <p:stCondLst>
                                            <p:cond delay="1834"/>
                                          </p:stCondLst>
                                        </p:cTn>
                                        <p:tgtEl>
                                          <p:spTgt spid="2"/>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39" presetClass="entr" presetSubtype="0" accel="100000" fill="hold" grpId="0" nodeType="clickEffect">
                                  <p:stCondLst>
                                    <p:cond delay="0"/>
                                  </p:stCondLst>
                                  <p:childTnLst>
                                    <p:set>
                                      <p:cBhvr>
                                        <p:cTn id="24" dur="1" fill="hold">
                                          <p:stCondLst>
                                            <p:cond delay="0"/>
                                          </p:stCondLst>
                                        </p:cTn>
                                        <p:tgtEl>
                                          <p:spTgt spid="3">
                                            <p:txEl>
                                              <p:pRg st="0" end="0"/>
                                            </p:txEl>
                                          </p:spTgt>
                                        </p:tgtEl>
                                        <p:attrNameLst>
                                          <p:attrName>style.visibility</p:attrName>
                                        </p:attrNameLst>
                                      </p:cBhvr>
                                      <p:to>
                                        <p:strVal val="visible"/>
                                      </p:to>
                                    </p:set>
                                    <p:anim calcmode="lin" valueType="num">
                                      <p:cBhvr>
                                        <p:cTn id="25" dur="500" fill="hold"/>
                                        <p:tgtEl>
                                          <p:spTgt spid="3">
                                            <p:txEl>
                                              <p:pRg st="0" end="0"/>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26" dur="500" fill="hold"/>
                                        <p:tgtEl>
                                          <p:spTgt spid="3">
                                            <p:txEl>
                                              <p:pRg st="0" end="0"/>
                                            </p:txEl>
                                          </p:spTgt>
                                        </p:tgtEl>
                                        <p:attrNameLst>
                                          <p:attrName>ppt_w</p:attrName>
                                        </p:attrNameLst>
                                      </p:cBhvr>
                                      <p:tavLst>
                                        <p:tav tm="0">
                                          <p:val>
                                            <p:strVal val="#ppt_w+.3"/>
                                          </p:val>
                                        </p:tav>
                                        <p:tav tm="50000">
                                          <p:val>
                                            <p:strVal val="#ppt_w+.3"/>
                                          </p:val>
                                        </p:tav>
                                        <p:tav tm="100000">
                                          <p:val>
                                            <p:strVal val="#ppt_w"/>
                                          </p:val>
                                        </p:tav>
                                      </p:tavLst>
                                    </p:anim>
                                    <p:anim calcmode="lin" valueType="num">
                                      <p:cBhvr>
                                        <p:cTn id="27" dur="500" fill="hold"/>
                                        <p:tgtEl>
                                          <p:spTgt spid="3">
                                            <p:txEl>
                                              <p:pRg st="0" end="0"/>
                                            </p:txEl>
                                          </p:spTgt>
                                        </p:tgtEl>
                                        <p:attrNameLst>
                                          <p:attrName>ppt_x</p:attrName>
                                        </p:attrNameLst>
                                      </p:cBhvr>
                                      <p:tavLst>
                                        <p:tav tm="0">
                                          <p:val>
                                            <p:strVal val="#ppt_x-.3"/>
                                          </p:val>
                                        </p:tav>
                                        <p:tav tm="50000">
                                          <p:val>
                                            <p:strVal val="#ppt_x"/>
                                          </p:val>
                                        </p:tav>
                                        <p:tav tm="100000">
                                          <p:val>
                                            <p:strVal val="#ppt_x"/>
                                          </p:val>
                                        </p:tav>
                                      </p:tavLst>
                                    </p:anim>
                                    <p:anim calcmode="lin" valueType="num">
                                      <p:cBhvr>
                                        <p:cTn id="28" dur="5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39" presetClass="entr" presetSubtype="0" accel="100000" fill="hold" grpId="0" nodeType="clickEffect">
                                  <p:stCondLst>
                                    <p:cond delay="0"/>
                                  </p:stCondLst>
                                  <p:childTnLst>
                                    <p:set>
                                      <p:cBhvr>
                                        <p:cTn id="32" dur="1" fill="hold">
                                          <p:stCondLst>
                                            <p:cond delay="0"/>
                                          </p:stCondLst>
                                        </p:cTn>
                                        <p:tgtEl>
                                          <p:spTgt spid="3">
                                            <p:txEl>
                                              <p:pRg st="1" end="1"/>
                                            </p:txEl>
                                          </p:spTgt>
                                        </p:tgtEl>
                                        <p:attrNameLst>
                                          <p:attrName>style.visibility</p:attrName>
                                        </p:attrNameLst>
                                      </p:cBhvr>
                                      <p:to>
                                        <p:strVal val="visible"/>
                                      </p:to>
                                    </p:set>
                                    <p:anim calcmode="lin" valueType="num">
                                      <p:cBhvr>
                                        <p:cTn id="33" dur="500" fill="hold"/>
                                        <p:tgtEl>
                                          <p:spTgt spid="3">
                                            <p:txEl>
                                              <p:pRg st="1" end="1"/>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34" dur="500" fill="hold"/>
                                        <p:tgtEl>
                                          <p:spTgt spid="3">
                                            <p:txEl>
                                              <p:pRg st="1" end="1"/>
                                            </p:txEl>
                                          </p:spTgt>
                                        </p:tgtEl>
                                        <p:attrNameLst>
                                          <p:attrName>ppt_w</p:attrName>
                                        </p:attrNameLst>
                                      </p:cBhvr>
                                      <p:tavLst>
                                        <p:tav tm="0">
                                          <p:val>
                                            <p:strVal val="#ppt_w+.3"/>
                                          </p:val>
                                        </p:tav>
                                        <p:tav tm="50000">
                                          <p:val>
                                            <p:strVal val="#ppt_w+.3"/>
                                          </p:val>
                                        </p:tav>
                                        <p:tav tm="100000">
                                          <p:val>
                                            <p:strVal val="#ppt_w"/>
                                          </p:val>
                                        </p:tav>
                                      </p:tavLst>
                                    </p:anim>
                                    <p:anim calcmode="lin" valueType="num">
                                      <p:cBhvr>
                                        <p:cTn id="35" dur="500" fill="hold"/>
                                        <p:tgtEl>
                                          <p:spTgt spid="3">
                                            <p:txEl>
                                              <p:pRg st="1" end="1"/>
                                            </p:txEl>
                                          </p:spTgt>
                                        </p:tgtEl>
                                        <p:attrNameLst>
                                          <p:attrName>ppt_x</p:attrName>
                                        </p:attrNameLst>
                                      </p:cBhvr>
                                      <p:tavLst>
                                        <p:tav tm="0">
                                          <p:val>
                                            <p:strVal val="#ppt_x-.3"/>
                                          </p:val>
                                        </p:tav>
                                        <p:tav tm="50000">
                                          <p:val>
                                            <p:strVal val="#ppt_x"/>
                                          </p:val>
                                        </p:tav>
                                        <p:tav tm="100000">
                                          <p:val>
                                            <p:strVal val="#ppt_x"/>
                                          </p:val>
                                        </p:tav>
                                      </p:tavLst>
                                    </p:anim>
                                    <p:anim calcmode="lin" valueType="num">
                                      <p:cBhvr>
                                        <p:cTn id="36" dur="500" fill="hold"/>
                                        <p:tgtEl>
                                          <p:spTgt spid="3">
                                            <p:txEl>
                                              <p:pRg st="1" end="1"/>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normAutofit/>
          </a:bodyPr>
          <a:lstStyle/>
          <a:p>
            <a:pPr algn="ctr" rtl="1">
              <a:lnSpc>
                <a:spcPct val="150000"/>
              </a:lnSpc>
            </a:pPr>
            <a:r>
              <a:rPr lang="fa-IR" sz="3200" b="1" dirty="0" smtClean="0">
                <a:cs typeface="B Lotus" pitchFamily="2" charset="-78"/>
              </a:rPr>
              <a:t> گسترش راهكار </a:t>
            </a:r>
            <a:r>
              <a:rPr lang="en-US" sz="3200" b="1" dirty="0" smtClean="0">
                <a:cs typeface="B Lotus" pitchFamily="2" charset="-78"/>
              </a:rPr>
              <a:t>IT</a:t>
            </a:r>
            <a:r>
              <a:rPr lang="fa-IR" sz="3200" b="1" dirty="0" smtClean="0">
                <a:cs typeface="B Lotus" pitchFamily="2" charset="-78"/>
              </a:rPr>
              <a:t> براي زنجيره </a:t>
            </a:r>
            <a:r>
              <a:rPr lang="fa-IR" sz="3200" b="1" dirty="0" smtClean="0">
                <a:cs typeface="B Lotus" pitchFamily="2" charset="-78"/>
              </a:rPr>
              <a:t>فروشگاه</a:t>
            </a:r>
            <a:endParaRPr lang="en-US" sz="3000" dirty="0">
              <a:cs typeface="B Lotus" pitchFamily="2" charset="-78"/>
            </a:endParaRPr>
          </a:p>
        </p:txBody>
      </p:sp>
      <p:sp>
        <p:nvSpPr>
          <p:cNvPr id="3" name="Content Placeholder 2"/>
          <p:cNvSpPr>
            <a:spLocks noGrp="1"/>
          </p:cNvSpPr>
          <p:nvPr>
            <p:ph idx="1"/>
          </p:nvPr>
        </p:nvSpPr>
        <p:spPr>
          <a:xfrm>
            <a:off x="457200" y="1600200"/>
            <a:ext cx="7467600" cy="5029200"/>
          </a:xfrm>
        </p:spPr>
        <p:txBody>
          <a:bodyPr>
            <a:noAutofit/>
          </a:bodyPr>
          <a:lstStyle/>
          <a:p>
            <a:pPr algn="just" rtl="1">
              <a:lnSpc>
                <a:spcPct val="150000"/>
              </a:lnSpc>
            </a:pPr>
            <a:r>
              <a:rPr lang="fa-IR" sz="2000" b="1" dirty="0" smtClean="0">
                <a:cs typeface="B Lotus" pitchFamily="2" charset="-78"/>
              </a:rPr>
              <a:t>در </a:t>
            </a:r>
            <a:r>
              <a:rPr lang="fa-IR" sz="2000" b="1" dirty="0" smtClean="0">
                <a:cs typeface="B Lotus" pitchFamily="2" charset="-78"/>
              </a:rPr>
              <a:t>چهار </a:t>
            </a:r>
            <a:r>
              <a:rPr lang="fa-IR" sz="2000" b="1" dirty="0" smtClean="0">
                <a:cs typeface="B Lotus" pitchFamily="2" charset="-78"/>
              </a:rPr>
              <a:t>گروه</a:t>
            </a:r>
            <a:r>
              <a:rPr lang="fa-IR" sz="2000" b="1" dirty="0" smtClean="0">
                <a:cs typeface="B Lotus" pitchFamily="2" charset="-78"/>
              </a:rPr>
              <a:t>،</a:t>
            </a:r>
            <a:r>
              <a:rPr lang="fa-IR" sz="2000" b="1" dirty="0" smtClean="0">
                <a:cs typeface="B Lotus" pitchFamily="2" charset="-78"/>
              </a:rPr>
              <a:t>كاركرد </a:t>
            </a:r>
            <a:r>
              <a:rPr lang="fa-IR" sz="2000" b="1" dirty="0" smtClean="0">
                <a:cs typeface="B Lotus" pitchFamily="2" charset="-78"/>
              </a:rPr>
              <a:t>سراسري در طي دوره شش هفته اي، </a:t>
            </a:r>
            <a:r>
              <a:rPr lang="en-US" sz="2000" b="1" dirty="0" smtClean="0">
                <a:cs typeface="B Lotus" pitchFamily="2" charset="-78"/>
              </a:rPr>
              <a:t>SSM</a:t>
            </a:r>
            <a:r>
              <a:rPr lang="fa-IR" sz="2000" b="1" dirty="0" smtClean="0">
                <a:cs typeface="B Lotus" pitchFamily="2" charset="-78"/>
              </a:rPr>
              <a:t> به منظور شناسايي سيستم هاي </a:t>
            </a:r>
            <a:r>
              <a:rPr lang="en-US" sz="2000" b="1" dirty="0" smtClean="0">
                <a:cs typeface="B Lotus" pitchFamily="2" charset="-78"/>
              </a:rPr>
              <a:t>IT</a:t>
            </a:r>
            <a:r>
              <a:rPr lang="fa-IR" sz="2000" b="1" dirty="0" smtClean="0">
                <a:cs typeface="B Lotus" pitchFamily="2" charset="-78"/>
              </a:rPr>
              <a:t> براي سرمايه گذاري بكار رفت.</a:t>
            </a:r>
            <a:endParaRPr lang="en-US" sz="2000" dirty="0" smtClean="0">
              <a:cs typeface="B Lotus" pitchFamily="2" charset="-78"/>
            </a:endParaRPr>
          </a:p>
          <a:p>
            <a:pPr algn="just" rtl="1">
              <a:lnSpc>
                <a:spcPct val="150000"/>
              </a:lnSpc>
            </a:pPr>
            <a:r>
              <a:rPr lang="fa-IR" sz="2000" b="1" dirty="0" smtClean="0">
                <a:cs typeface="B Lotus" pitchFamily="2" charset="-78"/>
              </a:rPr>
              <a:t>ارزيابي اين سيستم هاي احتمالي با استفاده از روش مقايسه </a:t>
            </a:r>
            <a:r>
              <a:rPr lang="en-US" sz="2000" b="1" dirty="0" smtClean="0">
                <a:cs typeface="B Lotus" pitchFamily="2" charset="-78"/>
              </a:rPr>
              <a:t>SCA</a:t>
            </a:r>
            <a:r>
              <a:rPr lang="fa-IR" sz="2000" b="1" dirty="0" smtClean="0">
                <a:cs typeface="B Lotus" pitchFamily="2" charset="-78"/>
              </a:rPr>
              <a:t> انجام شد. معيارها بوسيله گروه نظارت شناسايي شدند اما ارزيابي بوسيله نيروي كار انجام شد.</a:t>
            </a:r>
            <a:endParaRPr lang="en-US" sz="2000" dirty="0" smtClean="0">
              <a:cs typeface="B Lotus" pitchFamily="2" charset="-78"/>
            </a:endParaRPr>
          </a:p>
          <a:p>
            <a:pPr algn="just" rtl="1">
              <a:lnSpc>
                <a:spcPct val="150000"/>
              </a:lnSpc>
            </a:pPr>
            <a:r>
              <a:rPr lang="fa-IR" sz="2000" b="1" dirty="0" smtClean="0">
                <a:cs typeface="B Lotus" pitchFamily="2" charset="-78"/>
              </a:rPr>
              <a:t>مرحله نهايي مستلزم تغيير اسناد دارايي سيستم ها به تعداد كمتر ي از پروژه ها بود. اين مسئله از روشهاي  شكل گيري و انتخاب </a:t>
            </a:r>
            <a:r>
              <a:rPr lang="en-US" sz="2000" b="1" dirty="0" smtClean="0">
                <a:cs typeface="B Lotus" pitchFamily="2" charset="-78"/>
              </a:rPr>
              <a:t>SCA</a:t>
            </a:r>
            <a:r>
              <a:rPr lang="fa-IR" sz="2000" b="1" dirty="0" smtClean="0">
                <a:cs typeface="B Lotus" pitchFamily="2" charset="-78"/>
              </a:rPr>
              <a:t> براي اعتبار بخشيدن به شرايط لازم برنامه ريزي، وابستگي هاي تكنولوژيكي و غيره استفاده كرد. راهكار سيستم موافق بوسيله پروژه ايجاد شد </a:t>
            </a:r>
            <a:r>
              <a:rPr lang="en-US" sz="2000" b="1" dirty="0" smtClean="0">
                <a:cs typeface="B Lotus" pitchFamily="2" charset="-78"/>
              </a:rPr>
              <a:t>.</a:t>
            </a:r>
            <a:r>
              <a:rPr lang="fa-IR" sz="2000" b="1" dirty="0" smtClean="0">
                <a:cs typeface="B Lotus" pitchFamily="2" charset="-78"/>
              </a:rPr>
              <a:t>سيستم هاي جديد گسترش يافتند و در طي دوره پنج ساله معرفي شدند و منجر به امتيازات اساسي و حساب شده گرديدند.</a:t>
            </a:r>
            <a:endParaRPr lang="en-US" sz="2000" dirty="0" smtClean="0">
              <a:cs typeface="B Lotus" pitchFamily="2" charset="-78"/>
            </a:endParaRPr>
          </a:p>
          <a:p>
            <a:pPr algn="just" rtl="1">
              <a:lnSpc>
                <a:spcPct val="150000"/>
              </a:lnSpc>
              <a:buNone/>
            </a:pPr>
            <a:endParaRPr lang="fa-IR" sz="2000" dirty="0" smtClean="0">
              <a:cs typeface="B Lotus" pitchFamily="2" charset="-78"/>
            </a:endParaRPr>
          </a:p>
        </p:txBody>
      </p:sp>
    </p:spTree>
  </p:cSld>
  <p:clrMapOvr>
    <a:masterClrMapping/>
  </p:clrMapOvr>
  <p:transition>
    <p:strips dir="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80">
                                          <p:stCondLst>
                                            <p:cond delay="0"/>
                                          </p:stCondLst>
                                        </p:cTn>
                                        <p:tgtEl>
                                          <p:spTgt spid="2"/>
                                        </p:tgtEl>
                                      </p:cBhvr>
                                    </p:animEffect>
                                    <p:anim calcmode="lin" valueType="num">
                                      <p:cBhvr>
                                        <p:cTn id="8" dur="1822" tmFilter="0,0; 0.14,0.36; 0.43,0.73; 0.71,0.91; 1.0,1.0">
                                          <p:stCondLst>
                                            <p:cond delay="0"/>
                                          </p:stCondLst>
                                        </p:cTn>
                                        <p:tgtEl>
                                          <p:spTgt spid="2"/>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2"/>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2"/>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2"/>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2"/>
                                        </p:tgtEl>
                                        <p:attrNameLst>
                                          <p:attrName>ppt_y</p:attrName>
                                        </p:attrNameLst>
                                      </p:cBhvr>
                                      <p:tavLst>
                                        <p:tav tm="0" fmla="#ppt_y-sin(pi*$)/81">
                                          <p:val>
                                            <p:fltVal val="0"/>
                                          </p:val>
                                        </p:tav>
                                        <p:tav tm="100000">
                                          <p:val>
                                            <p:fltVal val="1"/>
                                          </p:val>
                                        </p:tav>
                                      </p:tavLst>
                                    </p:anim>
                                    <p:animScale>
                                      <p:cBhvr>
                                        <p:cTn id="13" dur="26">
                                          <p:stCondLst>
                                            <p:cond delay="650"/>
                                          </p:stCondLst>
                                        </p:cTn>
                                        <p:tgtEl>
                                          <p:spTgt spid="2"/>
                                        </p:tgtEl>
                                      </p:cBhvr>
                                      <p:to x="100000" y="60000"/>
                                    </p:animScale>
                                    <p:animScale>
                                      <p:cBhvr>
                                        <p:cTn id="14" dur="166" decel="50000">
                                          <p:stCondLst>
                                            <p:cond delay="676"/>
                                          </p:stCondLst>
                                        </p:cTn>
                                        <p:tgtEl>
                                          <p:spTgt spid="2"/>
                                        </p:tgtEl>
                                      </p:cBhvr>
                                      <p:to x="100000" y="100000"/>
                                    </p:animScale>
                                    <p:animScale>
                                      <p:cBhvr>
                                        <p:cTn id="15" dur="26">
                                          <p:stCondLst>
                                            <p:cond delay="1312"/>
                                          </p:stCondLst>
                                        </p:cTn>
                                        <p:tgtEl>
                                          <p:spTgt spid="2"/>
                                        </p:tgtEl>
                                      </p:cBhvr>
                                      <p:to x="100000" y="80000"/>
                                    </p:animScale>
                                    <p:animScale>
                                      <p:cBhvr>
                                        <p:cTn id="16" dur="166" decel="50000">
                                          <p:stCondLst>
                                            <p:cond delay="1338"/>
                                          </p:stCondLst>
                                        </p:cTn>
                                        <p:tgtEl>
                                          <p:spTgt spid="2"/>
                                        </p:tgtEl>
                                      </p:cBhvr>
                                      <p:to x="100000" y="100000"/>
                                    </p:animScale>
                                    <p:animScale>
                                      <p:cBhvr>
                                        <p:cTn id="17" dur="26">
                                          <p:stCondLst>
                                            <p:cond delay="1642"/>
                                          </p:stCondLst>
                                        </p:cTn>
                                        <p:tgtEl>
                                          <p:spTgt spid="2"/>
                                        </p:tgtEl>
                                      </p:cBhvr>
                                      <p:to x="100000" y="90000"/>
                                    </p:animScale>
                                    <p:animScale>
                                      <p:cBhvr>
                                        <p:cTn id="18" dur="166" decel="50000">
                                          <p:stCondLst>
                                            <p:cond delay="1668"/>
                                          </p:stCondLst>
                                        </p:cTn>
                                        <p:tgtEl>
                                          <p:spTgt spid="2"/>
                                        </p:tgtEl>
                                      </p:cBhvr>
                                      <p:to x="100000" y="100000"/>
                                    </p:animScale>
                                    <p:animScale>
                                      <p:cBhvr>
                                        <p:cTn id="19" dur="26">
                                          <p:stCondLst>
                                            <p:cond delay="1808"/>
                                          </p:stCondLst>
                                        </p:cTn>
                                        <p:tgtEl>
                                          <p:spTgt spid="2"/>
                                        </p:tgtEl>
                                      </p:cBhvr>
                                      <p:to x="100000" y="95000"/>
                                    </p:animScale>
                                    <p:animScale>
                                      <p:cBhvr>
                                        <p:cTn id="20" dur="166" decel="50000">
                                          <p:stCondLst>
                                            <p:cond delay="1834"/>
                                          </p:stCondLst>
                                        </p:cTn>
                                        <p:tgtEl>
                                          <p:spTgt spid="2"/>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39" presetClass="entr" presetSubtype="0" accel="100000" fill="hold" grpId="0" nodeType="clickEffect">
                                  <p:stCondLst>
                                    <p:cond delay="0"/>
                                  </p:stCondLst>
                                  <p:childTnLst>
                                    <p:set>
                                      <p:cBhvr>
                                        <p:cTn id="24" dur="1" fill="hold">
                                          <p:stCondLst>
                                            <p:cond delay="0"/>
                                          </p:stCondLst>
                                        </p:cTn>
                                        <p:tgtEl>
                                          <p:spTgt spid="3">
                                            <p:txEl>
                                              <p:pRg st="0" end="0"/>
                                            </p:txEl>
                                          </p:spTgt>
                                        </p:tgtEl>
                                        <p:attrNameLst>
                                          <p:attrName>style.visibility</p:attrName>
                                        </p:attrNameLst>
                                      </p:cBhvr>
                                      <p:to>
                                        <p:strVal val="visible"/>
                                      </p:to>
                                    </p:set>
                                    <p:anim calcmode="lin" valueType="num">
                                      <p:cBhvr>
                                        <p:cTn id="25" dur="500" fill="hold"/>
                                        <p:tgtEl>
                                          <p:spTgt spid="3">
                                            <p:txEl>
                                              <p:pRg st="0" end="0"/>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26" dur="500" fill="hold"/>
                                        <p:tgtEl>
                                          <p:spTgt spid="3">
                                            <p:txEl>
                                              <p:pRg st="0" end="0"/>
                                            </p:txEl>
                                          </p:spTgt>
                                        </p:tgtEl>
                                        <p:attrNameLst>
                                          <p:attrName>ppt_w</p:attrName>
                                        </p:attrNameLst>
                                      </p:cBhvr>
                                      <p:tavLst>
                                        <p:tav tm="0">
                                          <p:val>
                                            <p:strVal val="#ppt_w+.3"/>
                                          </p:val>
                                        </p:tav>
                                        <p:tav tm="50000">
                                          <p:val>
                                            <p:strVal val="#ppt_w+.3"/>
                                          </p:val>
                                        </p:tav>
                                        <p:tav tm="100000">
                                          <p:val>
                                            <p:strVal val="#ppt_w"/>
                                          </p:val>
                                        </p:tav>
                                      </p:tavLst>
                                    </p:anim>
                                    <p:anim calcmode="lin" valueType="num">
                                      <p:cBhvr>
                                        <p:cTn id="27" dur="500" fill="hold"/>
                                        <p:tgtEl>
                                          <p:spTgt spid="3">
                                            <p:txEl>
                                              <p:pRg st="0" end="0"/>
                                            </p:txEl>
                                          </p:spTgt>
                                        </p:tgtEl>
                                        <p:attrNameLst>
                                          <p:attrName>ppt_x</p:attrName>
                                        </p:attrNameLst>
                                      </p:cBhvr>
                                      <p:tavLst>
                                        <p:tav tm="0">
                                          <p:val>
                                            <p:strVal val="#ppt_x-.3"/>
                                          </p:val>
                                        </p:tav>
                                        <p:tav tm="50000">
                                          <p:val>
                                            <p:strVal val="#ppt_x"/>
                                          </p:val>
                                        </p:tav>
                                        <p:tav tm="100000">
                                          <p:val>
                                            <p:strVal val="#ppt_x"/>
                                          </p:val>
                                        </p:tav>
                                      </p:tavLst>
                                    </p:anim>
                                    <p:anim calcmode="lin" valueType="num">
                                      <p:cBhvr>
                                        <p:cTn id="28" dur="5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39" presetClass="entr" presetSubtype="0" accel="100000" fill="hold" grpId="0" nodeType="clickEffect">
                                  <p:stCondLst>
                                    <p:cond delay="0"/>
                                  </p:stCondLst>
                                  <p:childTnLst>
                                    <p:set>
                                      <p:cBhvr>
                                        <p:cTn id="32" dur="1" fill="hold">
                                          <p:stCondLst>
                                            <p:cond delay="0"/>
                                          </p:stCondLst>
                                        </p:cTn>
                                        <p:tgtEl>
                                          <p:spTgt spid="3">
                                            <p:txEl>
                                              <p:pRg st="1" end="1"/>
                                            </p:txEl>
                                          </p:spTgt>
                                        </p:tgtEl>
                                        <p:attrNameLst>
                                          <p:attrName>style.visibility</p:attrName>
                                        </p:attrNameLst>
                                      </p:cBhvr>
                                      <p:to>
                                        <p:strVal val="visible"/>
                                      </p:to>
                                    </p:set>
                                    <p:anim calcmode="lin" valueType="num">
                                      <p:cBhvr>
                                        <p:cTn id="33" dur="500" fill="hold"/>
                                        <p:tgtEl>
                                          <p:spTgt spid="3">
                                            <p:txEl>
                                              <p:pRg st="1" end="1"/>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34" dur="500" fill="hold"/>
                                        <p:tgtEl>
                                          <p:spTgt spid="3">
                                            <p:txEl>
                                              <p:pRg st="1" end="1"/>
                                            </p:txEl>
                                          </p:spTgt>
                                        </p:tgtEl>
                                        <p:attrNameLst>
                                          <p:attrName>ppt_w</p:attrName>
                                        </p:attrNameLst>
                                      </p:cBhvr>
                                      <p:tavLst>
                                        <p:tav tm="0">
                                          <p:val>
                                            <p:strVal val="#ppt_w+.3"/>
                                          </p:val>
                                        </p:tav>
                                        <p:tav tm="50000">
                                          <p:val>
                                            <p:strVal val="#ppt_w+.3"/>
                                          </p:val>
                                        </p:tav>
                                        <p:tav tm="100000">
                                          <p:val>
                                            <p:strVal val="#ppt_w"/>
                                          </p:val>
                                        </p:tav>
                                      </p:tavLst>
                                    </p:anim>
                                    <p:anim calcmode="lin" valueType="num">
                                      <p:cBhvr>
                                        <p:cTn id="35" dur="500" fill="hold"/>
                                        <p:tgtEl>
                                          <p:spTgt spid="3">
                                            <p:txEl>
                                              <p:pRg st="1" end="1"/>
                                            </p:txEl>
                                          </p:spTgt>
                                        </p:tgtEl>
                                        <p:attrNameLst>
                                          <p:attrName>ppt_x</p:attrName>
                                        </p:attrNameLst>
                                      </p:cBhvr>
                                      <p:tavLst>
                                        <p:tav tm="0">
                                          <p:val>
                                            <p:strVal val="#ppt_x-.3"/>
                                          </p:val>
                                        </p:tav>
                                        <p:tav tm="50000">
                                          <p:val>
                                            <p:strVal val="#ppt_x"/>
                                          </p:val>
                                        </p:tav>
                                        <p:tav tm="100000">
                                          <p:val>
                                            <p:strVal val="#ppt_x"/>
                                          </p:val>
                                        </p:tav>
                                      </p:tavLst>
                                    </p:anim>
                                    <p:anim calcmode="lin" valueType="num">
                                      <p:cBhvr>
                                        <p:cTn id="36" dur="500" fill="hold"/>
                                        <p:tgtEl>
                                          <p:spTgt spid="3">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39" presetClass="entr" presetSubtype="0" accel="100000" fill="hold" grpId="0" nodeType="clickEffect">
                                  <p:stCondLst>
                                    <p:cond delay="0"/>
                                  </p:stCondLst>
                                  <p:childTnLst>
                                    <p:set>
                                      <p:cBhvr>
                                        <p:cTn id="40" dur="1" fill="hold">
                                          <p:stCondLst>
                                            <p:cond delay="0"/>
                                          </p:stCondLst>
                                        </p:cTn>
                                        <p:tgtEl>
                                          <p:spTgt spid="3">
                                            <p:txEl>
                                              <p:pRg st="2" end="2"/>
                                            </p:txEl>
                                          </p:spTgt>
                                        </p:tgtEl>
                                        <p:attrNameLst>
                                          <p:attrName>style.visibility</p:attrName>
                                        </p:attrNameLst>
                                      </p:cBhvr>
                                      <p:to>
                                        <p:strVal val="visible"/>
                                      </p:to>
                                    </p:set>
                                    <p:anim calcmode="lin" valueType="num">
                                      <p:cBhvr>
                                        <p:cTn id="41" dur="500" fill="hold"/>
                                        <p:tgtEl>
                                          <p:spTgt spid="3">
                                            <p:txEl>
                                              <p:pRg st="2" end="2"/>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42" dur="500" fill="hold"/>
                                        <p:tgtEl>
                                          <p:spTgt spid="3">
                                            <p:txEl>
                                              <p:pRg st="2" end="2"/>
                                            </p:txEl>
                                          </p:spTgt>
                                        </p:tgtEl>
                                        <p:attrNameLst>
                                          <p:attrName>ppt_w</p:attrName>
                                        </p:attrNameLst>
                                      </p:cBhvr>
                                      <p:tavLst>
                                        <p:tav tm="0">
                                          <p:val>
                                            <p:strVal val="#ppt_w+.3"/>
                                          </p:val>
                                        </p:tav>
                                        <p:tav tm="50000">
                                          <p:val>
                                            <p:strVal val="#ppt_w+.3"/>
                                          </p:val>
                                        </p:tav>
                                        <p:tav tm="100000">
                                          <p:val>
                                            <p:strVal val="#ppt_w"/>
                                          </p:val>
                                        </p:tav>
                                      </p:tavLst>
                                    </p:anim>
                                    <p:anim calcmode="lin" valueType="num">
                                      <p:cBhvr>
                                        <p:cTn id="43" dur="500" fill="hold"/>
                                        <p:tgtEl>
                                          <p:spTgt spid="3">
                                            <p:txEl>
                                              <p:pRg st="2" end="2"/>
                                            </p:txEl>
                                          </p:spTgt>
                                        </p:tgtEl>
                                        <p:attrNameLst>
                                          <p:attrName>ppt_x</p:attrName>
                                        </p:attrNameLst>
                                      </p:cBhvr>
                                      <p:tavLst>
                                        <p:tav tm="0">
                                          <p:val>
                                            <p:strVal val="#ppt_x-.3"/>
                                          </p:val>
                                        </p:tav>
                                        <p:tav tm="50000">
                                          <p:val>
                                            <p:strVal val="#ppt_x"/>
                                          </p:val>
                                        </p:tav>
                                        <p:tav tm="100000">
                                          <p:val>
                                            <p:strVal val="#ppt_x"/>
                                          </p:val>
                                        </p:tav>
                                      </p:tavLst>
                                    </p:anim>
                                    <p:anim calcmode="lin" valueType="num">
                                      <p:cBhvr>
                                        <p:cTn id="44" dur="500" fill="hold"/>
                                        <p:tgtEl>
                                          <p:spTgt spid="3">
                                            <p:txEl>
                                              <p:pRg st="2" end="2"/>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theme/theme1.xml><?xml version="1.0" encoding="utf-8"?>
<a:theme xmlns:a="http://schemas.openxmlformats.org/drawingml/2006/main" name="Technic">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Technic">
      <a:majorFont>
        <a:latin typeface="Franklin Gothic Book"/>
        <a:ea typeface=""/>
        <a:cs typeface=""/>
        <a:font script="Jpan" typeface="ＭＳ Ｐゴシック"/>
        <a:font script="Hang" typeface="HY견고딕"/>
        <a:font script="Hans" typeface="宋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HGｺﾞｼｯｸM"/>
        <a:font script="Hang" typeface="HY중고딕"/>
        <a:font script="Hans" typeface="黑体"/>
        <a:font script="Hant" typeface="微軟正黑體"/>
        <a:font script="Arab" typeface="Tahoma"/>
        <a:font script="Hebr" typeface="Levenim MT"/>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Technic</Template>
  <TotalTime>268</TotalTime>
  <Words>1566</Words>
  <Application>Microsoft Office PowerPoint</Application>
  <PresentationFormat>On-screen Show (4:3)</PresentationFormat>
  <Paragraphs>90</Paragraphs>
  <Slides>18</Slides>
  <Notes>1</Notes>
  <HiddenSlides>0</HiddenSlides>
  <MMClips>0</MMClips>
  <ScaleCrop>false</ScaleCrop>
  <HeadingPairs>
    <vt:vector size="4" baseType="variant">
      <vt:variant>
        <vt:lpstr>Theme</vt:lpstr>
      </vt:variant>
      <vt:variant>
        <vt:i4>1</vt:i4>
      </vt:variant>
      <vt:variant>
        <vt:lpstr>Slide Titles</vt:lpstr>
      </vt:variant>
      <vt:variant>
        <vt:i4>18</vt:i4>
      </vt:variant>
    </vt:vector>
  </HeadingPairs>
  <TitlesOfParts>
    <vt:vector size="19" baseType="lpstr">
      <vt:lpstr>Technic</vt:lpstr>
      <vt:lpstr>روش هاي سازمان دهي مسئله در حين كار</vt:lpstr>
      <vt:lpstr> روش هاي سازمان دهي مسئله به طور كلي</vt:lpstr>
      <vt:lpstr>خصوصیات PSMs</vt:lpstr>
      <vt:lpstr>مدل های مشابه PSMS </vt:lpstr>
      <vt:lpstr>مطالعات انجام شده در مقاله</vt:lpstr>
      <vt:lpstr>ساختاربندي مجدد سازماني در Shell</vt:lpstr>
      <vt:lpstr>توسعه مدل هايي براي حمايت از ادعاي خسارت</vt:lpstr>
      <vt:lpstr> حمايت از تعاوني مستاجرين </vt:lpstr>
      <vt:lpstr> گسترش راهكار IT براي زنجيره فروشگاه</vt:lpstr>
      <vt:lpstr>تجارب شخصي</vt:lpstr>
      <vt:lpstr> برنامه ريزي براي جشن خياباني</vt:lpstr>
      <vt:lpstr>پذيرفتن راهكار مراقبت از كودكان محلي</vt:lpstr>
      <vt:lpstr>بررسي استفاده از روش هاي سازمان دهي مسئله</vt:lpstr>
      <vt:lpstr>بررسي تركيب روش ها</vt:lpstr>
      <vt:lpstr>نكات مهم:</vt:lpstr>
      <vt:lpstr>مسائل عملی مهم پیش روی PMS ها:</vt:lpstr>
      <vt:lpstr>راه های پیش رو</vt:lpstr>
      <vt:lpstr>نتیجه گیری</vt:lpstr>
    </vt:vector>
  </TitlesOfParts>
  <Company>Office07</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روش هاي سازمان دهي مسئله در حين كار</dc:title>
  <dc:creator>Peyman</dc:creator>
  <cp:lastModifiedBy>ROYA</cp:lastModifiedBy>
  <cp:revision>38</cp:revision>
  <dcterms:created xsi:type="dcterms:W3CDTF">2013-02-18T19:13:44Z</dcterms:created>
  <dcterms:modified xsi:type="dcterms:W3CDTF">2013-02-21T00:40:24Z</dcterms:modified>
</cp:coreProperties>
</file>