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57" r:id="rId3"/>
    <p:sldId id="258" r:id="rId4"/>
    <p:sldId id="259" r:id="rId5"/>
    <p:sldId id="260" r:id="rId6"/>
    <p:sldId id="261" r:id="rId7"/>
    <p:sldId id="263" r:id="rId8"/>
    <p:sldId id="262" r:id="rId9"/>
    <p:sldId id="264" r:id="rId10"/>
    <p:sldId id="265" r:id="rId11"/>
    <p:sldId id="267"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709" autoAdjust="0"/>
  </p:normalViewPr>
  <p:slideViewPr>
    <p:cSldViewPr>
      <p:cViewPr varScale="1">
        <p:scale>
          <a:sx n="66" d="100"/>
          <a:sy n="66" d="100"/>
        </p:scale>
        <p:origin x="-12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975607-04FA-4515-90F9-2363557A4A26}" type="datetimeFigureOut">
              <a:rPr lang="en-US" smtClean="0"/>
              <a:pPr/>
              <a:t>2/13/2013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2C7FA8-9720-4E28-A2BB-9E2C497D499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2C7FA8-9720-4E28-A2BB-9E2C497D499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EDD41CE-8CAB-458E-8D00-9B610457E181}" type="datetime1">
              <a:rPr lang="en-US" smtClean="0"/>
              <a:pPr/>
              <a:t>2/13/2013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9549361-8D67-4648-A0DA-2CFA443964C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DEAFA0-01D0-44D8-839C-1B4425346149}" type="datetime1">
              <a:rPr lang="en-US" smtClean="0"/>
              <a:pPr/>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B4929C-750A-4A64-BC68-E48313371368}" type="datetime1">
              <a:rPr lang="en-US" smtClean="0"/>
              <a:pPr/>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E575CA-7012-4874-9A2C-47B3BC77BC60}" type="datetime1">
              <a:rPr lang="en-US" smtClean="0"/>
              <a:pPr/>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C7760C6-F18A-4F76-8C59-B881A1F9DCCE}" type="datetime1">
              <a:rPr lang="en-US" smtClean="0"/>
              <a:pPr/>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49361-8D67-4648-A0DA-2CFA443964C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851BB2A-75D1-4C12-913B-E02D61EFE861}" type="datetime1">
              <a:rPr lang="en-US" smtClean="0"/>
              <a:pPr/>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C36A7CE-4EE4-40AA-9D77-0BF4799FE859}" type="datetime1">
              <a:rPr lang="en-US" smtClean="0"/>
              <a:pPr/>
              <a:t>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38F3D75-59BF-4D0A-A9DE-839574FAD45C}" type="datetime1">
              <a:rPr lang="en-US" smtClean="0"/>
              <a:pPr/>
              <a:t>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5F5DD-061B-4EF9-B367-532B3DE7BE22}" type="datetime1">
              <a:rPr lang="en-US" smtClean="0"/>
              <a:pPr/>
              <a:t>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94B6EB-0214-42F8-A84E-B595313C6009}" type="datetime1">
              <a:rPr lang="en-US" smtClean="0"/>
              <a:pPr/>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49361-8D67-4648-A0DA-2CFA443964C3}" type="slidenum">
              <a:rPr lang="en-US" smtClean="0"/>
              <a:pPr/>
              <a:t>‹#›</a:t>
            </a:fld>
            <a:endParaRPr lang="en-US"/>
          </a:p>
        </p:txBody>
      </p:sp>
    </p:spTree>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115FDBE-C002-48BA-83A0-FBD6A5712F0D}" type="datetime1">
              <a:rPr lang="en-US" smtClean="0"/>
              <a:pPr/>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9549361-8D67-4648-A0DA-2CFA443964C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CCF5E32-DC7E-43E6-8078-F233F2DB4C85}" type="datetime1">
              <a:rPr lang="en-US" smtClean="0"/>
              <a:pPr/>
              <a:t>2/13/2013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9549361-8D67-4648-A0DA-2CFA443964C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dir="d"/>
  </p:transition>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7848600" cy="1524000"/>
          </a:xfrm>
        </p:spPr>
        <p:txBody>
          <a:bodyPr anchor="ctr"/>
          <a:lstStyle/>
          <a:p>
            <a:pPr algn="ctr"/>
            <a:endParaRPr lang="en-US" dirty="0">
              <a:cs typeface="B Lotus" pitchFamily="2" charset="-78"/>
            </a:endParaRPr>
          </a:p>
        </p:txBody>
      </p:sp>
      <p:sp>
        <p:nvSpPr>
          <p:cNvPr id="3" name="Subtitle 2"/>
          <p:cNvSpPr>
            <a:spLocks noGrp="1"/>
          </p:cNvSpPr>
          <p:nvPr>
            <p:ph type="subTitle" idx="1"/>
          </p:nvPr>
        </p:nvSpPr>
        <p:spPr>
          <a:xfrm>
            <a:off x="533400" y="3228536"/>
            <a:ext cx="7851647" cy="1752600"/>
          </a:xfrm>
        </p:spPr>
        <p:txBody>
          <a:bodyPr>
            <a:normAutofit fontScale="92500" lnSpcReduction="10000"/>
          </a:bodyPr>
          <a:lstStyle/>
          <a:p>
            <a:pPr algn="ctr" rtl="1"/>
            <a:r>
              <a:rPr lang="fa-IR" dirty="0" smtClean="0">
                <a:cs typeface="B Lotus" pitchFamily="2" charset="-78"/>
              </a:rPr>
              <a:t>موضوع :معرفت شناسی علوم غیر عینی</a:t>
            </a:r>
          </a:p>
          <a:p>
            <a:pPr algn="ctr" rtl="1"/>
            <a:endParaRPr lang="fa-IR" dirty="0" smtClean="0">
              <a:cs typeface="B Lotus" pitchFamily="2" charset="-78"/>
            </a:endParaRPr>
          </a:p>
          <a:p>
            <a:pPr algn="ctr" rtl="1"/>
            <a:r>
              <a:rPr lang="fa-IR" dirty="0" smtClean="0">
                <a:cs typeface="B Lotus" pitchFamily="2" charset="-78"/>
              </a:rPr>
              <a:t>تهیه </a:t>
            </a:r>
            <a:r>
              <a:rPr lang="fa-IR" dirty="0" smtClean="0">
                <a:cs typeface="B Lotus" pitchFamily="2" charset="-78"/>
              </a:rPr>
              <a:t>کننده</a:t>
            </a:r>
            <a:endParaRPr lang="en-US" dirty="0" smtClean="0">
              <a:cs typeface="B Lotus" pitchFamily="2" charset="-78"/>
            </a:endParaRPr>
          </a:p>
          <a:p>
            <a:pPr algn="ctr" rtl="1"/>
            <a:r>
              <a:rPr lang="fa-IR" dirty="0" smtClean="0">
                <a:cs typeface="B Lotus" pitchFamily="2" charset="-78"/>
              </a:rPr>
              <a:t> </a:t>
            </a:r>
            <a:r>
              <a:rPr lang="fa-IR" dirty="0" smtClean="0">
                <a:cs typeface="B Lotus" pitchFamily="2" charset="-78"/>
              </a:rPr>
              <a:t>خانم خدمتیان</a:t>
            </a:r>
            <a:endParaRPr lang="en-US" dirty="0">
              <a:cs typeface="B Lotus" pitchFamily="2" charset="-78"/>
            </a:endParaRPr>
          </a:p>
        </p:txBody>
      </p:sp>
      <p:sp>
        <p:nvSpPr>
          <p:cNvPr id="5" name="Rectangle 4"/>
          <p:cNvSpPr/>
          <p:nvPr/>
        </p:nvSpPr>
        <p:spPr>
          <a:xfrm>
            <a:off x="685801" y="1447800"/>
            <a:ext cx="7702966" cy="1107996"/>
          </a:xfrm>
          <a:prstGeom prst="rect">
            <a:avLst/>
          </a:prstGeom>
          <a:noFill/>
        </p:spPr>
        <p:txBody>
          <a:bodyPr wrap="square" lIns="91440" tIns="45720" rIns="91440" bIns="45720">
            <a:spAutoFit/>
          </a:bodyPr>
          <a:lstStyle/>
          <a:p>
            <a:pPr algn="ctr"/>
            <a:r>
              <a:rPr lang="fa-IR" sz="6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Lotus" pitchFamily="2" charset="-78"/>
              </a:rPr>
              <a:t>بسم الله الرحمن الرحیم</a:t>
            </a:r>
            <a:endParaRPr lang="en-US" sz="6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B Lotus" pitchFamily="2" charset="-78"/>
            </a:endParaRPr>
          </a:p>
        </p:txBody>
      </p:sp>
      <p:sp>
        <p:nvSpPr>
          <p:cNvPr id="6" name="Slide Number Placeholder 5"/>
          <p:cNvSpPr>
            <a:spLocks noGrp="1"/>
          </p:cNvSpPr>
          <p:nvPr>
            <p:ph type="sldNum" sz="quarter" idx="12"/>
          </p:nvPr>
        </p:nvSpPr>
        <p:spPr>
          <a:xfrm>
            <a:off x="7924800" y="6356350"/>
            <a:ext cx="761704" cy="365125"/>
          </a:xfrm>
        </p:spPr>
        <p:txBody>
          <a:bodyPr/>
          <a:lstStyle/>
          <a:p>
            <a:fld id="{F9549361-8D67-4648-A0DA-2CFA443964C3}" type="slidenum">
              <a:rPr lang="en-US" smtClean="0">
                <a:cs typeface="B Lotus" pitchFamily="2" charset="-78"/>
              </a:rPr>
              <a:pPr/>
              <a:t>1</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نتیجه گیری یک پیش بینی (منطقی) نیازی ندارد تا در این زمینه به خوبی اثبات شود فقط کافی ست تا نسبت به جایگزین‌های قابل مقایسه به صورت قابل دفاع تر نشان داده شود. در اینجا یک تفاوت مهم در قدرت منطقی بین تعریف و پیش بینی وجود دارد: اگر چه یک تعریف از نظر استدلالی نیازی ندارد تا شامل تمام موارد جایگزین شود باید فراتر از شک قابل قبول، بتواند فرضیات خود را پیش از نفی آن، اثبات کند.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10</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rtl="1"/>
            <a:r>
              <a:rPr lang="fa-IR" dirty="0" smtClean="0">
                <a:cs typeface="B Lotus" pitchFamily="2" charset="-78"/>
              </a:rPr>
              <a:t>5.احتمال </a:t>
            </a:r>
            <a:endParaRPr lang="en-US" dirty="0">
              <a:cs typeface="B Lotus" pitchFamily="2" charset="-78"/>
            </a:endParaRPr>
          </a:p>
        </p:txBody>
      </p:sp>
      <p:sp>
        <p:nvSpPr>
          <p:cNvPr id="3" name="Content Placeholder 2"/>
          <p:cNvSpPr>
            <a:spLocks noGrp="1"/>
          </p:cNvSpPr>
          <p:nvPr>
            <p:ph idx="1"/>
          </p:nvPr>
        </p:nvSpPr>
        <p:spPr>
          <a:xfrm>
            <a:off x="609600" y="2133600"/>
            <a:ext cx="8229600" cy="4724400"/>
          </a:xfrm>
        </p:spPr>
        <p:txBody>
          <a:bodyPr/>
          <a:lstStyle/>
          <a:p>
            <a:pPr algn="r"/>
            <a:r>
              <a:rPr lang="fa-IR" dirty="0" smtClean="0">
                <a:cs typeface="B Lotus" pitchFamily="2" charset="-78"/>
              </a:rPr>
              <a:t>از دیدگاه فلسفه علم، نظریه احتمال جایگاه خاصی دارد. در حوزه‌ای که در آن با روابط بین گزاره‌ها سر و کار دارد، بخشی از معناست و در نتیجه منطق ناب می‌باشد. در حوزه‌ای که با اعتبار، عقاید فردی و انتظارات فردی سر و کار دارد، بخشی از عملکرد تجربی ست در نتیجه علم اجتماعی ست.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11</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Lotus" pitchFamily="2" charset="-78"/>
              </a:rPr>
              <a:t>میزان اثبات </a:t>
            </a: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میزان اثبات یکی از ارتباط منطقی بین دو جمله است، فرضیه </a:t>
            </a:r>
            <a:r>
              <a:rPr lang="en-US" dirty="0" smtClean="0">
                <a:cs typeface="B Lotus" pitchFamily="2" charset="-78"/>
              </a:rPr>
              <a:t>H</a:t>
            </a:r>
            <a:r>
              <a:rPr lang="fa-IR" dirty="0" smtClean="0">
                <a:cs typeface="B Lotus" pitchFamily="2" charset="-78"/>
              </a:rPr>
              <a:t> و مدرک </a:t>
            </a:r>
            <a:r>
              <a:rPr lang="en-US" dirty="0" smtClean="0">
                <a:cs typeface="B Lotus" pitchFamily="2" charset="-78"/>
              </a:rPr>
              <a:t>E</a:t>
            </a:r>
            <a:r>
              <a:rPr lang="fa-IR" dirty="0" smtClean="0">
                <a:cs typeface="B Lotus" pitchFamily="2" charset="-78"/>
              </a:rPr>
              <a:t>. میزان اثبات </a:t>
            </a:r>
            <a:r>
              <a:rPr lang="en-US" dirty="0" smtClean="0">
                <a:cs typeface="B Lotus" pitchFamily="2" charset="-78"/>
              </a:rPr>
              <a:t>H</a:t>
            </a:r>
            <a:r>
              <a:rPr lang="fa-IR" dirty="0" smtClean="0">
                <a:cs typeface="B Lotus" pitchFamily="2" charset="-78"/>
              </a:rPr>
              <a:t> بر مبنای </a:t>
            </a:r>
            <a:r>
              <a:rPr lang="en-US" dirty="0" smtClean="0">
                <a:cs typeface="B Lotus" pitchFamily="2" charset="-78"/>
              </a:rPr>
              <a:t>E </a:t>
            </a:r>
            <a:r>
              <a:rPr lang="fa-IR" dirty="0" smtClean="0">
                <a:cs typeface="B Lotus" pitchFamily="2" charset="-78"/>
              </a:rPr>
              <a:t>می‌تواند یک اندازه گیری اعتبار منطقی وارد به صحت </a:t>
            </a:r>
            <a:r>
              <a:rPr lang="en-US" dirty="0" smtClean="0">
                <a:cs typeface="B Lotus" pitchFamily="2" charset="-78"/>
              </a:rPr>
              <a:t>H</a:t>
            </a:r>
            <a:r>
              <a:rPr lang="fa-IR" dirty="0" smtClean="0">
                <a:cs typeface="B Lotus" pitchFamily="2" charset="-78"/>
              </a:rPr>
              <a:t> باشد که از طریق صحیح فرض گرفتن </a:t>
            </a:r>
            <a:r>
              <a:rPr lang="en-US" dirty="0" smtClean="0">
                <a:cs typeface="B Lotus" pitchFamily="2" charset="-78"/>
              </a:rPr>
              <a:t>E</a:t>
            </a:r>
            <a:r>
              <a:rPr lang="fa-IR" dirty="0" smtClean="0">
                <a:cs typeface="B Lotus" pitchFamily="2" charset="-78"/>
              </a:rPr>
              <a:t> انجام می‌شود. تعاریف دقیق نیز فقط برای نتایج پیش بینی یک محل پیشنهاد شده‌اند.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12</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Lotus" pitchFamily="2" charset="-78"/>
              </a:rPr>
              <a:t>احتمال فردی </a:t>
            </a: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احتمال فردی یا موضوع اندازه گیری اعتقاد فرد یا موضوع ذهنی درباره واقعیت برخی فرضیات است. از نظر </a:t>
            </a:r>
            <a:r>
              <a:rPr lang="en-US" dirty="0" smtClean="0">
                <a:cs typeface="B Lotus" pitchFamily="2" charset="-78"/>
              </a:rPr>
              <a:t>Savage </a:t>
            </a:r>
            <a:r>
              <a:rPr lang="fa-IR" dirty="0" smtClean="0">
                <a:cs typeface="B Lotus" pitchFamily="2" charset="-78"/>
              </a:rPr>
              <a:t>رفتار شرط بندی فرد به طور برآورد رفتاری اندازه گیری می‌شود اگر یک فرد فکر کند که </a:t>
            </a:r>
            <a:r>
              <a:rPr lang="en-US" dirty="0" smtClean="0">
                <a:cs typeface="B Lotus" pitchFamily="2" charset="-78"/>
              </a:rPr>
              <a:t>H</a:t>
            </a:r>
            <a:r>
              <a:rPr lang="fa-IR" dirty="0" smtClean="0">
                <a:cs typeface="B Lotus" pitchFamily="2" charset="-78"/>
              </a:rPr>
              <a:t> به همان میزان شبیه نفی </a:t>
            </a:r>
            <a:r>
              <a:rPr lang="en-US" dirty="0" smtClean="0">
                <a:cs typeface="B Lotus" pitchFamily="2" charset="-78"/>
              </a:rPr>
              <a:t>H</a:t>
            </a:r>
            <a:r>
              <a:rPr lang="fa-IR" dirty="0" smtClean="0">
                <a:cs typeface="B Lotus" pitchFamily="2" charset="-78"/>
              </a:rPr>
              <a:t> است در این صورت اگر او در موقعیتی قرار گیرد که بخواهد درباره </a:t>
            </a:r>
            <a:r>
              <a:rPr lang="en-US" dirty="0" smtClean="0">
                <a:cs typeface="B Lotus" pitchFamily="2" charset="-78"/>
              </a:rPr>
              <a:t>H</a:t>
            </a:r>
            <a:r>
              <a:rPr lang="fa-IR" dirty="0" smtClean="0">
                <a:cs typeface="B Lotus" pitchFamily="2" charset="-78"/>
              </a:rPr>
              <a:t> یا نفی </a:t>
            </a:r>
            <a:r>
              <a:rPr lang="en-US" dirty="0" smtClean="0">
                <a:cs typeface="B Lotus" pitchFamily="2" charset="-78"/>
              </a:rPr>
              <a:t>H</a:t>
            </a:r>
            <a:r>
              <a:rPr lang="fa-IR" dirty="0" smtClean="0">
                <a:cs typeface="B Lotus" pitchFamily="2" charset="-78"/>
              </a:rPr>
              <a:t> قضاوت کند او به طور یقین به این انتخاب بی علاقه خواهد بود. </a:t>
            </a:r>
            <a:endParaRPr lang="en-US" dirty="0" smtClean="0">
              <a:cs typeface="B Lotus" pitchFamily="2" charset="-78"/>
            </a:endParaRPr>
          </a:p>
          <a:p>
            <a:pPr algn="r" rtl="1">
              <a:lnSpc>
                <a:spcPct val="150000"/>
              </a:lnSpc>
            </a:pP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13</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chor="ctr">
            <a:normAutofit fontScale="90000"/>
          </a:bodyPr>
          <a:lstStyle/>
          <a:p>
            <a:pPr algn="ctr" rtl="1"/>
            <a:r>
              <a:rPr lang="fa-IR" dirty="0" smtClean="0">
                <a:cs typeface="B Lotus" pitchFamily="2" charset="-78"/>
              </a:rPr>
              <a:t>6- برخی مثال‌ها از کاربرد دلیل در پیش بینی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a:xfrm>
            <a:off x="457200" y="2468880"/>
            <a:ext cx="8229600" cy="4389120"/>
          </a:xfrm>
        </p:spPr>
        <p:txBody>
          <a:bodyPr/>
          <a:lstStyle/>
          <a:p>
            <a:pPr algn="r" rtl="1"/>
            <a:r>
              <a:rPr lang="fa-IR" dirty="0" smtClean="0">
                <a:cs typeface="B Lotus" pitchFamily="2" charset="-78"/>
              </a:rPr>
              <a:t>ساده‌ترین کاربرد دلایل وقتی رخ می‌دهد که یک ارجاع مستقیم به موارد قبلی به وجود می‌آید. </a:t>
            </a:r>
          </a:p>
          <a:p>
            <a:pPr algn="r" rtl="1"/>
            <a:r>
              <a:rPr lang="fa-IR" dirty="0" smtClean="0">
                <a:cs typeface="B Lotus" pitchFamily="2" charset="-78"/>
              </a:rPr>
              <a:t>به عنوان مثال :آیا ماشینم در این صبح سرد روشن خواهد شد؟</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14</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chor="ctr">
            <a:normAutofit fontScale="90000"/>
          </a:bodyPr>
          <a:lstStyle/>
          <a:p>
            <a:pPr algn="ctr" rtl="1"/>
            <a:r>
              <a:rPr lang="fa-IR" dirty="0" smtClean="0">
                <a:cs typeface="B Lotus" pitchFamily="2" charset="-78"/>
              </a:rPr>
              <a:t>7- نقش تخصص‌ها در پیش بینی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a:xfrm>
            <a:off x="457200" y="2209800"/>
            <a:ext cx="8229600" cy="4114800"/>
          </a:xfrm>
        </p:spPr>
        <p:txBody>
          <a:bodyPr/>
          <a:lstStyle/>
          <a:p>
            <a:pPr algn="r" rtl="1"/>
            <a:r>
              <a:rPr lang="fa-IR" dirty="0" smtClean="0">
                <a:cs typeface="B Lotus" pitchFamily="2" charset="-78"/>
              </a:rPr>
              <a:t>معنا و مفهوم ضمنی مثال‌هایی که در مورد آن‌ها بحث می‌کرده ایم که یک  دانش مربوط به موارد گذشته یا مربوط به نمونه‌های آماری – که اطلاعات واقعاً مفیدی را هم فراهم می‌کنند – نه تنها پایه و شالوده شواهد حمایت کننده از اسناد منطقی ارزش‌های احتمالی نیست بلکه گاهی اوقات حتی نمی‌تواند ساختار اصلی این شواهد باشد.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15</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rtl="1"/>
            <a:r>
              <a:rPr lang="fa-IR" dirty="0" smtClean="0">
                <a:cs typeface="B Lotus" pitchFamily="2" charset="-78"/>
              </a:rPr>
              <a:t>8- مشکل کاربرد پیش بینی دلایل در یک زمینه غیر عینی</a:t>
            </a:r>
            <a:endParaRPr lang="en-US" dirty="0">
              <a:cs typeface="B Lotus" pitchFamily="2" charset="-78"/>
            </a:endParaRPr>
          </a:p>
        </p:txBody>
      </p:sp>
      <p:sp>
        <p:nvSpPr>
          <p:cNvPr id="3" name="Content Placeholder 2"/>
          <p:cNvSpPr>
            <a:spLocks noGrp="1"/>
          </p:cNvSpPr>
          <p:nvPr>
            <p:ph idx="1"/>
          </p:nvPr>
        </p:nvSpPr>
        <p:spPr>
          <a:xfrm>
            <a:off x="457200" y="2468880"/>
            <a:ext cx="8229600" cy="4389120"/>
          </a:xfrm>
        </p:spPr>
        <p:txBody>
          <a:bodyPr/>
          <a:lstStyle/>
          <a:p>
            <a:pPr algn="r" rtl="1">
              <a:lnSpc>
                <a:spcPct val="150000"/>
              </a:lnSpc>
            </a:pPr>
            <a:r>
              <a:rPr lang="fa-IR" dirty="0" smtClean="0">
                <a:cs typeface="B Lotus" pitchFamily="2" charset="-78"/>
              </a:rPr>
              <a:t>استفاده از پیش بینی دلایل را می‌توان بدین صورت بیان کرد که نشان دهنده این است که ما مکرراً با آنچه که باید آن را یک مشکل، دور از ایده آل، وضعیت معرفت شناختی بنامیم، روبرو هستیم.</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16</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rtl="1"/>
            <a:r>
              <a:rPr lang="fa-IR" dirty="0" smtClean="0">
                <a:cs typeface="B Lotus" pitchFamily="2" charset="-78"/>
              </a:rPr>
              <a:t>9- کاربرد ذاتی کارشناسی برای پیش بینی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a:xfrm>
            <a:off x="457200" y="2133600"/>
            <a:ext cx="8229600" cy="4389120"/>
          </a:xfrm>
        </p:spPr>
        <p:txBody>
          <a:bodyPr/>
          <a:lstStyle/>
          <a:p>
            <a:pPr algn="r" rtl="1">
              <a:lnSpc>
                <a:spcPct val="150000"/>
              </a:lnSpc>
            </a:pPr>
            <a:r>
              <a:rPr lang="fa-IR" dirty="0" smtClean="0">
                <a:cs typeface="B Lotus" pitchFamily="2" charset="-78"/>
              </a:rPr>
              <a:t>کاربرد داده‌ی پس زمینه می‌تواند به طور مناسب به نتایج پیش بینی کننده در مواجه با موارد بدیهی منتهی شود که به نقطه  روبرو اشاره دارد و این کاربرد داده به صورتی ست که سیستماتیک نبوده بلکه کاملاً به اجرای قضاوت کارشناسی غیر رسمی بستگی دارد.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17</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rtl="1"/>
            <a:r>
              <a:rPr lang="fa-IR" dirty="0" smtClean="0">
                <a:cs typeface="B Lotus" pitchFamily="2" charset="-78"/>
              </a:rPr>
              <a:t>10.نقش پیش بینی به عنوان کمک به تصمیم گیری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تصمیماتی که تصمیم گیرندگان حرفه ای-مسولان دولتی، روسای شرکت‌ها،افسران نظامی و غیره انجام می‌دهند بر مبنای پرسشی درباره توسعه‌های آینده هستند،چون دستورات ان‌ها به عنوان اقدامات کنونی با دیدگاهی به نتایج حاصله در آینده در نظر گرفته می‌شوند.پس اتکا به توانایی پیش بینی هیچ جا مهم تر از شکل گیری سیاست و به طور کلی تصمیم گیری نیست</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18</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1143000"/>
          </a:xfrm>
        </p:spPr>
        <p:txBody>
          <a:bodyPr anchor="ctr">
            <a:normAutofit fontScale="90000"/>
          </a:bodyPr>
          <a:lstStyle/>
          <a:p>
            <a:pPr algn="ctr" rtl="1"/>
            <a:r>
              <a:rPr lang="fa-IR" dirty="0" smtClean="0">
                <a:cs typeface="B Lotus" pitchFamily="2" charset="-78"/>
              </a:rPr>
              <a:t>11.توجیه استفاده ذاتی از تخصص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a:xfrm>
            <a:off x="457200" y="1828800"/>
            <a:ext cx="8229600" cy="4770120"/>
          </a:xfrm>
        </p:spPr>
        <p:txBody>
          <a:bodyPr>
            <a:normAutofit/>
          </a:bodyPr>
          <a:lstStyle/>
          <a:p>
            <a:pPr algn="r" rtl="1">
              <a:lnSpc>
                <a:spcPct val="150000"/>
              </a:lnSpc>
            </a:pPr>
            <a:r>
              <a:rPr lang="fa-IR" dirty="0" smtClean="0">
                <a:cs typeface="B Lotus" pitchFamily="2" charset="-78"/>
              </a:rPr>
              <a:t>داده‌های ما به کمک ارزش‌های احتمالی فرد کارشناس و قضاوت مرتبط وی تکمیل می‌شود (که به اینلی سا طریق می‌تواند از بیانیه‌های احتمالی فردی مشتق شود) و نظریه ما با داده‌های مربوط به عملکرد کارشناسان تکمیل می‌شود.به این ترتیب کاربرد  قضاوت کارشناسی در ساختار تحقیقات ما با توجه به نکات ایمنی که جهت تضمین عینیت در سایر تحقیقات علمی انجام شده ایجاد می‌شود،پس کاربرد متخصص به معنای عقب نشینی از عینیت یا  بازگشت به سوی اتکا بر سلیقه موضوعی نیست.</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19</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Lotus" pitchFamily="2" charset="-78"/>
              </a:rPr>
              <a:t>تعریف</a:t>
            </a:r>
            <a:endParaRPr lang="en-US" dirty="0">
              <a:cs typeface="B Lotus" pitchFamily="2" charset="-78"/>
            </a:endParaRPr>
          </a:p>
        </p:txBody>
      </p:sp>
      <p:sp>
        <p:nvSpPr>
          <p:cNvPr id="3" name="Content Placeholder 2"/>
          <p:cNvSpPr>
            <a:spLocks noGrp="1"/>
          </p:cNvSpPr>
          <p:nvPr>
            <p:ph idx="1"/>
          </p:nvPr>
        </p:nvSpPr>
        <p:spPr/>
        <p:txBody>
          <a:bodyPr>
            <a:normAutofit/>
          </a:bodyPr>
          <a:lstStyle/>
          <a:p>
            <a:pPr algn="r" rtl="1">
              <a:lnSpc>
                <a:spcPct val="150000"/>
              </a:lnSpc>
            </a:pPr>
            <a:r>
              <a:rPr lang="fa-IR" sz="2400" dirty="0" smtClean="0">
                <a:cs typeface="B Lotus" pitchFamily="2" charset="-78"/>
              </a:rPr>
              <a:t>هدف تمام علوم، تشریح و پیش بینی به صورت یک روش عینی است. در حالی که در علوم عینی، تشریح و پیش بینی دارای ساختار منطقی مشابهی ست، اما درباره علوم غیر عینی این طور نیست</a:t>
            </a:r>
            <a:r>
              <a:rPr lang="en-US" sz="2400" dirty="0" smtClean="0">
                <a:cs typeface="B Lotus" pitchFamily="2" charset="-78"/>
              </a:rPr>
              <a:t>. </a:t>
            </a:r>
            <a:r>
              <a:rPr lang="fa-IR" sz="2400" dirty="0" smtClean="0">
                <a:cs typeface="B Lotus" pitchFamily="2" charset="-78"/>
              </a:rPr>
              <a:t>این امر امکان نوآوری‌های روش شناختی مختلفی را درباره علوم غیر عینی به وجود می‌آورد مثل شبیه سازی و قضاوت کارشناسی.</a:t>
            </a:r>
            <a:endParaRPr lang="en-US" sz="2400" dirty="0" smtClean="0">
              <a:cs typeface="B Lotus" pitchFamily="2" charset="-78"/>
            </a:endParaRPr>
          </a:p>
          <a:p>
            <a:pPr algn="r" rtl="1">
              <a:lnSpc>
                <a:spcPct val="150000"/>
              </a:lnSpc>
            </a:pPr>
            <a:endParaRPr lang="en-US" sz="2400"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3"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3"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chor="ctr">
            <a:normAutofit fontScale="90000"/>
          </a:bodyPr>
          <a:lstStyle/>
          <a:p>
            <a:pPr algn="ctr" rtl="1"/>
            <a:r>
              <a:rPr lang="fa-IR" dirty="0" smtClean="0">
                <a:cs typeface="B Lotus" pitchFamily="2" charset="-78"/>
              </a:rPr>
              <a:t>12. معیاری برای انتخاب کارشناس پیش بینی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اولین و مهم‌ترین معیار متخصص،دانش است.ما به یک کارشناس به این دلیل مراجعه می‌کنیم چون دانش و تجربه وی به منزله این تضمین است که می‌توانیم موارد مورد نیاز از دانش زمینه را انتخاب کنیم،ویژگی و گستره ارتباط ان‌ها را مشخص نماییم و این بینش‌ها را برای  تدوین قضاوت‌های احتمال فردی مورد نیاز بکار بریم.</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20</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chor="ctr">
            <a:normAutofit fontScale="90000"/>
          </a:bodyPr>
          <a:lstStyle/>
          <a:p>
            <a:pPr algn="ctr" rtl="1"/>
            <a:r>
              <a:rPr lang="fa-IR" dirty="0" smtClean="0">
                <a:cs typeface="B Lotus" pitchFamily="2" charset="-78"/>
              </a:rPr>
              <a:t>13. وابستگی عملکرد پیش بینی به موضوع</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 یک استان هم جوار می‌تواند سیاست خود را بر مبنای سیاست کشوهای اطرافش تنظیم کند و نه برای دوره‌ی احتمالی توسعه‌ها بلکه برای طراحی چندین راهکار از ان استفاده کند. یکی برای هر احتمال اصلی یا شاید یک سیاست واحد که با تمام راه حل‌ها سازگار باشد.</a:t>
            </a:r>
            <a:endParaRPr lang="en-US" dirty="0" smtClean="0">
              <a:cs typeface="B Lotus" pitchFamily="2" charset="-78"/>
            </a:endParaRPr>
          </a:p>
          <a:p>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21</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chor="ctr">
            <a:normAutofit fontScale="90000"/>
          </a:bodyPr>
          <a:lstStyle/>
          <a:p>
            <a:pPr algn="ctr" rtl="1"/>
            <a:r>
              <a:rPr lang="fa-IR" dirty="0" smtClean="0">
                <a:cs typeface="B Lotus" pitchFamily="2" charset="-78"/>
              </a:rPr>
              <a:t>14- تکنیک‌های اجماع پیش بینی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روش‌های زیادی برای تأثیر گذاری یک ترکیب بین چنین برآوردهای احتمال مختلف وجود دارد. یک احتمال و بدون شک ساده‌ترین آن انتخاب کارشناس مطلوب و پذیرش صرفاً قضاوت اوست. مثلاً ما می‌توانیم عملکرد پیش بینی قبلی چندین کارشناس را بررسی کنیم و موردی را انتخاب کنیم که از همه موفق تر بوده است. یک روش ساده دیگر ارزیابی ارزش‌های کارشناسی مختلف در یک میانگین است.</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22</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chor="ctr">
            <a:normAutofit fontScale="90000"/>
          </a:bodyPr>
          <a:lstStyle/>
          <a:p>
            <a:pPr algn="ctr" rtl="1"/>
            <a:r>
              <a:rPr lang="fa-IR" dirty="0" smtClean="0">
                <a:cs typeface="B Lotus" pitchFamily="2" charset="-78"/>
              </a:rPr>
              <a:t>15.شبیه سازی و ازمایشات کاذب</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normAutofit fontScale="85000" lnSpcReduction="10000"/>
          </a:bodyPr>
          <a:lstStyle/>
          <a:p>
            <a:pPr algn="r" rtl="1">
              <a:lnSpc>
                <a:spcPct val="150000"/>
              </a:lnSpc>
            </a:pPr>
            <a:r>
              <a:rPr lang="fa-IR" dirty="0" smtClean="0">
                <a:cs typeface="B Lotus" pitchFamily="2" charset="-78"/>
              </a:rPr>
              <a:t>از یک نظر  در شرایط مرتبط با مسایل عملی پیچیده که فرضیه واضحی وجود ندارد لازم است بدانیم تا کدام ارزش احتمالی می‌تواند به طور معنا داری قابل توصیف باشد.یک مثال دیگر انواع مختلفی از تخصص‌ها که همگی با هم تعامل دارند را می‌توان به طور همزمان در هر چیزی مورد استفاده قرار داد اما بجز به شیوه‌ای سر راست.</a:t>
            </a:r>
          </a:p>
          <a:p>
            <a:pPr algn="r" rtl="1">
              <a:lnSpc>
                <a:spcPct val="150000"/>
              </a:lnSpc>
            </a:pPr>
            <a:r>
              <a:rPr lang="fa-IR" dirty="0" smtClean="0">
                <a:cs typeface="B Lotus" pitchFamily="2" charset="-78"/>
              </a:rPr>
              <a:t>می‌توان گفت که در موارد زیادی شبه آزمایشات قضایی می‌تواند به طور موثری دشواری‌های  انجام آزمایشات صحیح در علوم اجتماعی را رفع کنند که این امر از طریق ارائه یک جایگزین قابل قبول انجام می‌شود که قبلاً در علوم فیزیک کاربردی بررسی شده و به تایید رسیده است.</a:t>
            </a:r>
            <a:endParaRPr lang="en-US" dirty="0" smtClean="0">
              <a:cs typeface="B Lotus" pitchFamily="2" charset="-78"/>
            </a:endParaRPr>
          </a:p>
          <a:p>
            <a:pPr>
              <a:lnSpc>
                <a:spcPct val="150000"/>
              </a:lnSpc>
            </a:pP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23</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chor="ctr">
            <a:normAutofit fontScale="90000"/>
          </a:bodyPr>
          <a:lstStyle/>
          <a:p>
            <a:pPr algn="ctr" rtl="1"/>
            <a:r>
              <a:rPr lang="fa-IR" dirty="0" smtClean="0">
                <a:cs typeface="B Lotus" pitchFamily="2" charset="-78"/>
              </a:rPr>
              <a:t>16.بازی اجرایی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normAutofit/>
          </a:bodyPr>
          <a:lstStyle/>
          <a:p>
            <a:pPr algn="r" rtl="1"/>
            <a:r>
              <a:rPr lang="fa-IR" dirty="0" smtClean="0">
                <a:cs typeface="B Lotus" pitchFamily="2" charset="-78"/>
              </a:rPr>
              <a:t>یک مورد شبیه سازی خاص که شامل ایفای نقش توسط کارشناسان درونی می‌شود،با عنوان بازی اجرایی و مخصوص بازی نبرد شناخته می‌شود.می‌توان گفت یک مدل شبیه سازی در صورتی می‌تواند به درستی وضعیت واقعی را ترسیم کند که اگر تصمیم گیرندگان موارد منافع متضاد را در یک زمینه مدنظر قرار دهند.در بازی اجرایی محیط شبیه سازی شده به طور خاص به کارشناس یادآوری می‌کند که او در حال ایفای نقشی ست و به این ترتیب وی در ایجاد پیش بینی خود تمام فاکتورها را مدنظر قرار می‌دهد،فاکتورهایی که به طور بالقوه به هم مرتبط هستند.</a:t>
            </a: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24</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chor="ctr">
            <a:normAutofit fontScale="90000"/>
          </a:bodyPr>
          <a:lstStyle/>
          <a:p>
            <a:pPr algn="ctr" rtl="1"/>
            <a:r>
              <a:rPr lang="fa-IR" dirty="0" smtClean="0">
                <a:cs typeface="B Lotus" pitchFamily="2" charset="-78"/>
              </a:rPr>
              <a:t>17.بررسی مقالات اصلی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نقطه شروع ما  تفاوت بین حوزه علمی غیر عینی و عینی بود.نیت ما این است که تمایز خیلی مهم تر و بنیادی تر از دیدگاه یک نظریه صحیح علمی است.یعنی بر مبنای مشتقات موضوعی،تمایزهای بیان شده به صورت سرسری هستند، به خصوص تمایزهای میان علوم فیزیکی و اجتماعی.برخی از شاخه‌های علوم اجتماعی که معمولاً به واسطه یک نظریه ریاضی تدوین شد،از نظر روش شناختی قابل قیاس با بخش‌های دقیق فیزیک می‌باشد</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25</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در نهایت اینکه برای ترکیب شبیه سازی با کاربرد درونی تخصص احتمالات زیادی وجود دارد.خصوصاً با استفاده از روش بازی اجرایی.این ویژگی دارای روشی ست که پتانسیل ان برای تحقیق علوم اجتماعی بیشتر از این‌ها بوده و تا کنون مورد بررسی قرار نگرفته است و امید است که این نقص به زودی برطرف شود.</a:t>
            </a:r>
            <a:endParaRPr lang="en-US" dirty="0" smtClean="0">
              <a:cs typeface="B Lotus" pitchFamily="2" charset="-78"/>
            </a:endParaRPr>
          </a:p>
          <a:p>
            <a:pPr algn="r" rtl="1">
              <a:lnSpc>
                <a:spcPct val="150000"/>
              </a:lnSpc>
            </a:pP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26</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rtl="1"/>
            <a:r>
              <a:rPr lang="fa-IR" dirty="0" smtClean="0">
                <a:cs typeface="B Lotus" pitchFamily="2" charset="-78"/>
              </a:rPr>
              <a:t>18. وظایفی برای  تحقیق روش شناختی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a:xfrm>
            <a:off x="457200" y="1295400"/>
            <a:ext cx="8229600" cy="5257800"/>
          </a:xfrm>
        </p:spPr>
        <p:txBody>
          <a:bodyPr>
            <a:normAutofit fontScale="62500" lnSpcReduction="20000"/>
          </a:bodyPr>
          <a:lstStyle/>
          <a:p>
            <a:pPr algn="r" rtl="1">
              <a:lnSpc>
                <a:spcPct val="170000"/>
              </a:lnSpc>
            </a:pPr>
            <a:r>
              <a:rPr lang="fa-IR" sz="3300" dirty="0" smtClean="0">
                <a:cs typeface="B Lotus" pitchFamily="2" charset="-78"/>
              </a:rPr>
              <a:t>زمینه‌هایی از تحقیقات روش شناختی</a:t>
            </a:r>
          </a:p>
          <a:p>
            <a:pPr marL="514350" indent="-514350" algn="r" rtl="1">
              <a:lnSpc>
                <a:spcPct val="170000"/>
              </a:lnSpc>
              <a:buFont typeface="+mj-lt"/>
              <a:buAutoNum type="arabicPeriod"/>
            </a:pPr>
            <a:r>
              <a:rPr lang="fa-IR" sz="3300" dirty="0" smtClean="0">
                <a:cs typeface="B Lotus" pitchFamily="2" charset="-78"/>
              </a:rPr>
              <a:t>روش شناسی تجربی</a:t>
            </a:r>
          </a:p>
          <a:p>
            <a:pPr marL="514350" indent="-514350" algn="r" rtl="1">
              <a:lnSpc>
                <a:spcPct val="170000"/>
              </a:lnSpc>
              <a:buFont typeface="+mj-lt"/>
              <a:buAutoNum type="alphaLcParenR"/>
            </a:pPr>
            <a:r>
              <a:rPr lang="fa-IR" sz="3300" dirty="0" smtClean="0">
                <a:cs typeface="B Lotus" pitchFamily="2" charset="-78"/>
              </a:rPr>
              <a:t>عملکرد کارشناس به صورت جداگانه: یعنی انتخاب و آموزش کارشناسان،کمک به عملکرد ان‌ها.سیستم‌های امتیاز دهی برای پیش بینی.</a:t>
            </a:r>
            <a:endParaRPr lang="en-US" sz="3300" dirty="0" smtClean="0">
              <a:cs typeface="B Lotus" pitchFamily="2" charset="-78"/>
            </a:endParaRPr>
          </a:p>
          <a:p>
            <a:pPr marL="514350" indent="-514350" algn="r" rtl="1">
              <a:lnSpc>
                <a:spcPct val="170000"/>
              </a:lnSpc>
              <a:buFont typeface="+mj-lt"/>
              <a:buAutoNum type="alphaLcParenR"/>
            </a:pPr>
            <a:r>
              <a:rPr lang="fa-IR" sz="3300" dirty="0" smtClean="0">
                <a:cs typeface="B Lotus" pitchFamily="2" charset="-78"/>
              </a:rPr>
              <a:t>عملکرد گروهی از کارشناسان: یعنی روش‌های اجماع شکل گیری، روش دلفی، بررسی پشتیبانی،بررسی سایر ساختارهای چند کارشناسی</a:t>
            </a:r>
          </a:p>
          <a:p>
            <a:pPr marL="514350" indent="-514350" algn="r" rtl="1">
              <a:lnSpc>
                <a:spcPct val="170000"/>
              </a:lnSpc>
              <a:buFont typeface="+mj-lt"/>
              <a:buAutoNum type="alphaLcParenR"/>
            </a:pPr>
            <a:r>
              <a:rPr lang="fa-IR" sz="3300" dirty="0" smtClean="0">
                <a:cs typeface="B Lotus" pitchFamily="2" charset="-78"/>
              </a:rPr>
              <a:t>مشکلات فیزیولوژیکی در کاربرد گروه‌های کارشناسی: کاهش تعصب پاسخ دهندگان در شرایط کنفرانس به عنوان بازیکنان شبیه سازی، انگیزه در شبه آزمایشات نیازند ایفای نقش.تعامل انسان-ماشین</a:t>
            </a:r>
          </a:p>
          <a:p>
            <a:pPr marL="514350" indent="-514350" algn="r" rtl="1">
              <a:buNone/>
            </a:pPr>
            <a:r>
              <a:rPr lang="fa-IR" dirty="0" smtClean="0">
                <a:cs typeface="B Lotus" pitchFamily="2" charset="-78"/>
              </a:rPr>
              <a:t>   </a:t>
            </a:r>
          </a:p>
          <a:p>
            <a:pPr marL="514350" indent="-514350" algn="r" rtl="1">
              <a:buNone/>
            </a:pP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27</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chor="ctr">
            <a:normAutofit/>
          </a:bodyPr>
          <a:lstStyle/>
          <a:p>
            <a:pPr algn="ctr"/>
            <a:endParaRPr lang="en-US" dirty="0">
              <a:cs typeface="B Lotus" pitchFamily="2" charset="-78"/>
            </a:endParaRPr>
          </a:p>
        </p:txBody>
      </p:sp>
      <p:sp>
        <p:nvSpPr>
          <p:cNvPr id="3" name="Content Placeholder 2"/>
          <p:cNvSpPr>
            <a:spLocks noGrp="1"/>
          </p:cNvSpPr>
          <p:nvPr>
            <p:ph idx="1"/>
          </p:nvPr>
        </p:nvSpPr>
        <p:spPr>
          <a:xfrm>
            <a:off x="457200" y="1143000"/>
            <a:ext cx="8229600" cy="5181600"/>
          </a:xfrm>
        </p:spPr>
        <p:txBody>
          <a:bodyPr>
            <a:noAutofit/>
          </a:bodyPr>
          <a:lstStyle/>
          <a:p>
            <a:pPr marL="514350" indent="-514350" algn="r" rtl="1">
              <a:lnSpc>
                <a:spcPct val="170000"/>
              </a:lnSpc>
              <a:buFont typeface="+mj-lt"/>
              <a:buAutoNum type="arabicPeriod" startAt="2"/>
            </a:pPr>
            <a:r>
              <a:rPr lang="fa-IR" sz="2100" dirty="0" smtClean="0">
                <a:cs typeface="B Lotus" pitchFamily="2" charset="-78"/>
              </a:rPr>
              <a:t>روش شناسی شبه آزمایشات</a:t>
            </a:r>
          </a:p>
          <a:p>
            <a:pPr marL="514350" indent="-514350" algn="r" rtl="1">
              <a:lnSpc>
                <a:spcPct val="170000"/>
              </a:lnSpc>
              <a:buFont typeface="+mj-lt"/>
              <a:buAutoNum type="alphaLcParenR"/>
            </a:pPr>
            <a:r>
              <a:rPr lang="fa-IR" sz="2100" dirty="0" smtClean="0">
                <a:cs typeface="B Lotus" pitchFamily="2" charset="-78"/>
              </a:rPr>
              <a:t>تکنیک‌های شبیه سازی در علوم اجتماعی: یعنی شبیه سازی فرایندهای تجاری و صنعتی یا اجرای بخشی از اقتصاد ملی یا یک فعالیت دولتی.</a:t>
            </a:r>
          </a:p>
          <a:p>
            <a:pPr marL="514350" indent="-514350" algn="r" rtl="1">
              <a:lnSpc>
                <a:spcPct val="170000"/>
              </a:lnSpc>
              <a:buFont typeface="+mj-lt"/>
              <a:buAutoNum type="alphaLcParenR"/>
            </a:pPr>
            <a:r>
              <a:rPr lang="fa-IR" sz="2100" dirty="0" smtClean="0">
                <a:cs typeface="B Lotus" pitchFamily="2" charset="-78"/>
              </a:rPr>
              <a:t>تکنیک‌های بازی در علوم اجتماعی : یعنی بازی رقابت صنعتی،بازی‌های جنگ سرد،تجارت خارجی و بازی سرمایه گذاران.</a:t>
            </a:r>
          </a:p>
          <a:p>
            <a:pPr marL="514350" indent="-514350" algn="r" rtl="1">
              <a:lnSpc>
                <a:spcPct val="170000"/>
              </a:lnSpc>
              <a:buFont typeface="+mj-lt"/>
              <a:buAutoNum type="alphaLcParenR"/>
            </a:pPr>
            <a:r>
              <a:rPr lang="fa-IR" sz="2100" dirty="0" smtClean="0">
                <a:cs typeface="B Lotus" pitchFamily="2" charset="-78"/>
              </a:rPr>
              <a:t>مشکلات موجود در شبه آزمایشات: یعنی تفاوت آزمایش‌های کنترل شده،مشکلات طرح بندی ناشی از تفسیر نتایج از یک مدل شبیه سازی به یک الگوی واقعی.</a:t>
            </a:r>
          </a:p>
          <a:p>
            <a:pPr marL="514350" indent="-514350" algn="r" rtl="1">
              <a:lnSpc>
                <a:spcPct val="170000"/>
              </a:lnSpc>
              <a:buNone/>
            </a:pPr>
            <a:r>
              <a:rPr lang="fa-IR" sz="2100" dirty="0" smtClean="0">
                <a:cs typeface="B Lotus" pitchFamily="2" charset="-78"/>
              </a:rPr>
              <a:t>در تمام این فرضیه‌ها برخی مطالعات ابتدایی انجام شده که هر چند کافی نیست، و نیازمند تلاش‌های گسترده‌تری ست</a:t>
            </a:r>
          </a:p>
          <a:p>
            <a:endParaRPr lang="en-US" sz="2100"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28</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0"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1"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rtl="1"/>
            <a:r>
              <a:rPr lang="en-US" sz="4000" dirty="0" smtClean="0">
                <a:cs typeface="B Lotus" pitchFamily="2" charset="-78"/>
              </a:rPr>
              <a:t>.1</a:t>
            </a:r>
            <a:r>
              <a:rPr lang="en-US" dirty="0" smtClean="0">
                <a:cs typeface="B Lotus" pitchFamily="2" charset="-78"/>
              </a:rPr>
              <a:t> </a:t>
            </a:r>
            <a:r>
              <a:rPr lang="fa-IR" dirty="0" smtClean="0">
                <a:cs typeface="B Lotus" pitchFamily="2" charset="-78"/>
              </a:rPr>
              <a:t>اسطوره شناسی عینیت</a:t>
            </a:r>
            <a:endParaRPr lang="en-US" dirty="0">
              <a:cs typeface="B Lotus" pitchFamily="2" charset="-78"/>
            </a:endParaRPr>
          </a:p>
        </p:txBody>
      </p:sp>
      <p:sp>
        <p:nvSpPr>
          <p:cNvPr id="3" name="Content Placeholder 2"/>
          <p:cNvSpPr>
            <a:spLocks noGrp="1"/>
          </p:cNvSpPr>
          <p:nvPr>
            <p:ph idx="1"/>
          </p:nvPr>
        </p:nvSpPr>
        <p:spPr/>
        <p:txBody>
          <a:bodyPr anchor="t"/>
          <a:lstStyle/>
          <a:p>
            <a:pPr algn="r" rtl="1">
              <a:lnSpc>
                <a:spcPct val="150000"/>
              </a:lnSpc>
            </a:pPr>
            <a:r>
              <a:rPr lang="fa-IR" dirty="0" smtClean="0">
                <a:cs typeface="B Lotus" pitchFamily="2" charset="-78"/>
              </a:rPr>
              <a:t>این یک تصور قدیمی ست که دو گروه علم وجود دارد، علم عینی و علم غیر عینی و اینکه علوم اجتماعی روی هم رفته عضوی از گروه دوم هستند – مگر اینکه مثل روان شناسی تجربی یا برخی بخش‌های اقتصادی می‌توانند تا حدی توسعه یابند و به نقطه‌ای برسند که بتوانند در گروه اول قرار بگیرند.</a:t>
            </a:r>
            <a:endParaRPr lang="en-US" dirty="0" smtClean="0">
              <a:cs typeface="B Lotus" pitchFamily="2" charset="-78"/>
            </a:endParaRPr>
          </a:p>
          <a:p>
            <a:pPr algn="r" rtl="1">
              <a:lnSpc>
                <a:spcPct val="150000"/>
              </a:lnSpc>
            </a:pP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3</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413"/>
            <a:ext cx="8229600" cy="1143000"/>
          </a:xfrm>
        </p:spPr>
        <p:txBody>
          <a:bodyPr/>
          <a:lstStyle/>
          <a:p>
            <a:pPr algn="r" rtl="1"/>
            <a:r>
              <a:rPr lang="ar-SA" b="1" dirty="0" smtClean="0">
                <a:cs typeface="B Lotus" pitchFamily="2" charset="-78"/>
              </a:rPr>
              <a:t>تعریف علم</a:t>
            </a:r>
            <a:endParaRPr lang="en-US" dirty="0">
              <a:cs typeface="B Lotus" pitchFamily="2" charset="-78"/>
            </a:endParaRPr>
          </a:p>
        </p:txBody>
      </p:sp>
      <p:sp>
        <p:nvSpPr>
          <p:cNvPr id="3" name="Content Placeholder 2"/>
          <p:cNvSpPr>
            <a:spLocks noGrp="1"/>
          </p:cNvSpPr>
          <p:nvPr>
            <p:ph idx="1"/>
          </p:nvPr>
        </p:nvSpPr>
        <p:spPr>
          <a:xfrm>
            <a:off x="457200" y="1995805"/>
            <a:ext cx="8229600" cy="4389120"/>
          </a:xfrm>
        </p:spPr>
        <p:txBody>
          <a:bodyPr/>
          <a:lstStyle/>
          <a:p>
            <a:pPr algn="r" rtl="1">
              <a:lnSpc>
                <a:spcPct val="150000"/>
              </a:lnSpc>
            </a:pPr>
            <a:r>
              <a:rPr lang="fa-IR" sz="2400" dirty="0" smtClean="0">
                <a:cs typeface="B Lotus" pitchFamily="2" charset="-78"/>
              </a:rPr>
              <a:t>برای اینکه یک عملی به عنوان «علمی» دسته بندی شود باید تفسیر و پیش بینی پدیده‌ها را در حوزه دامنه موضوع اصلی خود به عنوان هدف قرار داده و باید یک چنین تفسیر و پیش بینی را به صورت منطقی و در نتیجه در حالت بین اذهانی ارائه دهد.</a:t>
            </a:r>
            <a:endParaRPr lang="en-US" sz="2400" dirty="0" smtClean="0">
              <a:cs typeface="B Lotus" pitchFamily="2" charset="-78"/>
            </a:endParaRPr>
          </a:p>
          <a:p>
            <a:pPr algn="r" rtl="1"/>
            <a:endParaRPr lang="en-US" dirty="0">
              <a:cs typeface="B Lotus" pitchFamily="2" charset="-78"/>
            </a:endParaRPr>
          </a:p>
        </p:txBody>
      </p:sp>
      <p:sp>
        <p:nvSpPr>
          <p:cNvPr id="4" name="Slide Number Placeholder 3"/>
          <p:cNvSpPr>
            <a:spLocks noGrp="1"/>
          </p:cNvSpPr>
          <p:nvPr>
            <p:ph type="sldNum" sz="quarter" idx="12"/>
          </p:nvPr>
        </p:nvSpPr>
        <p:spPr>
          <a:xfrm>
            <a:off x="7924800" y="6416675"/>
            <a:ext cx="762000" cy="365125"/>
          </a:xfrm>
        </p:spPr>
        <p:txBody>
          <a:bodyPr/>
          <a:lstStyle/>
          <a:p>
            <a:fld id="{F9549361-8D67-4648-A0DA-2CFA443964C3}" type="slidenum">
              <a:rPr lang="en-US" smtClean="0">
                <a:cs typeface="B Lotus" pitchFamily="2" charset="-78"/>
              </a:rPr>
              <a:pPr/>
              <a:t>4</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pPr algn="r" rtl="1"/>
            <a:r>
              <a:rPr lang="fa-IR" sz="5300" b="1" dirty="0" smtClean="0">
                <a:cs typeface="B Lotus" pitchFamily="2" charset="-78"/>
              </a:rPr>
              <a:t/>
            </a:r>
            <a:br>
              <a:rPr lang="fa-IR" sz="5300" b="1" dirty="0" smtClean="0">
                <a:cs typeface="B Lotus" pitchFamily="2" charset="-78"/>
              </a:rPr>
            </a:br>
            <a:r>
              <a:rPr lang="fa-IR" sz="5300" b="1" dirty="0" smtClean="0">
                <a:cs typeface="B Lotus" pitchFamily="2" charset="-78"/>
              </a:rPr>
              <a:t/>
            </a:r>
            <a:br>
              <a:rPr lang="fa-IR" sz="5300" b="1" dirty="0" smtClean="0">
                <a:cs typeface="B Lotus" pitchFamily="2" charset="-78"/>
              </a:rPr>
            </a:br>
            <a:r>
              <a:rPr lang="ar-SA" sz="5300" b="1" dirty="0" smtClean="0">
                <a:cs typeface="B Lotus" pitchFamily="2" charset="-78"/>
              </a:rPr>
              <a:t>علوم عینی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r>
              <a:rPr lang="fa-IR" dirty="0" smtClean="0">
                <a:cs typeface="B Lotus" pitchFamily="2" charset="-78"/>
              </a:rPr>
              <a:t>در شرایطی می‌توان یک علم را عینی نامید که این فرآیند منطقی به صورتی رسمی شده باشد که عبارات به کار رفته دقیقاً تعریف شده و استدلال از طریق مشتق گیری رسمی منطق ریاضیاتی فرضیات (بیان واقعیتی که باید پیش بینی شده یا تعریف شود) از شواهد رخ داده باشند (بدنه دانش پذیرفته شده به موجب اثبات دقیق از طریق مشاهده) این که یک علم عینی مکرراً از مفاهیم و نکات ریاضی استفاده می‌کند که آن‌ها را به سوی اندازه گیری دقیق هدایت می‌کند، ما این موضوع را به جای ویژگی تعریف کننده یک ویژگی اتفاقی در نظر می‌گیریم</a:t>
            </a:r>
            <a:endParaRPr lang="en-US" dirty="0" smtClean="0">
              <a:cs typeface="B Lotus" pitchFamily="2" charset="-78"/>
            </a:endParaRPr>
          </a:p>
          <a:p>
            <a:pPr algn="r" rtl="1"/>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5</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143000"/>
          </a:xfrm>
        </p:spPr>
        <p:txBody>
          <a:bodyPr>
            <a:normAutofit fontScale="90000"/>
          </a:bodyPr>
          <a:lstStyle/>
          <a:p>
            <a:pPr algn="r" rtl="1"/>
            <a:r>
              <a:rPr lang="ar-SA" b="1" dirty="0" smtClean="0">
                <a:cs typeface="B Lotus" pitchFamily="2" charset="-78"/>
              </a:rPr>
              <a:t>علوم غیرعینی</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در یک علم غیر عینی، استدلال غیر رسمی است به خصوص برخی از مجموعه مفاهیم ممکن است واقعاً بدون افزودن ارتباطات، ایجاد ابهام ذاتی و استدلال سازی حداقل تا حدودی به واقعیات یا مفاهیم فرض شده به صورت برهانی وابسته باشند. باز هم اینکه یک علم غیر عینی به ندرت از نکات ریاضی استفاده می‌کنند یا به ندرت قادر به اندازه گیری دقیق است و در نتیجه پیش بینی‌های آن چندان دقیق نمی‌باشند. </a:t>
            </a:r>
            <a:endParaRPr lang="en-US" dirty="0" smtClean="0">
              <a:cs typeface="B Lotus" pitchFamily="2" charset="-78"/>
            </a:endParaRPr>
          </a:p>
          <a:p>
            <a:pPr algn="r" rtl="1"/>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6</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rtl="1"/>
            <a:r>
              <a:rPr lang="fa-IR" dirty="0" smtClean="0">
                <a:cs typeface="B Lotus" pitchFamily="2" charset="-78"/>
              </a:rPr>
              <a:t>2.قوانین تاریخی</a:t>
            </a:r>
            <a:endParaRPr lang="en-US" dirty="0">
              <a:cs typeface="B Lotus" pitchFamily="2" charset="-78"/>
            </a:endParaRPr>
          </a:p>
        </p:txBody>
      </p:sp>
      <p:sp>
        <p:nvSpPr>
          <p:cNvPr id="3" name="Content Placeholder 2"/>
          <p:cNvSpPr>
            <a:spLocks noGrp="1"/>
          </p:cNvSpPr>
          <p:nvPr>
            <p:ph idx="1"/>
          </p:nvPr>
        </p:nvSpPr>
        <p:spPr/>
        <p:txBody>
          <a:bodyPr/>
          <a:lstStyle/>
          <a:p>
            <a:pPr algn="r" rtl="1"/>
            <a:r>
              <a:rPr lang="fa-IR" dirty="0" smtClean="0">
                <a:cs typeface="B Lotus" pitchFamily="2" charset="-78"/>
              </a:rPr>
              <a:t>یک قانون تاریخی را می‌توان به عنوان یک بیانیه اثبات شده در نظر گرفت که اقدامات یک گروه سازمان یافته از مردان تحت شرایط محدود را در بر می‌گیرد. </a:t>
            </a:r>
          </a:p>
          <a:p>
            <a:pPr algn="r" rtl="1"/>
            <a:r>
              <a:rPr lang="fa-IR" dirty="0" smtClean="0">
                <a:cs typeface="B Lotus" pitchFamily="2" charset="-78"/>
              </a:rPr>
              <a:t>نمونه‌هایی از چنین قوانینی عبارتند از: «هر ده سال یک‌بار در امریکا سرشماری رخ می‌دهد» </a:t>
            </a:r>
          </a:p>
          <a:p>
            <a:pPr algn="r" rtl="1"/>
            <a:r>
              <a:rPr lang="fa-IR" dirty="0" smtClean="0">
                <a:cs typeface="B Lotus" pitchFamily="2" charset="-78"/>
              </a:rPr>
              <a:t>چنین عباراتی دارای دو ویژگی اهمیت و ارتباط خاص معرفت شناختی هستند: ان‌ها قانون مانند بوده و ضعف دارند. </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7</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chor="ctr">
            <a:normAutofit fontScale="90000"/>
          </a:bodyPr>
          <a:lstStyle/>
          <a:p>
            <a:pPr algn="ctr" rtl="1"/>
            <a:r>
              <a:rPr lang="fa-IR" dirty="0" smtClean="0">
                <a:cs typeface="B Lotus" pitchFamily="2" charset="-78"/>
              </a:rPr>
              <a:t>3.شبه قوانین در علوم فیزیکی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ما انتخاب کردیم تا با استفاده از مثال گرافیکی از قوانین تاریخی، ماهیت عمومیت محدود (شبه قانون) را تبیین کنیم. کاربرد این مثال از یک زمینه علوم اجتماعی نباید به این شکل تفسیر شود که شبه قوانین به طور طبیعی رخ نمی‌دهد به خصوص در علوم فیزیکی. در بخش‌های زیادی از فیزیک مدرن، نظریات تدوین شده مبتنی بر اصول کلی (حداقل در زمان حال) ناموجود هستند و کاربرد عمومیت محدود رایج است به خصوص در مهندسی و فیزیک کاربردی.</a:t>
            </a:r>
            <a:endParaRPr lang="en-US" dirty="0" smtClean="0">
              <a:cs typeface="B Lotus" pitchFamily="2" charset="-78"/>
            </a:endParaRPr>
          </a:p>
          <a:p>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8</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1143000"/>
          </a:xfrm>
        </p:spPr>
        <p:txBody>
          <a:bodyPr anchor="ctr">
            <a:normAutofit fontScale="90000"/>
          </a:bodyPr>
          <a:lstStyle/>
          <a:p>
            <a:pPr algn="ctr" rtl="1"/>
            <a:r>
              <a:rPr lang="fa-IR" dirty="0" smtClean="0">
                <a:cs typeface="B Lotus" pitchFamily="2" charset="-78"/>
              </a:rPr>
              <a:t>4.تعریف و پیش بینی </a:t>
            </a:r>
            <a:r>
              <a:rPr lang="en-US" dirty="0" smtClean="0">
                <a:cs typeface="B Lotus" pitchFamily="2" charset="-78"/>
              </a:rPr>
              <a:t/>
            </a:r>
            <a:br>
              <a:rPr lang="en-US" dirty="0" smtClean="0">
                <a:cs typeface="B Lotus" pitchFamily="2" charset="-78"/>
              </a:rPr>
            </a:br>
            <a:endParaRPr lang="en-US" dirty="0">
              <a:cs typeface="B Lotus" pitchFamily="2" charset="-78"/>
            </a:endParaRPr>
          </a:p>
        </p:txBody>
      </p:sp>
      <p:sp>
        <p:nvSpPr>
          <p:cNvPr id="3" name="Content Placeholder 2"/>
          <p:cNvSpPr>
            <a:spLocks noGrp="1"/>
          </p:cNvSpPr>
          <p:nvPr>
            <p:ph idx="1"/>
          </p:nvPr>
        </p:nvSpPr>
        <p:spPr/>
        <p:txBody>
          <a:bodyPr/>
          <a:lstStyle/>
          <a:p>
            <a:pPr algn="r" rtl="1">
              <a:lnSpc>
                <a:spcPct val="150000"/>
              </a:lnSpc>
            </a:pPr>
            <a:r>
              <a:rPr lang="fa-IR" dirty="0" smtClean="0">
                <a:cs typeface="B Lotus" pitchFamily="2" charset="-78"/>
              </a:rPr>
              <a:t>یک ویژگی ساده شده از تعریف علمی – اما ویژگی که با این حال دارای قابلیت‌های کاربردی زیادی ست، به خصوص در علوم فیزیکی – این است که تعریف مشتمل بر مشتق منطقی جمله باید بر اساس یک ترکیب عبارات حقیقی و قوانین کلی تعریف شود. مثلاً می‌توان یخ بستن دریاچه را به وسیله  1) بیان این واقعیت که دما به کمتر از 32 درجه فارنهایت می‌رسد و 2) این قانون که آب در 32 درجه فارنهایت یخ می‌زند، تعریف کرد. این جملات به همراه هم برای توضیح قیاسی به کار می‌روند</a:t>
            </a:r>
            <a:endParaRPr lang="en-US" dirty="0">
              <a:cs typeface="B Lotus" pitchFamily="2" charset="-78"/>
            </a:endParaRPr>
          </a:p>
        </p:txBody>
      </p:sp>
      <p:sp>
        <p:nvSpPr>
          <p:cNvPr id="4" name="Slide Number Placeholder 3"/>
          <p:cNvSpPr>
            <a:spLocks noGrp="1"/>
          </p:cNvSpPr>
          <p:nvPr>
            <p:ph type="sldNum" sz="quarter" idx="12"/>
          </p:nvPr>
        </p:nvSpPr>
        <p:spPr/>
        <p:txBody>
          <a:bodyPr/>
          <a:lstStyle/>
          <a:p>
            <a:fld id="{F9549361-8D67-4648-A0DA-2CFA443964C3}" type="slidenum">
              <a:rPr lang="en-US" smtClean="0">
                <a:cs typeface="B Lotus" pitchFamily="2" charset="-78"/>
              </a:rPr>
              <a:pPr/>
              <a:t>9</a:t>
            </a:fld>
            <a:endParaRPr lang="en-US">
              <a:cs typeface="B Lotus" pitchFamily="2" charset="-78"/>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271</TotalTime>
  <Words>2044</Words>
  <Application>Microsoft Office PowerPoint</Application>
  <PresentationFormat>On-screen Show (4:3)</PresentationFormat>
  <Paragraphs>98</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Slide 1</vt:lpstr>
      <vt:lpstr>تعریف</vt:lpstr>
      <vt:lpstr>.1 اسطوره شناسی عینیت</vt:lpstr>
      <vt:lpstr>تعریف علم</vt:lpstr>
      <vt:lpstr>  علوم عینی </vt:lpstr>
      <vt:lpstr>علوم غیرعینی </vt:lpstr>
      <vt:lpstr>2.قوانین تاریخی</vt:lpstr>
      <vt:lpstr>3.شبه قوانین در علوم فیزیکی  </vt:lpstr>
      <vt:lpstr>4.تعریف و پیش بینی  </vt:lpstr>
      <vt:lpstr>Slide 10</vt:lpstr>
      <vt:lpstr>5.احتمال </vt:lpstr>
      <vt:lpstr>میزان اثبات </vt:lpstr>
      <vt:lpstr>احتمال فردی </vt:lpstr>
      <vt:lpstr>6- برخی مثال‌ها از کاربرد دلیل در پیش بینی  </vt:lpstr>
      <vt:lpstr>7- نقش تخصص‌ها در پیش بینی </vt:lpstr>
      <vt:lpstr>8- مشکل کاربرد پیش بینی دلایل در یک زمینه غیر عینی</vt:lpstr>
      <vt:lpstr>9- کاربرد ذاتی کارشناسی برای پیش بینی </vt:lpstr>
      <vt:lpstr>10.نقش پیش بینی به عنوان کمک به تصمیم گیری </vt:lpstr>
      <vt:lpstr>11.توجیه استفاده ذاتی از تخصص  </vt:lpstr>
      <vt:lpstr>12. معیاری برای انتخاب کارشناس پیش بینی </vt:lpstr>
      <vt:lpstr>13. وابستگی عملکرد پیش بینی به موضوع </vt:lpstr>
      <vt:lpstr>14- تکنیک‌های اجماع پیش بینی  </vt:lpstr>
      <vt:lpstr>15.شبیه سازی و ازمایشات کاذب </vt:lpstr>
      <vt:lpstr>16.بازی اجرایی </vt:lpstr>
      <vt:lpstr>17.بررسی مقالات اصلی </vt:lpstr>
      <vt:lpstr>Slide 26</vt:lpstr>
      <vt:lpstr>18. وظایفی برای  تحقیق روش شناختی </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معرفت شناسی علوم غیر عینی</dc:title>
  <dc:creator>ROYA</dc:creator>
  <cp:lastModifiedBy>ROYA</cp:lastModifiedBy>
  <cp:revision>26</cp:revision>
  <dcterms:created xsi:type="dcterms:W3CDTF">2013-02-12T16:29:07Z</dcterms:created>
  <dcterms:modified xsi:type="dcterms:W3CDTF">2013-02-13T09:22:06Z</dcterms:modified>
</cp:coreProperties>
</file>