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4" r:id="rId18"/>
    <p:sldId id="275" r:id="rId19"/>
    <p:sldId id="272" r:id="rId20"/>
    <p:sldId id="273"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7" d="100"/>
          <a:sy n="77" d="100"/>
        </p:scale>
        <p:origin x="282" y="9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g"/><Relationship Id="rId4" Type="http://schemas.openxmlformats.org/officeDocument/2006/relationships/image" Target="../media/image14.jpeg"/></Relationships>
</file>

<file path=ppt/diagrams/_rels/data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image" Target="../media/image22.jpg"/></Relationships>
</file>

<file path=ppt/diagrams/_rels/drawing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g"/><Relationship Id="rId4" Type="http://schemas.openxmlformats.org/officeDocument/2006/relationships/image" Target="../media/image14.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image" Target="../media/image22.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3B2599-0530-4652-A810-52A39CA04740}" type="doc">
      <dgm:prSet loTypeId="urn:microsoft.com/office/officeart/2005/8/layout/vList3" loCatId="list" qsTypeId="urn:microsoft.com/office/officeart/2005/8/quickstyle/3d2" qsCatId="3D" csTypeId="urn:microsoft.com/office/officeart/2005/8/colors/accent1_2" csCatId="accent1" phldr="1"/>
      <dgm:spPr/>
      <dgm:t>
        <a:bodyPr/>
        <a:lstStyle/>
        <a:p>
          <a:endParaRPr lang="en-US"/>
        </a:p>
      </dgm:t>
    </dgm:pt>
    <dgm:pt modelId="{631F1F68-4FDC-4C75-9F10-FF69844CAF84}">
      <dgm:prSet phldrT="[Text]" custT="1"/>
      <dgm:spPr/>
      <dgm:t>
        <a:bodyPr/>
        <a:lstStyle/>
        <a:p>
          <a:r>
            <a:rPr lang="fa-IR" sz="2400" dirty="0" smtClean="0"/>
            <a:t>انسان عضو لاینفک زندگی</a:t>
          </a:r>
          <a:endParaRPr lang="en-US" sz="2400" dirty="0"/>
        </a:p>
      </dgm:t>
    </dgm:pt>
    <dgm:pt modelId="{BED9AA2D-571A-47B2-B12D-C26E1CB9C297}" type="parTrans" cxnId="{5E6BA64D-0221-46BB-8579-ACFE488FC8AB}">
      <dgm:prSet/>
      <dgm:spPr/>
      <dgm:t>
        <a:bodyPr/>
        <a:lstStyle/>
        <a:p>
          <a:endParaRPr lang="en-US"/>
        </a:p>
      </dgm:t>
    </dgm:pt>
    <dgm:pt modelId="{5E94D0A1-4B3F-4BDC-B02E-041E3FED25C4}" type="sibTrans" cxnId="{5E6BA64D-0221-46BB-8579-ACFE488FC8AB}">
      <dgm:prSet/>
      <dgm:spPr/>
      <dgm:t>
        <a:bodyPr/>
        <a:lstStyle/>
        <a:p>
          <a:endParaRPr lang="en-US"/>
        </a:p>
      </dgm:t>
    </dgm:pt>
    <dgm:pt modelId="{EDC73D2A-977E-4A95-87AA-B62231883D62}">
      <dgm:prSet phldrT="[Text]"/>
      <dgm:spPr/>
      <dgm:t>
        <a:bodyPr/>
        <a:lstStyle/>
        <a:p>
          <a:r>
            <a:rPr lang="fa-IR" dirty="0" smtClean="0"/>
            <a:t>نشاط رنگی</a:t>
          </a:r>
          <a:endParaRPr lang="en-US" dirty="0"/>
        </a:p>
      </dgm:t>
    </dgm:pt>
    <dgm:pt modelId="{357D416F-FDFA-4E58-A441-2672F8D8EC0B}" type="parTrans" cxnId="{D0BC0DFD-A24F-4288-AF34-ABCCCD0F0645}">
      <dgm:prSet/>
      <dgm:spPr/>
      <dgm:t>
        <a:bodyPr/>
        <a:lstStyle/>
        <a:p>
          <a:endParaRPr lang="en-US"/>
        </a:p>
      </dgm:t>
    </dgm:pt>
    <dgm:pt modelId="{A32ED740-CAC6-4730-8047-8AB2AA2A2D21}" type="sibTrans" cxnId="{D0BC0DFD-A24F-4288-AF34-ABCCCD0F0645}">
      <dgm:prSet/>
      <dgm:spPr/>
      <dgm:t>
        <a:bodyPr/>
        <a:lstStyle/>
        <a:p>
          <a:endParaRPr lang="en-US"/>
        </a:p>
      </dgm:t>
    </dgm:pt>
    <dgm:pt modelId="{D9AD50CF-44C5-4AB6-BA6E-AD11E981E3C8}">
      <dgm:prSet phldrT="[Text]"/>
      <dgm:spPr/>
      <dgm:t>
        <a:bodyPr/>
        <a:lstStyle/>
        <a:p>
          <a:r>
            <a:rPr lang="fa-IR" dirty="0" smtClean="0"/>
            <a:t>نور پردازی</a:t>
          </a:r>
          <a:endParaRPr lang="en-US" dirty="0"/>
        </a:p>
      </dgm:t>
    </dgm:pt>
    <dgm:pt modelId="{BF199272-A3C3-4512-8492-88921B69110E}" type="parTrans" cxnId="{66050919-5602-4EEE-888A-FA9EB3D0B147}">
      <dgm:prSet/>
      <dgm:spPr/>
      <dgm:t>
        <a:bodyPr/>
        <a:lstStyle/>
        <a:p>
          <a:endParaRPr lang="en-US"/>
        </a:p>
      </dgm:t>
    </dgm:pt>
    <dgm:pt modelId="{ED5CBE18-9CC8-4D44-AE35-1F06602EF34A}" type="sibTrans" cxnId="{66050919-5602-4EEE-888A-FA9EB3D0B147}">
      <dgm:prSet/>
      <dgm:spPr/>
      <dgm:t>
        <a:bodyPr/>
        <a:lstStyle/>
        <a:p>
          <a:endParaRPr lang="en-US"/>
        </a:p>
      </dgm:t>
    </dgm:pt>
    <dgm:pt modelId="{169D94D2-ECCD-4EE1-A3E2-3E4ED7C8AB1B}">
      <dgm:prSet/>
      <dgm:spPr/>
      <dgm:t>
        <a:bodyPr/>
        <a:lstStyle/>
        <a:p>
          <a:endParaRPr lang="en-US"/>
        </a:p>
      </dgm:t>
    </dgm:pt>
    <dgm:pt modelId="{641BB84E-7183-479E-BD70-4694E79D8E56}" type="parTrans" cxnId="{B9E115B6-77A3-45F8-9F80-23BAB012310E}">
      <dgm:prSet/>
      <dgm:spPr/>
      <dgm:t>
        <a:bodyPr/>
        <a:lstStyle/>
        <a:p>
          <a:endParaRPr lang="en-US"/>
        </a:p>
      </dgm:t>
    </dgm:pt>
    <dgm:pt modelId="{AD172955-1F22-4E71-BC33-D116548A58CD}" type="sibTrans" cxnId="{B9E115B6-77A3-45F8-9F80-23BAB012310E}">
      <dgm:prSet/>
      <dgm:spPr/>
      <dgm:t>
        <a:bodyPr/>
        <a:lstStyle/>
        <a:p>
          <a:endParaRPr lang="en-US"/>
        </a:p>
      </dgm:t>
    </dgm:pt>
    <dgm:pt modelId="{75DC53DD-1755-47CB-8DF1-9EC4DDD37D02}" type="pres">
      <dgm:prSet presAssocID="{BF3B2599-0530-4652-A810-52A39CA04740}" presName="linearFlow" presStyleCnt="0">
        <dgm:presLayoutVars>
          <dgm:dir/>
          <dgm:resizeHandles val="exact"/>
        </dgm:presLayoutVars>
      </dgm:prSet>
      <dgm:spPr/>
      <dgm:t>
        <a:bodyPr/>
        <a:lstStyle/>
        <a:p>
          <a:endParaRPr lang="en-US"/>
        </a:p>
      </dgm:t>
    </dgm:pt>
    <dgm:pt modelId="{E2ACBBC5-A951-4749-A0EB-4A966240985E}" type="pres">
      <dgm:prSet presAssocID="{631F1F68-4FDC-4C75-9F10-FF69844CAF84}" presName="composite" presStyleCnt="0"/>
      <dgm:spPr/>
    </dgm:pt>
    <dgm:pt modelId="{5D0C32F8-8049-47A8-8946-C6F5C8F38913}" type="pres">
      <dgm:prSet presAssocID="{631F1F68-4FDC-4C75-9F10-FF69844CAF84}" presName="imgShp"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30000" r="-30000"/>
          </a:stretch>
        </a:blipFill>
      </dgm:spPr>
    </dgm:pt>
    <dgm:pt modelId="{9E1C8EDC-AB9F-4BC0-828E-A79FB1A86D39}" type="pres">
      <dgm:prSet presAssocID="{631F1F68-4FDC-4C75-9F10-FF69844CAF84}" presName="txShp" presStyleLbl="node1" presStyleIdx="0" presStyleCnt="4" custLinFactNeighborX="647" custLinFactNeighborY="-3166">
        <dgm:presLayoutVars>
          <dgm:bulletEnabled val="1"/>
        </dgm:presLayoutVars>
      </dgm:prSet>
      <dgm:spPr/>
      <dgm:t>
        <a:bodyPr/>
        <a:lstStyle/>
        <a:p>
          <a:endParaRPr lang="en-US"/>
        </a:p>
      </dgm:t>
    </dgm:pt>
    <dgm:pt modelId="{251617FD-6F9A-4F2B-8EC1-265189086D19}" type="pres">
      <dgm:prSet presAssocID="{5E94D0A1-4B3F-4BDC-B02E-041E3FED25C4}" presName="spacing" presStyleCnt="0"/>
      <dgm:spPr/>
    </dgm:pt>
    <dgm:pt modelId="{40498D7A-AAA7-4C5E-A191-51D0F1BF37B9}" type="pres">
      <dgm:prSet presAssocID="{EDC73D2A-977E-4A95-87AA-B62231883D62}" presName="composite" presStyleCnt="0"/>
      <dgm:spPr/>
    </dgm:pt>
    <dgm:pt modelId="{6B034D32-9896-4D77-9C5A-76F6A0D73102}" type="pres">
      <dgm:prSet presAssocID="{EDC73D2A-977E-4A95-87AA-B62231883D62}" presName="imgShp" presStyleLbl="fgImgPlace1" presStyleIdx="1" presStyleCnt="4"/>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1000" r="-31000"/>
          </a:stretch>
        </a:blipFill>
      </dgm:spPr>
      <dgm:t>
        <a:bodyPr/>
        <a:lstStyle/>
        <a:p>
          <a:endParaRPr lang="en-US"/>
        </a:p>
      </dgm:t>
    </dgm:pt>
    <dgm:pt modelId="{8840C047-E4FD-487A-9E1C-52C66DEEDF67}" type="pres">
      <dgm:prSet presAssocID="{EDC73D2A-977E-4A95-87AA-B62231883D62}" presName="txShp" presStyleLbl="node1" presStyleIdx="1" presStyleCnt="4" custLinFactNeighborX="-388" custLinFactNeighborY="2111">
        <dgm:presLayoutVars>
          <dgm:bulletEnabled val="1"/>
        </dgm:presLayoutVars>
      </dgm:prSet>
      <dgm:spPr/>
      <dgm:t>
        <a:bodyPr/>
        <a:lstStyle/>
        <a:p>
          <a:endParaRPr lang="en-US"/>
        </a:p>
      </dgm:t>
    </dgm:pt>
    <dgm:pt modelId="{A5E17584-F8E5-48BB-A1C0-7486E5D0483A}" type="pres">
      <dgm:prSet presAssocID="{A32ED740-CAC6-4730-8047-8AB2AA2A2D21}" presName="spacing" presStyleCnt="0"/>
      <dgm:spPr/>
    </dgm:pt>
    <dgm:pt modelId="{85B8B922-B34F-427C-BB7E-66B4BAB2CBAA}" type="pres">
      <dgm:prSet presAssocID="{D9AD50CF-44C5-4AB6-BA6E-AD11E981E3C8}" presName="composite" presStyleCnt="0"/>
      <dgm:spPr/>
    </dgm:pt>
    <dgm:pt modelId="{C737BB39-22EE-4390-86EF-F026C20BD24A}" type="pres">
      <dgm:prSet presAssocID="{D9AD50CF-44C5-4AB6-BA6E-AD11E981E3C8}" presName="imgShp" presStyleLbl="fgImgPlace1" presStyleIdx="2" presStyleCnt="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1000" r="-31000"/>
          </a:stretch>
        </a:blipFill>
      </dgm:spPr>
      <dgm:t>
        <a:bodyPr/>
        <a:lstStyle/>
        <a:p>
          <a:endParaRPr lang="en-US"/>
        </a:p>
      </dgm:t>
    </dgm:pt>
    <dgm:pt modelId="{E6A662FA-01A7-41B5-8941-DEFE4D602965}" type="pres">
      <dgm:prSet presAssocID="{D9AD50CF-44C5-4AB6-BA6E-AD11E981E3C8}" presName="txShp" presStyleLbl="node1" presStyleIdx="2" presStyleCnt="4">
        <dgm:presLayoutVars>
          <dgm:bulletEnabled val="1"/>
        </dgm:presLayoutVars>
      </dgm:prSet>
      <dgm:spPr/>
      <dgm:t>
        <a:bodyPr/>
        <a:lstStyle/>
        <a:p>
          <a:endParaRPr lang="en-US"/>
        </a:p>
      </dgm:t>
    </dgm:pt>
    <dgm:pt modelId="{DC0168A7-E230-4DB9-95F7-A5BA8C9688FA}" type="pres">
      <dgm:prSet presAssocID="{ED5CBE18-9CC8-4D44-AE35-1F06602EF34A}" presName="spacing" presStyleCnt="0"/>
      <dgm:spPr/>
    </dgm:pt>
    <dgm:pt modelId="{37E7E64A-5297-4B1D-8ACA-2F060B8B9605}" type="pres">
      <dgm:prSet presAssocID="{169D94D2-ECCD-4EE1-A3E2-3E4ED7C8AB1B}" presName="composite" presStyleCnt="0"/>
      <dgm:spPr/>
    </dgm:pt>
    <dgm:pt modelId="{A5EADFCD-A893-4A6E-BA5A-D9BB89A8D8CF}" type="pres">
      <dgm:prSet presAssocID="{169D94D2-ECCD-4EE1-A3E2-3E4ED7C8AB1B}" presName="imgShp"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26000" r="-26000"/>
          </a:stretch>
        </a:blipFill>
      </dgm:spPr>
      <dgm:t>
        <a:bodyPr/>
        <a:lstStyle/>
        <a:p>
          <a:endParaRPr lang="en-US"/>
        </a:p>
      </dgm:t>
    </dgm:pt>
    <dgm:pt modelId="{A4E40E03-0234-4923-9D4E-139F21F5E4F9}" type="pres">
      <dgm:prSet presAssocID="{169D94D2-ECCD-4EE1-A3E2-3E4ED7C8AB1B}" presName="txShp" presStyleLbl="node1" presStyleIdx="3" presStyleCnt="4">
        <dgm:presLayoutVars>
          <dgm:bulletEnabled val="1"/>
        </dgm:presLayoutVars>
      </dgm:prSet>
      <dgm:spPr/>
      <dgm:t>
        <a:bodyPr/>
        <a:lstStyle/>
        <a:p>
          <a:endParaRPr lang="en-US"/>
        </a:p>
      </dgm:t>
    </dgm:pt>
  </dgm:ptLst>
  <dgm:cxnLst>
    <dgm:cxn modelId="{0BAAC20B-3FA8-4294-9631-08BC84F6FC65}" type="presOf" srcId="{EDC73D2A-977E-4A95-87AA-B62231883D62}" destId="{8840C047-E4FD-487A-9E1C-52C66DEEDF67}" srcOrd="0" destOrd="0" presId="urn:microsoft.com/office/officeart/2005/8/layout/vList3"/>
    <dgm:cxn modelId="{D0BC0DFD-A24F-4288-AF34-ABCCCD0F0645}" srcId="{BF3B2599-0530-4652-A810-52A39CA04740}" destId="{EDC73D2A-977E-4A95-87AA-B62231883D62}" srcOrd="1" destOrd="0" parTransId="{357D416F-FDFA-4E58-A441-2672F8D8EC0B}" sibTransId="{A32ED740-CAC6-4730-8047-8AB2AA2A2D21}"/>
    <dgm:cxn modelId="{33CF8494-083A-449A-9C0D-AC5D1248BF0F}" type="presOf" srcId="{BF3B2599-0530-4652-A810-52A39CA04740}" destId="{75DC53DD-1755-47CB-8DF1-9EC4DDD37D02}" srcOrd="0" destOrd="0" presId="urn:microsoft.com/office/officeart/2005/8/layout/vList3"/>
    <dgm:cxn modelId="{5E6BA64D-0221-46BB-8579-ACFE488FC8AB}" srcId="{BF3B2599-0530-4652-A810-52A39CA04740}" destId="{631F1F68-4FDC-4C75-9F10-FF69844CAF84}" srcOrd="0" destOrd="0" parTransId="{BED9AA2D-571A-47B2-B12D-C26E1CB9C297}" sibTransId="{5E94D0A1-4B3F-4BDC-B02E-041E3FED25C4}"/>
    <dgm:cxn modelId="{919E7F4C-3808-450D-9F09-7AECBB97B187}" type="presOf" srcId="{D9AD50CF-44C5-4AB6-BA6E-AD11E981E3C8}" destId="{E6A662FA-01A7-41B5-8941-DEFE4D602965}" srcOrd="0" destOrd="0" presId="urn:microsoft.com/office/officeart/2005/8/layout/vList3"/>
    <dgm:cxn modelId="{66050919-5602-4EEE-888A-FA9EB3D0B147}" srcId="{BF3B2599-0530-4652-A810-52A39CA04740}" destId="{D9AD50CF-44C5-4AB6-BA6E-AD11E981E3C8}" srcOrd="2" destOrd="0" parTransId="{BF199272-A3C3-4512-8492-88921B69110E}" sibTransId="{ED5CBE18-9CC8-4D44-AE35-1F06602EF34A}"/>
    <dgm:cxn modelId="{B9E115B6-77A3-45F8-9F80-23BAB012310E}" srcId="{BF3B2599-0530-4652-A810-52A39CA04740}" destId="{169D94D2-ECCD-4EE1-A3E2-3E4ED7C8AB1B}" srcOrd="3" destOrd="0" parTransId="{641BB84E-7183-479E-BD70-4694E79D8E56}" sibTransId="{AD172955-1F22-4E71-BC33-D116548A58CD}"/>
    <dgm:cxn modelId="{FE3BE6B7-0217-4C8B-950C-90095EED5BC2}" type="presOf" srcId="{631F1F68-4FDC-4C75-9F10-FF69844CAF84}" destId="{9E1C8EDC-AB9F-4BC0-828E-A79FB1A86D39}" srcOrd="0" destOrd="0" presId="urn:microsoft.com/office/officeart/2005/8/layout/vList3"/>
    <dgm:cxn modelId="{BE8899F5-E41E-43E7-82FC-AD42D284F8FB}" type="presOf" srcId="{169D94D2-ECCD-4EE1-A3E2-3E4ED7C8AB1B}" destId="{A4E40E03-0234-4923-9D4E-139F21F5E4F9}" srcOrd="0" destOrd="0" presId="urn:microsoft.com/office/officeart/2005/8/layout/vList3"/>
    <dgm:cxn modelId="{E8B0C91C-335B-4393-97A4-EFFD503A206C}" type="presParOf" srcId="{75DC53DD-1755-47CB-8DF1-9EC4DDD37D02}" destId="{E2ACBBC5-A951-4749-A0EB-4A966240985E}" srcOrd="0" destOrd="0" presId="urn:microsoft.com/office/officeart/2005/8/layout/vList3"/>
    <dgm:cxn modelId="{4409E40A-D187-43A5-BFCB-44ED25605C9B}" type="presParOf" srcId="{E2ACBBC5-A951-4749-A0EB-4A966240985E}" destId="{5D0C32F8-8049-47A8-8946-C6F5C8F38913}" srcOrd="0" destOrd="0" presId="urn:microsoft.com/office/officeart/2005/8/layout/vList3"/>
    <dgm:cxn modelId="{47AD35DC-F6EA-4D68-996D-86194BBE33C6}" type="presParOf" srcId="{E2ACBBC5-A951-4749-A0EB-4A966240985E}" destId="{9E1C8EDC-AB9F-4BC0-828E-A79FB1A86D39}" srcOrd="1" destOrd="0" presId="urn:microsoft.com/office/officeart/2005/8/layout/vList3"/>
    <dgm:cxn modelId="{E37E43CD-354F-496F-A4F6-B08CB595CCB6}" type="presParOf" srcId="{75DC53DD-1755-47CB-8DF1-9EC4DDD37D02}" destId="{251617FD-6F9A-4F2B-8EC1-265189086D19}" srcOrd="1" destOrd="0" presId="urn:microsoft.com/office/officeart/2005/8/layout/vList3"/>
    <dgm:cxn modelId="{235CE9B7-EB68-45C5-994C-18BC461F1841}" type="presParOf" srcId="{75DC53DD-1755-47CB-8DF1-9EC4DDD37D02}" destId="{40498D7A-AAA7-4C5E-A191-51D0F1BF37B9}" srcOrd="2" destOrd="0" presId="urn:microsoft.com/office/officeart/2005/8/layout/vList3"/>
    <dgm:cxn modelId="{86A2622F-56CD-4ED1-BB28-3D88FD2A3239}" type="presParOf" srcId="{40498D7A-AAA7-4C5E-A191-51D0F1BF37B9}" destId="{6B034D32-9896-4D77-9C5A-76F6A0D73102}" srcOrd="0" destOrd="0" presId="urn:microsoft.com/office/officeart/2005/8/layout/vList3"/>
    <dgm:cxn modelId="{564575FD-0600-499F-B3F7-F2D9C0237EE4}" type="presParOf" srcId="{40498D7A-AAA7-4C5E-A191-51D0F1BF37B9}" destId="{8840C047-E4FD-487A-9E1C-52C66DEEDF67}" srcOrd="1" destOrd="0" presId="urn:microsoft.com/office/officeart/2005/8/layout/vList3"/>
    <dgm:cxn modelId="{A68DDC2E-A339-4245-AB40-1F8E5EB22609}" type="presParOf" srcId="{75DC53DD-1755-47CB-8DF1-9EC4DDD37D02}" destId="{A5E17584-F8E5-48BB-A1C0-7486E5D0483A}" srcOrd="3" destOrd="0" presId="urn:microsoft.com/office/officeart/2005/8/layout/vList3"/>
    <dgm:cxn modelId="{5C89C76B-C9A4-436A-B54F-7B70CA91F14A}" type="presParOf" srcId="{75DC53DD-1755-47CB-8DF1-9EC4DDD37D02}" destId="{85B8B922-B34F-427C-BB7E-66B4BAB2CBAA}" srcOrd="4" destOrd="0" presId="urn:microsoft.com/office/officeart/2005/8/layout/vList3"/>
    <dgm:cxn modelId="{1F5BA0A2-459F-42F3-8160-7C125ABCB7C0}" type="presParOf" srcId="{85B8B922-B34F-427C-BB7E-66B4BAB2CBAA}" destId="{C737BB39-22EE-4390-86EF-F026C20BD24A}" srcOrd="0" destOrd="0" presId="urn:microsoft.com/office/officeart/2005/8/layout/vList3"/>
    <dgm:cxn modelId="{00D95076-0870-4680-A47B-5A3A8C9C7EEC}" type="presParOf" srcId="{85B8B922-B34F-427C-BB7E-66B4BAB2CBAA}" destId="{E6A662FA-01A7-41B5-8941-DEFE4D602965}" srcOrd="1" destOrd="0" presId="urn:microsoft.com/office/officeart/2005/8/layout/vList3"/>
    <dgm:cxn modelId="{185F8739-9282-43B3-8A0A-17D463B83154}" type="presParOf" srcId="{75DC53DD-1755-47CB-8DF1-9EC4DDD37D02}" destId="{DC0168A7-E230-4DB9-95F7-A5BA8C9688FA}" srcOrd="5" destOrd="0" presId="urn:microsoft.com/office/officeart/2005/8/layout/vList3"/>
    <dgm:cxn modelId="{3D2C70E4-9DC0-4D5D-B6AC-707AAAD0D435}" type="presParOf" srcId="{75DC53DD-1755-47CB-8DF1-9EC4DDD37D02}" destId="{37E7E64A-5297-4B1D-8ACA-2F060B8B9605}" srcOrd="6" destOrd="0" presId="urn:microsoft.com/office/officeart/2005/8/layout/vList3"/>
    <dgm:cxn modelId="{DF4B8FBA-F20A-4A72-B1A6-21932E2B8B9E}" type="presParOf" srcId="{37E7E64A-5297-4B1D-8ACA-2F060B8B9605}" destId="{A5EADFCD-A893-4A6E-BA5A-D9BB89A8D8CF}" srcOrd="0" destOrd="0" presId="urn:microsoft.com/office/officeart/2005/8/layout/vList3"/>
    <dgm:cxn modelId="{8B62A0A5-A657-451E-B7D1-F721123471CB}" type="presParOf" srcId="{37E7E64A-5297-4B1D-8ACA-2F060B8B9605}" destId="{A4E40E03-0234-4923-9D4E-139F21F5E4F9}"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39A977-E5B3-4C1D-B14D-1B5D7C34782D}" type="doc">
      <dgm:prSet loTypeId="urn:microsoft.com/office/officeart/2008/layout/CaptionedPictures" loCatId="picture" qsTypeId="urn:microsoft.com/office/officeart/2005/8/quickstyle/simple1" qsCatId="simple" csTypeId="urn:microsoft.com/office/officeart/2005/8/colors/accent1_2" csCatId="accent1" phldr="1"/>
      <dgm:spPr/>
    </dgm:pt>
    <dgm:pt modelId="{1CAF54B7-B5F2-4C36-B58C-975D88F7F0E7}">
      <dgm:prSet phldrT="[Text]" custT="1"/>
      <dgm:spPr/>
      <dgm:t>
        <a:bodyPr/>
        <a:lstStyle/>
        <a:p>
          <a:r>
            <a:rPr lang="fa-IR" sz="2000" dirty="0" smtClean="0"/>
            <a:t>پالونیا</a:t>
          </a:r>
          <a:endParaRPr lang="en-US" sz="2000" dirty="0"/>
        </a:p>
      </dgm:t>
    </dgm:pt>
    <dgm:pt modelId="{88FD2ECF-B029-421A-80CC-0EE4520DFF61}" type="parTrans" cxnId="{502D3362-B3FA-40AB-BF48-D88391992720}">
      <dgm:prSet/>
      <dgm:spPr/>
      <dgm:t>
        <a:bodyPr/>
        <a:lstStyle/>
        <a:p>
          <a:endParaRPr lang="en-US"/>
        </a:p>
      </dgm:t>
    </dgm:pt>
    <dgm:pt modelId="{C9B64878-FDE0-4168-9473-C6B83C219820}" type="sibTrans" cxnId="{502D3362-B3FA-40AB-BF48-D88391992720}">
      <dgm:prSet/>
      <dgm:spPr/>
      <dgm:t>
        <a:bodyPr/>
        <a:lstStyle/>
        <a:p>
          <a:endParaRPr lang="en-US"/>
        </a:p>
      </dgm:t>
    </dgm:pt>
    <dgm:pt modelId="{4539687E-BA41-4760-8B77-AD657F78CEC4}">
      <dgm:prSet phldrT="[Text]" custT="1"/>
      <dgm:spPr/>
      <dgm:t>
        <a:bodyPr/>
        <a:lstStyle/>
        <a:p>
          <a:r>
            <a:rPr lang="fa-IR" sz="2000" dirty="0" smtClean="0"/>
            <a:t>گیلاس</a:t>
          </a:r>
          <a:endParaRPr lang="en-US" sz="2000" dirty="0"/>
        </a:p>
      </dgm:t>
    </dgm:pt>
    <dgm:pt modelId="{78007F62-F6B3-4045-B0FD-53056E599397}" type="parTrans" cxnId="{98411F9E-110E-4927-ACBB-5C939B4B720F}">
      <dgm:prSet/>
      <dgm:spPr/>
      <dgm:t>
        <a:bodyPr/>
        <a:lstStyle/>
        <a:p>
          <a:endParaRPr lang="en-US"/>
        </a:p>
      </dgm:t>
    </dgm:pt>
    <dgm:pt modelId="{3CC106E7-61AE-43A8-9A81-384CD9333858}" type="sibTrans" cxnId="{98411F9E-110E-4927-ACBB-5C939B4B720F}">
      <dgm:prSet/>
      <dgm:spPr/>
      <dgm:t>
        <a:bodyPr/>
        <a:lstStyle/>
        <a:p>
          <a:endParaRPr lang="en-US"/>
        </a:p>
      </dgm:t>
    </dgm:pt>
    <dgm:pt modelId="{70A7EAE5-D776-4DF3-9FE6-221BF1007DC7}">
      <dgm:prSet phldrT="[Text]" custT="1"/>
      <dgm:spPr/>
      <dgm:t>
        <a:bodyPr/>
        <a:lstStyle/>
        <a:p>
          <a:r>
            <a:rPr lang="fa-IR" sz="2000" dirty="0" smtClean="0"/>
            <a:t>ژینکو</a:t>
          </a:r>
          <a:endParaRPr lang="en-US" sz="2000" dirty="0"/>
        </a:p>
      </dgm:t>
    </dgm:pt>
    <dgm:pt modelId="{391B1B72-E861-4DFC-B2ED-3646E7D0FB63}" type="parTrans" cxnId="{15AB1F89-E7F0-486B-8B80-898855296A18}">
      <dgm:prSet/>
      <dgm:spPr/>
      <dgm:t>
        <a:bodyPr/>
        <a:lstStyle/>
        <a:p>
          <a:endParaRPr lang="en-US"/>
        </a:p>
      </dgm:t>
    </dgm:pt>
    <dgm:pt modelId="{EC60E563-F553-4D79-90CA-DE2FFF5F2CCD}" type="sibTrans" cxnId="{15AB1F89-E7F0-486B-8B80-898855296A18}">
      <dgm:prSet/>
      <dgm:spPr/>
      <dgm:t>
        <a:bodyPr/>
        <a:lstStyle/>
        <a:p>
          <a:endParaRPr lang="en-US"/>
        </a:p>
      </dgm:t>
    </dgm:pt>
    <dgm:pt modelId="{3E6ED5FA-2FE1-4E68-8613-809A599BCB95}" type="pres">
      <dgm:prSet presAssocID="{5739A977-E5B3-4C1D-B14D-1B5D7C34782D}" presName="Name0" presStyleCnt="0">
        <dgm:presLayoutVars>
          <dgm:chMax/>
          <dgm:chPref/>
          <dgm:dir/>
        </dgm:presLayoutVars>
      </dgm:prSet>
      <dgm:spPr/>
    </dgm:pt>
    <dgm:pt modelId="{4A1F87E8-193B-479B-A06E-C27AAB3686D3}" type="pres">
      <dgm:prSet presAssocID="{1CAF54B7-B5F2-4C36-B58C-975D88F7F0E7}" presName="composite" presStyleCnt="0">
        <dgm:presLayoutVars>
          <dgm:chMax val="1"/>
          <dgm:chPref val="1"/>
        </dgm:presLayoutVars>
      </dgm:prSet>
      <dgm:spPr/>
    </dgm:pt>
    <dgm:pt modelId="{71A8B65C-114A-43C8-8DA4-11F88A2A0F2A}" type="pres">
      <dgm:prSet presAssocID="{1CAF54B7-B5F2-4C36-B58C-975D88F7F0E7}" presName="Accent" presStyleLbl="trAlignAcc1" presStyleIdx="0" presStyleCnt="3" custLinFactNeighborX="1408" custLinFactNeighborY="299">
        <dgm:presLayoutVars>
          <dgm:chMax val="0"/>
          <dgm:chPref val="0"/>
        </dgm:presLayoutVars>
      </dgm:prSet>
      <dgm:spPr/>
    </dgm:pt>
    <dgm:pt modelId="{25E30BC1-7926-4BFE-8640-07CCCDE3D15F}" type="pres">
      <dgm:prSet presAssocID="{1CAF54B7-B5F2-4C36-B58C-975D88F7F0E7}" presName="Image" presStyleLbl="alignImgPlace1" presStyleIdx="0" presStyleCnt="3">
        <dgm:presLayoutVars>
          <dgm:chMax val="0"/>
          <dgm:chPref val="0"/>
        </dgm:presLayoutVars>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dgm:spPr>
    </dgm:pt>
    <dgm:pt modelId="{B7F0F3C1-9B09-40D0-940D-A4A987345F53}" type="pres">
      <dgm:prSet presAssocID="{1CAF54B7-B5F2-4C36-B58C-975D88F7F0E7}" presName="ChildComposite" presStyleCnt="0"/>
      <dgm:spPr/>
    </dgm:pt>
    <dgm:pt modelId="{3BA9C838-8173-4CC4-93F3-907FB3F5E1D2}" type="pres">
      <dgm:prSet presAssocID="{1CAF54B7-B5F2-4C36-B58C-975D88F7F0E7}" presName="Child" presStyleLbl="node1" presStyleIdx="0" presStyleCnt="0">
        <dgm:presLayoutVars>
          <dgm:chMax val="0"/>
          <dgm:chPref val="0"/>
          <dgm:bulletEnabled val="1"/>
        </dgm:presLayoutVars>
      </dgm:prSet>
      <dgm:spPr/>
    </dgm:pt>
    <dgm:pt modelId="{28C58E0E-EEEF-4530-8E6C-9CCD8598F2F1}" type="pres">
      <dgm:prSet presAssocID="{1CAF54B7-B5F2-4C36-B58C-975D88F7F0E7}" presName="Parent" presStyleLbl="revTx" presStyleIdx="0" presStyleCnt="3">
        <dgm:presLayoutVars>
          <dgm:chMax val="1"/>
          <dgm:chPref val="0"/>
          <dgm:bulletEnabled val="1"/>
        </dgm:presLayoutVars>
      </dgm:prSet>
      <dgm:spPr/>
      <dgm:t>
        <a:bodyPr/>
        <a:lstStyle/>
        <a:p>
          <a:endParaRPr lang="en-US"/>
        </a:p>
      </dgm:t>
    </dgm:pt>
    <dgm:pt modelId="{7B0103D5-FA12-4F09-B414-014D9EB8CFF5}" type="pres">
      <dgm:prSet presAssocID="{C9B64878-FDE0-4168-9473-C6B83C219820}" presName="sibTrans" presStyleCnt="0"/>
      <dgm:spPr/>
    </dgm:pt>
    <dgm:pt modelId="{D14686EC-6C60-416E-84F7-33B5C176AE6D}" type="pres">
      <dgm:prSet presAssocID="{4539687E-BA41-4760-8B77-AD657F78CEC4}" presName="composite" presStyleCnt="0">
        <dgm:presLayoutVars>
          <dgm:chMax val="1"/>
          <dgm:chPref val="1"/>
        </dgm:presLayoutVars>
      </dgm:prSet>
      <dgm:spPr/>
    </dgm:pt>
    <dgm:pt modelId="{EFAE940D-C44A-4CB3-A531-E5004B2347E5}" type="pres">
      <dgm:prSet presAssocID="{4539687E-BA41-4760-8B77-AD657F78CEC4}" presName="Accent" presStyleLbl="trAlignAcc1" presStyleIdx="1" presStyleCnt="3" custLinFactNeighborX="1056" custLinFactNeighborY="-897">
        <dgm:presLayoutVars>
          <dgm:chMax val="0"/>
          <dgm:chPref val="0"/>
        </dgm:presLayoutVars>
      </dgm:prSet>
      <dgm:spPr/>
    </dgm:pt>
    <dgm:pt modelId="{06CC6412-7816-4065-B7E9-21FE2C1D37D8}" type="pres">
      <dgm:prSet presAssocID="{4539687E-BA41-4760-8B77-AD657F78CEC4}" presName="Image" presStyleLbl="alignImgPlace1" presStyleIdx="1" presStyleCnt="3" custLinFactNeighborX="1052" custLinFactNeighborY="-413">
        <dgm:presLayoutVars>
          <dgm:chMax val="0"/>
          <dgm:chPref val="0"/>
        </dgm:presLayoutVars>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35000" r="-35000"/>
          </a:stretch>
        </a:blipFill>
      </dgm:spPr>
    </dgm:pt>
    <dgm:pt modelId="{3A445A41-DE23-4E69-A3C4-57EB1A836CE1}" type="pres">
      <dgm:prSet presAssocID="{4539687E-BA41-4760-8B77-AD657F78CEC4}" presName="ChildComposite" presStyleCnt="0"/>
      <dgm:spPr/>
    </dgm:pt>
    <dgm:pt modelId="{029E4EF6-B2C1-4878-9760-7DA5A1454ACF}" type="pres">
      <dgm:prSet presAssocID="{4539687E-BA41-4760-8B77-AD657F78CEC4}" presName="Child" presStyleLbl="node1" presStyleIdx="0" presStyleCnt="0">
        <dgm:presLayoutVars>
          <dgm:chMax val="0"/>
          <dgm:chPref val="0"/>
          <dgm:bulletEnabled val="1"/>
        </dgm:presLayoutVars>
      </dgm:prSet>
      <dgm:spPr/>
    </dgm:pt>
    <dgm:pt modelId="{99BF0C0D-DA2D-4F7A-A0C2-B1C1CDF64195}" type="pres">
      <dgm:prSet presAssocID="{4539687E-BA41-4760-8B77-AD657F78CEC4}" presName="Parent" presStyleLbl="revTx" presStyleIdx="1" presStyleCnt="3">
        <dgm:presLayoutVars>
          <dgm:chMax val="1"/>
          <dgm:chPref val="0"/>
          <dgm:bulletEnabled val="1"/>
        </dgm:presLayoutVars>
      </dgm:prSet>
      <dgm:spPr/>
      <dgm:t>
        <a:bodyPr/>
        <a:lstStyle/>
        <a:p>
          <a:endParaRPr lang="en-US"/>
        </a:p>
      </dgm:t>
    </dgm:pt>
    <dgm:pt modelId="{1CF872D9-185B-4994-A8DD-92EA8EC97822}" type="pres">
      <dgm:prSet presAssocID="{3CC106E7-61AE-43A8-9A81-384CD9333858}" presName="sibTrans" presStyleCnt="0"/>
      <dgm:spPr/>
    </dgm:pt>
    <dgm:pt modelId="{B2CF7261-0873-4A97-90FE-F3984ACEC66C}" type="pres">
      <dgm:prSet presAssocID="{70A7EAE5-D776-4DF3-9FE6-221BF1007DC7}" presName="composite" presStyleCnt="0">
        <dgm:presLayoutVars>
          <dgm:chMax val="1"/>
          <dgm:chPref val="1"/>
        </dgm:presLayoutVars>
      </dgm:prSet>
      <dgm:spPr/>
    </dgm:pt>
    <dgm:pt modelId="{8EF9789A-F8ED-4C98-8EAC-00291BB72105}" type="pres">
      <dgm:prSet presAssocID="{70A7EAE5-D776-4DF3-9FE6-221BF1007DC7}" presName="Accent" presStyleLbl="trAlignAcc1" presStyleIdx="2" presStyleCnt="3">
        <dgm:presLayoutVars>
          <dgm:chMax val="0"/>
          <dgm:chPref val="0"/>
        </dgm:presLayoutVars>
      </dgm:prSet>
      <dgm:spPr/>
    </dgm:pt>
    <dgm:pt modelId="{4F59255D-5F29-484E-91E2-EF16E70B08A8}" type="pres">
      <dgm:prSet presAssocID="{70A7EAE5-D776-4DF3-9FE6-221BF1007DC7}" presName="Image" presStyleLbl="alignImgPlace1" presStyleIdx="2" presStyleCnt="3">
        <dgm:presLayoutVars>
          <dgm:chMax val="0"/>
          <dgm:chPref val="0"/>
        </dgm:presLayoutVars>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dgm:spPr>
    </dgm:pt>
    <dgm:pt modelId="{337E1AE1-3DFD-4C56-AFE1-EDE08CCD8D43}" type="pres">
      <dgm:prSet presAssocID="{70A7EAE5-D776-4DF3-9FE6-221BF1007DC7}" presName="ChildComposite" presStyleCnt="0"/>
      <dgm:spPr/>
    </dgm:pt>
    <dgm:pt modelId="{8782454A-A58F-470B-80E7-2330B0FD8D2E}" type="pres">
      <dgm:prSet presAssocID="{70A7EAE5-D776-4DF3-9FE6-221BF1007DC7}" presName="Child" presStyleLbl="node1" presStyleIdx="0" presStyleCnt="0">
        <dgm:presLayoutVars>
          <dgm:chMax val="0"/>
          <dgm:chPref val="0"/>
          <dgm:bulletEnabled val="1"/>
        </dgm:presLayoutVars>
      </dgm:prSet>
      <dgm:spPr/>
    </dgm:pt>
    <dgm:pt modelId="{2DEB0076-ACF2-4B6D-9D40-3A5F45914AB0}" type="pres">
      <dgm:prSet presAssocID="{70A7EAE5-D776-4DF3-9FE6-221BF1007DC7}" presName="Parent" presStyleLbl="revTx" presStyleIdx="2" presStyleCnt="3">
        <dgm:presLayoutVars>
          <dgm:chMax val="1"/>
          <dgm:chPref val="0"/>
          <dgm:bulletEnabled val="1"/>
        </dgm:presLayoutVars>
      </dgm:prSet>
      <dgm:spPr/>
      <dgm:t>
        <a:bodyPr/>
        <a:lstStyle/>
        <a:p>
          <a:endParaRPr lang="en-US"/>
        </a:p>
      </dgm:t>
    </dgm:pt>
  </dgm:ptLst>
  <dgm:cxnLst>
    <dgm:cxn modelId="{98411F9E-110E-4927-ACBB-5C939B4B720F}" srcId="{5739A977-E5B3-4C1D-B14D-1B5D7C34782D}" destId="{4539687E-BA41-4760-8B77-AD657F78CEC4}" srcOrd="1" destOrd="0" parTransId="{78007F62-F6B3-4045-B0FD-53056E599397}" sibTransId="{3CC106E7-61AE-43A8-9A81-384CD9333858}"/>
    <dgm:cxn modelId="{0DB1BC24-77B0-4DE8-9DC8-F161C320511D}" type="presOf" srcId="{4539687E-BA41-4760-8B77-AD657F78CEC4}" destId="{99BF0C0D-DA2D-4F7A-A0C2-B1C1CDF64195}" srcOrd="0" destOrd="0" presId="urn:microsoft.com/office/officeart/2008/layout/CaptionedPictures"/>
    <dgm:cxn modelId="{502D3362-B3FA-40AB-BF48-D88391992720}" srcId="{5739A977-E5B3-4C1D-B14D-1B5D7C34782D}" destId="{1CAF54B7-B5F2-4C36-B58C-975D88F7F0E7}" srcOrd="0" destOrd="0" parTransId="{88FD2ECF-B029-421A-80CC-0EE4520DFF61}" sibTransId="{C9B64878-FDE0-4168-9473-C6B83C219820}"/>
    <dgm:cxn modelId="{125ADCC1-5DFA-4B55-A29E-03FE0E376DA3}" type="presOf" srcId="{5739A977-E5B3-4C1D-B14D-1B5D7C34782D}" destId="{3E6ED5FA-2FE1-4E68-8613-809A599BCB95}" srcOrd="0" destOrd="0" presId="urn:microsoft.com/office/officeart/2008/layout/CaptionedPictures"/>
    <dgm:cxn modelId="{2C7FF913-0ED6-4B83-92BA-1991592A2C91}" type="presOf" srcId="{70A7EAE5-D776-4DF3-9FE6-221BF1007DC7}" destId="{2DEB0076-ACF2-4B6D-9D40-3A5F45914AB0}" srcOrd="0" destOrd="0" presId="urn:microsoft.com/office/officeart/2008/layout/CaptionedPictures"/>
    <dgm:cxn modelId="{15AB1F89-E7F0-486B-8B80-898855296A18}" srcId="{5739A977-E5B3-4C1D-B14D-1B5D7C34782D}" destId="{70A7EAE5-D776-4DF3-9FE6-221BF1007DC7}" srcOrd="2" destOrd="0" parTransId="{391B1B72-E861-4DFC-B2ED-3646E7D0FB63}" sibTransId="{EC60E563-F553-4D79-90CA-DE2FFF5F2CCD}"/>
    <dgm:cxn modelId="{7D0B3ED6-D14B-45CC-A055-6C1DA1ADD10D}" type="presOf" srcId="{1CAF54B7-B5F2-4C36-B58C-975D88F7F0E7}" destId="{28C58E0E-EEEF-4530-8E6C-9CCD8598F2F1}" srcOrd="0" destOrd="0" presId="urn:microsoft.com/office/officeart/2008/layout/CaptionedPictures"/>
    <dgm:cxn modelId="{E7221D98-20B5-42D3-BF60-FA06EBFBF026}" type="presParOf" srcId="{3E6ED5FA-2FE1-4E68-8613-809A599BCB95}" destId="{4A1F87E8-193B-479B-A06E-C27AAB3686D3}" srcOrd="0" destOrd="0" presId="urn:microsoft.com/office/officeart/2008/layout/CaptionedPictures"/>
    <dgm:cxn modelId="{80A0C2C2-3378-47BA-A429-0163C2656956}" type="presParOf" srcId="{4A1F87E8-193B-479B-A06E-C27AAB3686D3}" destId="{71A8B65C-114A-43C8-8DA4-11F88A2A0F2A}" srcOrd="0" destOrd="0" presId="urn:microsoft.com/office/officeart/2008/layout/CaptionedPictures"/>
    <dgm:cxn modelId="{3789DCB7-0055-4016-A63F-E3271A0526C8}" type="presParOf" srcId="{4A1F87E8-193B-479B-A06E-C27AAB3686D3}" destId="{25E30BC1-7926-4BFE-8640-07CCCDE3D15F}" srcOrd="1" destOrd="0" presId="urn:microsoft.com/office/officeart/2008/layout/CaptionedPictures"/>
    <dgm:cxn modelId="{CC1FE757-E985-4AE1-8F0A-B5F097D61058}" type="presParOf" srcId="{4A1F87E8-193B-479B-A06E-C27AAB3686D3}" destId="{B7F0F3C1-9B09-40D0-940D-A4A987345F53}" srcOrd="2" destOrd="0" presId="urn:microsoft.com/office/officeart/2008/layout/CaptionedPictures"/>
    <dgm:cxn modelId="{8F224175-F355-468B-B662-CE4707687AC9}" type="presParOf" srcId="{B7F0F3C1-9B09-40D0-940D-A4A987345F53}" destId="{3BA9C838-8173-4CC4-93F3-907FB3F5E1D2}" srcOrd="0" destOrd="0" presId="urn:microsoft.com/office/officeart/2008/layout/CaptionedPictures"/>
    <dgm:cxn modelId="{8F4038E6-5517-4F0F-9109-CB0ADC5A2FA6}" type="presParOf" srcId="{B7F0F3C1-9B09-40D0-940D-A4A987345F53}" destId="{28C58E0E-EEEF-4530-8E6C-9CCD8598F2F1}" srcOrd="1" destOrd="0" presId="urn:microsoft.com/office/officeart/2008/layout/CaptionedPictures"/>
    <dgm:cxn modelId="{8408AB23-2CFF-4A5B-BF13-D0DA921B486D}" type="presParOf" srcId="{3E6ED5FA-2FE1-4E68-8613-809A599BCB95}" destId="{7B0103D5-FA12-4F09-B414-014D9EB8CFF5}" srcOrd="1" destOrd="0" presId="urn:microsoft.com/office/officeart/2008/layout/CaptionedPictures"/>
    <dgm:cxn modelId="{5A5991B1-DED9-4C70-B2FE-B2FC1B98FA0A}" type="presParOf" srcId="{3E6ED5FA-2FE1-4E68-8613-809A599BCB95}" destId="{D14686EC-6C60-416E-84F7-33B5C176AE6D}" srcOrd="2" destOrd="0" presId="urn:microsoft.com/office/officeart/2008/layout/CaptionedPictures"/>
    <dgm:cxn modelId="{DB5483F6-3500-48E8-8DB3-7B175EB2F20B}" type="presParOf" srcId="{D14686EC-6C60-416E-84F7-33B5C176AE6D}" destId="{EFAE940D-C44A-4CB3-A531-E5004B2347E5}" srcOrd="0" destOrd="0" presId="urn:microsoft.com/office/officeart/2008/layout/CaptionedPictures"/>
    <dgm:cxn modelId="{EFCCEFCF-FCB6-4932-A428-66490D0A4008}" type="presParOf" srcId="{D14686EC-6C60-416E-84F7-33B5C176AE6D}" destId="{06CC6412-7816-4065-B7E9-21FE2C1D37D8}" srcOrd="1" destOrd="0" presId="urn:microsoft.com/office/officeart/2008/layout/CaptionedPictures"/>
    <dgm:cxn modelId="{6923B0A4-2446-4F36-B673-5759EE0AD651}" type="presParOf" srcId="{D14686EC-6C60-416E-84F7-33B5C176AE6D}" destId="{3A445A41-DE23-4E69-A3C4-57EB1A836CE1}" srcOrd="2" destOrd="0" presId="urn:microsoft.com/office/officeart/2008/layout/CaptionedPictures"/>
    <dgm:cxn modelId="{C00E3492-1474-4BAA-A2BF-57157C004214}" type="presParOf" srcId="{3A445A41-DE23-4E69-A3C4-57EB1A836CE1}" destId="{029E4EF6-B2C1-4878-9760-7DA5A1454ACF}" srcOrd="0" destOrd="0" presId="urn:microsoft.com/office/officeart/2008/layout/CaptionedPictures"/>
    <dgm:cxn modelId="{ACEEA7EA-2AF4-4E7B-BF0F-C9541745723A}" type="presParOf" srcId="{3A445A41-DE23-4E69-A3C4-57EB1A836CE1}" destId="{99BF0C0D-DA2D-4F7A-A0C2-B1C1CDF64195}" srcOrd="1" destOrd="0" presId="urn:microsoft.com/office/officeart/2008/layout/CaptionedPictures"/>
    <dgm:cxn modelId="{BE402E0E-64CF-431B-9201-D0AF284E9AE8}" type="presParOf" srcId="{3E6ED5FA-2FE1-4E68-8613-809A599BCB95}" destId="{1CF872D9-185B-4994-A8DD-92EA8EC97822}" srcOrd="3" destOrd="0" presId="urn:microsoft.com/office/officeart/2008/layout/CaptionedPictures"/>
    <dgm:cxn modelId="{EA4D2C78-BA6F-473C-9549-2B790EDED546}" type="presParOf" srcId="{3E6ED5FA-2FE1-4E68-8613-809A599BCB95}" destId="{B2CF7261-0873-4A97-90FE-F3984ACEC66C}" srcOrd="4" destOrd="0" presId="urn:microsoft.com/office/officeart/2008/layout/CaptionedPictures"/>
    <dgm:cxn modelId="{111ED330-4882-4483-8CBC-36C2FD917A17}" type="presParOf" srcId="{B2CF7261-0873-4A97-90FE-F3984ACEC66C}" destId="{8EF9789A-F8ED-4C98-8EAC-00291BB72105}" srcOrd="0" destOrd="0" presId="urn:microsoft.com/office/officeart/2008/layout/CaptionedPictures"/>
    <dgm:cxn modelId="{3463C8A5-478B-4820-BC54-5629C4600093}" type="presParOf" srcId="{B2CF7261-0873-4A97-90FE-F3984ACEC66C}" destId="{4F59255D-5F29-484E-91E2-EF16E70B08A8}" srcOrd="1" destOrd="0" presId="urn:microsoft.com/office/officeart/2008/layout/CaptionedPictures"/>
    <dgm:cxn modelId="{285C76F2-D167-4A96-AF64-B7F6D56E45E1}" type="presParOf" srcId="{B2CF7261-0873-4A97-90FE-F3984ACEC66C}" destId="{337E1AE1-3DFD-4C56-AFE1-EDE08CCD8D43}" srcOrd="2" destOrd="0" presId="urn:microsoft.com/office/officeart/2008/layout/CaptionedPictures"/>
    <dgm:cxn modelId="{C8DF3171-D868-406A-A9C5-D2EA376E1CA5}" type="presParOf" srcId="{337E1AE1-3DFD-4C56-AFE1-EDE08CCD8D43}" destId="{8782454A-A58F-470B-80E7-2330B0FD8D2E}" srcOrd="0" destOrd="0" presId="urn:microsoft.com/office/officeart/2008/layout/CaptionedPictures"/>
    <dgm:cxn modelId="{C6AD2704-2DC0-4502-B2F0-E3085D7DA3A4}" type="presParOf" srcId="{337E1AE1-3DFD-4C56-AFE1-EDE08CCD8D43}" destId="{2DEB0076-ACF2-4B6D-9D40-3A5F45914AB0}" srcOrd="1" destOrd="0" presId="urn:microsoft.com/office/officeart/2008/layout/CaptionedPicture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1C8EDC-AB9F-4BC0-828E-A79FB1A86D39}">
      <dsp:nvSpPr>
        <dsp:cNvPr id="0" name=""/>
        <dsp:cNvSpPr/>
      </dsp:nvSpPr>
      <dsp:spPr>
        <a:xfrm rot="10800000">
          <a:off x="1944819" y="0"/>
          <a:ext cx="6729374" cy="82515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3868" tIns="91440" rIns="170688" bIns="91440" numCol="1" spcCol="1270" anchor="ctr" anchorCtr="0">
          <a:noAutofit/>
        </a:bodyPr>
        <a:lstStyle/>
        <a:p>
          <a:pPr lvl="0" algn="ctr" defTabSz="1066800">
            <a:lnSpc>
              <a:spcPct val="90000"/>
            </a:lnSpc>
            <a:spcBef>
              <a:spcPct val="0"/>
            </a:spcBef>
            <a:spcAft>
              <a:spcPct val="35000"/>
            </a:spcAft>
          </a:pPr>
          <a:r>
            <a:rPr lang="fa-IR" sz="2400" kern="1200" dirty="0" smtClean="0"/>
            <a:t>انسان عضو لاینفک زندگی</a:t>
          </a:r>
          <a:endParaRPr lang="en-US" sz="2400" kern="1200" dirty="0"/>
        </a:p>
      </dsp:txBody>
      <dsp:txXfrm rot="10800000">
        <a:off x="2151106" y="0"/>
        <a:ext cx="6523087" cy="825150"/>
      </dsp:txXfrm>
    </dsp:sp>
    <dsp:sp modelId="{5D0C32F8-8049-47A8-8946-C6F5C8F38913}">
      <dsp:nvSpPr>
        <dsp:cNvPr id="0" name=""/>
        <dsp:cNvSpPr/>
      </dsp:nvSpPr>
      <dsp:spPr>
        <a:xfrm>
          <a:off x="1488705" y="1253"/>
          <a:ext cx="825150" cy="82515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0000" r="-30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8840C047-E4FD-487A-9E1C-52C66DEEDF67}">
      <dsp:nvSpPr>
        <dsp:cNvPr id="0" name=""/>
        <dsp:cNvSpPr/>
      </dsp:nvSpPr>
      <dsp:spPr>
        <a:xfrm rot="10800000">
          <a:off x="1875170" y="1089712"/>
          <a:ext cx="6729374" cy="82515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3868" tIns="144780" rIns="270256" bIns="144780" numCol="1" spcCol="1270" anchor="ctr" anchorCtr="0">
          <a:noAutofit/>
        </a:bodyPr>
        <a:lstStyle/>
        <a:p>
          <a:pPr lvl="0" algn="ctr" defTabSz="1689100">
            <a:lnSpc>
              <a:spcPct val="90000"/>
            </a:lnSpc>
            <a:spcBef>
              <a:spcPct val="0"/>
            </a:spcBef>
            <a:spcAft>
              <a:spcPct val="35000"/>
            </a:spcAft>
          </a:pPr>
          <a:r>
            <a:rPr lang="fa-IR" sz="3800" kern="1200" dirty="0" smtClean="0"/>
            <a:t>نشاط رنگی</a:t>
          </a:r>
          <a:endParaRPr lang="en-US" sz="3800" kern="1200" dirty="0"/>
        </a:p>
      </dsp:txBody>
      <dsp:txXfrm rot="10800000">
        <a:off x="2081457" y="1089712"/>
        <a:ext cx="6523087" cy="825150"/>
      </dsp:txXfrm>
    </dsp:sp>
    <dsp:sp modelId="{6B034D32-9896-4D77-9C5A-76F6A0D73102}">
      <dsp:nvSpPr>
        <dsp:cNvPr id="0" name=""/>
        <dsp:cNvSpPr/>
      </dsp:nvSpPr>
      <dsp:spPr>
        <a:xfrm>
          <a:off x="1488705" y="1072293"/>
          <a:ext cx="825150" cy="825150"/>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31000" r="-31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6A662FA-01A7-41B5-8941-DEFE4D602965}">
      <dsp:nvSpPr>
        <dsp:cNvPr id="0" name=""/>
        <dsp:cNvSpPr/>
      </dsp:nvSpPr>
      <dsp:spPr>
        <a:xfrm rot="10800000">
          <a:off x="1901280" y="2143333"/>
          <a:ext cx="6729374" cy="82515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3868" tIns="144780" rIns="270256" bIns="144780" numCol="1" spcCol="1270" anchor="ctr" anchorCtr="0">
          <a:noAutofit/>
        </a:bodyPr>
        <a:lstStyle/>
        <a:p>
          <a:pPr lvl="0" algn="ctr" defTabSz="1689100">
            <a:lnSpc>
              <a:spcPct val="90000"/>
            </a:lnSpc>
            <a:spcBef>
              <a:spcPct val="0"/>
            </a:spcBef>
            <a:spcAft>
              <a:spcPct val="35000"/>
            </a:spcAft>
          </a:pPr>
          <a:r>
            <a:rPr lang="fa-IR" sz="3800" kern="1200" dirty="0" smtClean="0"/>
            <a:t>نور پردازی</a:t>
          </a:r>
          <a:endParaRPr lang="en-US" sz="3800" kern="1200" dirty="0"/>
        </a:p>
      </dsp:txBody>
      <dsp:txXfrm rot="10800000">
        <a:off x="2107567" y="2143333"/>
        <a:ext cx="6523087" cy="825150"/>
      </dsp:txXfrm>
    </dsp:sp>
    <dsp:sp modelId="{C737BB39-22EE-4390-86EF-F026C20BD24A}">
      <dsp:nvSpPr>
        <dsp:cNvPr id="0" name=""/>
        <dsp:cNvSpPr/>
      </dsp:nvSpPr>
      <dsp:spPr>
        <a:xfrm>
          <a:off x="1488705" y="2143333"/>
          <a:ext cx="825150" cy="825150"/>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31000" r="-31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4E40E03-0234-4923-9D4E-139F21F5E4F9}">
      <dsp:nvSpPr>
        <dsp:cNvPr id="0" name=""/>
        <dsp:cNvSpPr/>
      </dsp:nvSpPr>
      <dsp:spPr>
        <a:xfrm rot="10800000">
          <a:off x="1901280" y="3214373"/>
          <a:ext cx="6729374" cy="825150"/>
        </a:xfrm>
        <a:prstGeom prst="homePlat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3868" tIns="144780" rIns="270256" bIns="144780" numCol="1" spcCol="1270" anchor="ctr" anchorCtr="0">
          <a:noAutofit/>
        </a:bodyPr>
        <a:lstStyle/>
        <a:p>
          <a:pPr lvl="0" algn="ctr" defTabSz="1689100">
            <a:lnSpc>
              <a:spcPct val="90000"/>
            </a:lnSpc>
            <a:spcBef>
              <a:spcPct val="0"/>
            </a:spcBef>
            <a:spcAft>
              <a:spcPct val="35000"/>
            </a:spcAft>
          </a:pPr>
          <a:endParaRPr lang="en-US" sz="3800" kern="1200"/>
        </a:p>
      </dsp:txBody>
      <dsp:txXfrm rot="10800000">
        <a:off x="2107567" y="3214373"/>
        <a:ext cx="6523087" cy="825150"/>
      </dsp:txXfrm>
    </dsp:sp>
    <dsp:sp modelId="{A5EADFCD-A893-4A6E-BA5A-D9BB89A8D8CF}">
      <dsp:nvSpPr>
        <dsp:cNvPr id="0" name=""/>
        <dsp:cNvSpPr/>
      </dsp:nvSpPr>
      <dsp:spPr>
        <a:xfrm>
          <a:off x="1488705" y="3214373"/>
          <a:ext cx="825150" cy="825150"/>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6000" r="-26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A8B65C-114A-43C8-8DA4-11F88A2A0F2A}">
      <dsp:nvSpPr>
        <dsp:cNvPr id="0" name=""/>
        <dsp:cNvSpPr/>
      </dsp:nvSpPr>
      <dsp:spPr>
        <a:xfrm>
          <a:off x="43102" y="1318503"/>
          <a:ext cx="2760492" cy="324763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5E30BC1-7926-4BFE-8640-07CCCDE3D15F}">
      <dsp:nvSpPr>
        <dsp:cNvPr id="0" name=""/>
        <dsp:cNvSpPr/>
      </dsp:nvSpPr>
      <dsp:spPr>
        <a:xfrm>
          <a:off x="142259" y="1438698"/>
          <a:ext cx="2484443" cy="211096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000" b="-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8C58E0E-EEEF-4530-8E6C-9CCD8598F2F1}">
      <dsp:nvSpPr>
        <dsp:cNvPr id="0" name=""/>
        <dsp:cNvSpPr/>
      </dsp:nvSpPr>
      <dsp:spPr>
        <a:xfrm>
          <a:off x="142259" y="3549663"/>
          <a:ext cx="2484443" cy="876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t>پالونیا</a:t>
          </a:r>
          <a:endParaRPr lang="en-US" sz="2000" kern="1200" dirty="0"/>
        </a:p>
      </dsp:txBody>
      <dsp:txXfrm>
        <a:off x="142259" y="3549663"/>
        <a:ext cx="2484443" cy="876862"/>
      </dsp:txXfrm>
    </dsp:sp>
    <dsp:sp modelId="{EFAE940D-C44A-4CB3-A531-E5004B2347E5}">
      <dsp:nvSpPr>
        <dsp:cNvPr id="0" name=""/>
        <dsp:cNvSpPr/>
      </dsp:nvSpPr>
      <dsp:spPr>
        <a:xfrm>
          <a:off x="3310065" y="1279661"/>
          <a:ext cx="2760492" cy="324763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06CC6412-7816-4065-B7E9-21FE2C1D37D8}">
      <dsp:nvSpPr>
        <dsp:cNvPr id="0" name=""/>
        <dsp:cNvSpPr/>
      </dsp:nvSpPr>
      <dsp:spPr>
        <a:xfrm>
          <a:off x="3445075" y="1429979"/>
          <a:ext cx="2484443" cy="2110965"/>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5000" r="-3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9BF0C0D-DA2D-4F7A-A0C2-B1C1CDF64195}">
      <dsp:nvSpPr>
        <dsp:cNvPr id="0" name=""/>
        <dsp:cNvSpPr/>
      </dsp:nvSpPr>
      <dsp:spPr>
        <a:xfrm>
          <a:off x="3418939" y="3549663"/>
          <a:ext cx="2484443" cy="876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t>گیلاس</a:t>
          </a:r>
          <a:endParaRPr lang="en-US" sz="2000" kern="1200" dirty="0"/>
        </a:p>
      </dsp:txBody>
      <dsp:txXfrm>
        <a:off x="3418939" y="3549663"/>
        <a:ext cx="2484443" cy="876862"/>
      </dsp:txXfrm>
    </dsp:sp>
    <dsp:sp modelId="{8EF9789A-F8ED-4C98-8EAC-00291BB72105}">
      <dsp:nvSpPr>
        <dsp:cNvPr id="0" name=""/>
        <dsp:cNvSpPr/>
      </dsp:nvSpPr>
      <dsp:spPr>
        <a:xfrm>
          <a:off x="6557594" y="1308792"/>
          <a:ext cx="2760492" cy="324763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F59255D-5F29-484E-91E2-EF16E70B08A8}">
      <dsp:nvSpPr>
        <dsp:cNvPr id="0" name=""/>
        <dsp:cNvSpPr/>
      </dsp:nvSpPr>
      <dsp:spPr>
        <a:xfrm>
          <a:off x="6695619" y="1438698"/>
          <a:ext cx="2484443" cy="211096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EB0076-ACF2-4B6D-9D40-3A5F45914AB0}">
      <dsp:nvSpPr>
        <dsp:cNvPr id="0" name=""/>
        <dsp:cNvSpPr/>
      </dsp:nvSpPr>
      <dsp:spPr>
        <a:xfrm>
          <a:off x="6695619" y="3549663"/>
          <a:ext cx="2484443" cy="8768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t>ژینکو</a:t>
          </a:r>
          <a:endParaRPr lang="en-US" sz="2000" kern="1200" dirty="0"/>
        </a:p>
      </dsp:txBody>
      <dsp:txXfrm>
        <a:off x="6695619" y="3549663"/>
        <a:ext cx="2484443" cy="876862"/>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B09FB4-07F9-4A59-AB01-C297FD959AA4}" type="datetimeFigureOut">
              <a:rPr lang="en-US" smtClean="0"/>
              <a:t>6/2/2018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CPTED (crime prevention through environmental design) 1</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077500-0FE7-433C-901B-E16F33313EB0}" type="slidenum">
              <a:rPr lang="en-US" smtClean="0"/>
              <a:t>‹#›</a:t>
            </a:fld>
            <a:endParaRPr lang="en-US"/>
          </a:p>
        </p:txBody>
      </p:sp>
    </p:spTree>
    <p:extLst>
      <p:ext uri="{BB962C8B-B14F-4D97-AF65-F5344CB8AC3E}">
        <p14:creationId xmlns:p14="http://schemas.microsoft.com/office/powerpoint/2010/main" val="19476770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64085C-F6CD-43E7-8D6B-57C29334D02C}" type="datetimeFigureOut">
              <a:rPr lang="en-US" smtClean="0"/>
              <a:t>6/2/2018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CPTED (crime prevention through environmental design) 1</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746017-337B-42E5-8E92-573940B9E297}" type="slidenum">
              <a:rPr lang="en-US" smtClean="0"/>
              <a:t>‹#›</a:t>
            </a:fld>
            <a:endParaRPr lang="en-US"/>
          </a:p>
        </p:txBody>
      </p:sp>
    </p:spTree>
    <p:extLst>
      <p:ext uri="{BB962C8B-B14F-4D97-AF65-F5344CB8AC3E}">
        <p14:creationId xmlns:p14="http://schemas.microsoft.com/office/powerpoint/2010/main" val="156801185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34E9EF-B11A-4808-9ADA-AF85F18DBBB0}" type="datetime1">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2370994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3A3B90-41C0-468D-B842-299D371FDB80}" type="datetime1">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1792852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A5832-FDA0-4E32-9546-DACF2E461E4F}" type="datetime1">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1220875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0E1125-7FF1-4B0A-A97D-C50FB219E648}" type="datetime1">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1682866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F78539E-DFA5-4109-9D7C-B267A5E3254D}" type="datetime1">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18171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1CB0D2-E18B-4445-A41E-6E127BD4E4E4}" type="datetime1">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4133003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51C710-3D12-4843-87CD-10D60F052A1F}" type="datetime1">
              <a:rPr lang="en-US" smtClean="0"/>
              <a:t>6/2/2018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458546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576B02-2B30-4898-8D42-FC277A8001FB}" type="datetime1">
              <a:rPr lang="en-US" smtClean="0"/>
              <a:t>6/2/2018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734893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E5D5E6-345D-435D-8DE3-35710E445ECF}" type="datetime1">
              <a:rPr lang="en-US" smtClean="0"/>
              <a:t>6/2/2018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1969763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9520853-42CC-4785-B05A-FFE602957A6E}" type="datetime1">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3551161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96DF4CD-4F9D-4AC8-8C1A-6FAB69A7F4A9}" type="datetime1">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A226A6-5950-4BAA-9163-E01250137846}" type="slidenum">
              <a:rPr lang="en-US" smtClean="0"/>
              <a:t>‹#›</a:t>
            </a:fld>
            <a:endParaRPr lang="en-US"/>
          </a:p>
        </p:txBody>
      </p:sp>
    </p:spTree>
    <p:extLst>
      <p:ext uri="{BB962C8B-B14F-4D97-AF65-F5344CB8AC3E}">
        <p14:creationId xmlns:p14="http://schemas.microsoft.com/office/powerpoint/2010/main" val="1706558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5796A8-0FCD-45D6-BDF5-65630C8B9975}" type="datetime1">
              <a:rPr lang="en-US" smtClean="0"/>
              <a:t>6/2/2018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A226A6-5950-4BAA-9163-E01250137846}" type="slidenum">
              <a:rPr lang="en-US" smtClean="0"/>
              <a:t>‹#›</a:t>
            </a:fld>
            <a:endParaRPr lang="en-US"/>
          </a:p>
        </p:txBody>
      </p:sp>
    </p:spTree>
    <p:extLst>
      <p:ext uri="{BB962C8B-B14F-4D97-AF65-F5344CB8AC3E}">
        <p14:creationId xmlns:p14="http://schemas.microsoft.com/office/powerpoint/2010/main" val="1151165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0.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g"/></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allergycomnet.ir/5098-2/"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4560" y="947619"/>
            <a:ext cx="8133805" cy="5276769"/>
          </a:xfrm>
          <a:prstGeom prst="rect">
            <a:avLst/>
          </a:prstGeom>
        </p:spPr>
      </p:pic>
      <p:sp>
        <p:nvSpPr>
          <p:cNvPr id="2" name="Slide Number Placeholder 1"/>
          <p:cNvSpPr>
            <a:spLocks noGrp="1"/>
          </p:cNvSpPr>
          <p:nvPr>
            <p:ph type="sldNum" sz="quarter" idx="12"/>
          </p:nvPr>
        </p:nvSpPr>
        <p:spPr/>
        <p:txBody>
          <a:bodyPr/>
          <a:lstStyle/>
          <a:p>
            <a:fld id="{E5A226A6-5950-4BAA-9163-E01250137846}" type="slidenum">
              <a:rPr lang="en-US" smtClean="0"/>
              <a:t>1</a:t>
            </a:fld>
            <a:endParaRPr lang="en-US"/>
          </a:p>
        </p:txBody>
      </p:sp>
    </p:spTree>
    <p:extLst>
      <p:ext uri="{BB962C8B-B14F-4D97-AF65-F5344CB8AC3E}">
        <p14:creationId xmlns:p14="http://schemas.microsoft.com/office/powerpoint/2010/main" val="3424008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10</a:t>
            </a:fld>
            <a:endParaRPr lang="en-US"/>
          </a:p>
        </p:txBody>
      </p:sp>
      <p:sp>
        <p:nvSpPr>
          <p:cNvPr id="3" name="TextBox 2"/>
          <p:cNvSpPr txBox="1"/>
          <p:nvPr/>
        </p:nvSpPr>
        <p:spPr>
          <a:xfrm>
            <a:off x="269966" y="252549"/>
            <a:ext cx="11686903" cy="5262979"/>
          </a:xfrm>
          <a:prstGeom prst="rect">
            <a:avLst/>
          </a:prstGeom>
          <a:noFill/>
        </p:spPr>
        <p:txBody>
          <a:bodyPr wrap="square" rtlCol="0">
            <a:spAutoFit/>
          </a:bodyPr>
          <a:lstStyle/>
          <a:p>
            <a:pPr algn="r" rtl="1"/>
            <a:r>
              <a:rPr lang="fa-IR" sz="2400" dirty="0">
                <a:cs typeface="B Compset" panose="00000400000000000000" pitchFamily="2" charset="-78"/>
              </a:rPr>
              <a:t>مولفه امنیت نیز اشاره به جرایم علیه اشخاص و اموال آن‌ها دارد که در صورت عدم تأمین شرایط پیش‌گیری کننده، اموال و جان حاضران، عابران و ناظران را به صورت بالقوه و بالفعل تهدید خواهد نمود. یک فضای شهری امن در معنای کامل آن شامل هر دو مولفه فوق‌الذکر می‌شود و شرایطی که از فصل مشترک این دو به وجود آید را می‌توانیم به عنوان فضای شهری امن توصیف </a:t>
            </a:r>
            <a:r>
              <a:rPr lang="fa-IR" sz="2400" dirty="0" smtClean="0">
                <a:cs typeface="B Compset" panose="00000400000000000000" pitchFamily="2" charset="-78"/>
              </a:rPr>
              <a:t>کنیم</a:t>
            </a:r>
            <a:endParaRPr lang="en-US" sz="2400" dirty="0">
              <a:cs typeface="B Compset" panose="00000400000000000000" pitchFamily="2" charset="-78"/>
            </a:endParaRPr>
          </a:p>
          <a:p>
            <a:pPr algn="r" rtl="1"/>
            <a:endParaRPr lang="en-US" sz="2400" dirty="0">
              <a:cs typeface="B Compset" panose="00000400000000000000" pitchFamily="2" charset="-78"/>
            </a:endParaRPr>
          </a:p>
          <a:p>
            <a:pPr algn="r" rtl="1"/>
            <a:r>
              <a:rPr lang="fa-IR" sz="2400" dirty="0">
                <a:cs typeface="B Compset" panose="00000400000000000000" pitchFamily="2" charset="-78"/>
              </a:rPr>
              <a:t>بنابراین فضای شهری امن از ویژگی‌ها و مولفه‌های عینی و کالبدی متعدد و گسترده‌ای برخوردار است که بعضاً دارای تأثیرات متقابل نیز هستند. اما علاوه بر این‌ها یک فضای شهر امن مستلزم تعاملات اجتماعی نیز هست. چنان که آرامش و امنیت شهرها صرفاً به وسیله پلیس تأمین نمی‌شود. بلکه آرامش و امنیت عمدتاً به وسیله ایجاد شبکه‌ای پیچیده و تقریباً ناخودآگاهی از نظارت‌ها و رعایت داوطلبانه هنجارها در میان خود مردم حفظ می‌شود و به وسیله خود مردم اجرا می‌گردد (صالحی،1387، صص112- 113).</a:t>
            </a:r>
          </a:p>
          <a:p>
            <a:pPr algn="r" rtl="1"/>
            <a:endParaRPr lang="fa-IR" sz="2400" dirty="0">
              <a:cs typeface="B Compset" panose="00000400000000000000" pitchFamily="2" charset="-78"/>
            </a:endParaRPr>
          </a:p>
          <a:p>
            <a:pPr algn="r" rtl="1"/>
            <a:r>
              <a:rPr lang="fa-IR" sz="2400" dirty="0">
                <a:cs typeface="B Compset" panose="00000400000000000000" pitchFamily="2" charset="-78"/>
              </a:rPr>
              <a:t>یکی از رویکردهای مطرح در شهرسازی برای ارتقا امنیت در فضاهای شهری، رویکرد </a:t>
            </a:r>
            <a:r>
              <a:rPr lang="en-US" sz="2400" dirty="0">
                <a:cs typeface="B Compset" panose="00000400000000000000" pitchFamily="2" charset="-78"/>
              </a:rPr>
              <a:t>CPTED </a:t>
            </a:r>
            <a:r>
              <a:rPr lang="fa-IR" sz="2400" dirty="0">
                <a:cs typeface="B Compset" panose="00000400000000000000" pitchFamily="2" charset="-78"/>
              </a:rPr>
              <a:t>می باشد. این رویکرد یک پیشنهاد روش شناسی طراحی است که بر اساس آن با به کارگیری طراحی مناسب و هدفمند محیط انسان ساخت، معماران و شهرسازان می‌توانند مجال ترس از جرم و تبهکاری را کاهش داده و کیفیت زندگی را بهبود بخشند</a:t>
            </a:r>
            <a:endParaRPr lang="en-US" sz="2400" dirty="0">
              <a:cs typeface="B Compset" panose="00000400000000000000" pitchFamily="2" charset="-78"/>
            </a:endParaRPr>
          </a:p>
        </p:txBody>
      </p:sp>
    </p:spTree>
    <p:extLst>
      <p:ext uri="{BB962C8B-B14F-4D97-AF65-F5344CB8AC3E}">
        <p14:creationId xmlns:p14="http://schemas.microsoft.com/office/powerpoint/2010/main" val="35595914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11</a:t>
            </a:fld>
            <a:endParaRPr lang="en-US"/>
          </a:p>
        </p:txBody>
      </p:sp>
      <p:sp>
        <p:nvSpPr>
          <p:cNvPr id="3" name="TextBox 2"/>
          <p:cNvSpPr txBox="1"/>
          <p:nvPr/>
        </p:nvSpPr>
        <p:spPr>
          <a:xfrm>
            <a:off x="5564778" y="330926"/>
            <a:ext cx="6296298" cy="584775"/>
          </a:xfrm>
          <a:prstGeom prst="rect">
            <a:avLst/>
          </a:prstGeom>
          <a:noFill/>
        </p:spPr>
        <p:txBody>
          <a:bodyPr wrap="square" rtlCol="0">
            <a:spAutoFit/>
          </a:bodyPr>
          <a:lstStyle/>
          <a:p>
            <a:pPr algn="r" rtl="1"/>
            <a:r>
              <a:rPr lang="fa-IR" sz="3200" dirty="0">
                <a:cs typeface="B Homa" panose="00000400000000000000" pitchFamily="2" charset="-78"/>
              </a:rPr>
              <a:t>عوامل تأثیرگذار بر امنیت از دیدگاه </a:t>
            </a:r>
            <a:r>
              <a:rPr lang="en-US" sz="3200" dirty="0">
                <a:cs typeface="B Homa" panose="00000400000000000000" pitchFamily="2" charset="-78"/>
              </a:rPr>
              <a:t>CPTED</a:t>
            </a:r>
          </a:p>
        </p:txBody>
      </p:sp>
      <p:sp>
        <p:nvSpPr>
          <p:cNvPr id="4" name="TextBox 3"/>
          <p:cNvSpPr txBox="1"/>
          <p:nvPr/>
        </p:nvSpPr>
        <p:spPr>
          <a:xfrm>
            <a:off x="296091" y="1123406"/>
            <a:ext cx="11486606" cy="4893647"/>
          </a:xfrm>
          <a:prstGeom prst="rect">
            <a:avLst/>
          </a:prstGeom>
          <a:noFill/>
        </p:spPr>
        <p:txBody>
          <a:bodyPr wrap="square" rtlCol="0">
            <a:spAutoFit/>
          </a:bodyPr>
          <a:lstStyle/>
          <a:p>
            <a:pPr algn="r" rtl="1"/>
            <a:r>
              <a:rPr lang="fa-IR" sz="2400" dirty="0">
                <a:cs typeface="B Compset" panose="00000400000000000000" pitchFamily="2" charset="-78"/>
              </a:rPr>
              <a:t>1.نمایانی و نظارت پذیر بودن فضا </a:t>
            </a:r>
            <a:endParaRPr lang="en-US" sz="2400" dirty="0" smtClean="0">
              <a:cs typeface="B Compset" panose="00000400000000000000" pitchFamily="2" charset="-78"/>
            </a:endParaRPr>
          </a:p>
          <a:p>
            <a:pPr algn="r" rtl="1"/>
            <a:endParaRPr lang="en-US" sz="2400" dirty="0" smtClean="0">
              <a:cs typeface="B Compset" panose="00000400000000000000" pitchFamily="2" charset="-78"/>
            </a:endParaRPr>
          </a:p>
          <a:p>
            <a:pPr algn="r" rtl="1"/>
            <a:r>
              <a:rPr lang="en-US" sz="2400" dirty="0">
                <a:cs typeface="B Compset" panose="00000400000000000000" pitchFamily="2" charset="-78"/>
              </a:rPr>
              <a:t> </a:t>
            </a:r>
            <a:r>
              <a:rPr lang="fa-IR" sz="2400" dirty="0" smtClean="0">
                <a:cs typeface="B Compset" panose="00000400000000000000" pitchFamily="2" charset="-78"/>
              </a:rPr>
              <a:t>کیفت </a:t>
            </a:r>
            <a:r>
              <a:rPr lang="fa-IR" sz="2400" dirty="0">
                <a:cs typeface="B Compset" panose="00000400000000000000" pitchFamily="2" charset="-78"/>
              </a:rPr>
              <a:t>محیطی است که بر اساس آن فضاهایی که احتمال وقوع جرم در آنها بیشتر است باید در معرض دید ساکنین قرار گیرند. برای رسیدن به این کیفیت مهم‌ترین عامل در طراحی چگونگی قرارگیری ساختمان‌ها و فضاهای فعالیتی نسبت به فضاهای جرم خیز است </a:t>
            </a:r>
            <a:r>
              <a:rPr lang="en-US" sz="2400" dirty="0" smtClean="0">
                <a:cs typeface="B Compset" panose="00000400000000000000" pitchFamily="2" charset="-78"/>
              </a:rPr>
              <a:t>.</a:t>
            </a:r>
          </a:p>
          <a:p>
            <a:pPr algn="r" rtl="1"/>
            <a:endParaRPr lang="en-US" sz="2400" dirty="0" smtClean="0">
              <a:cs typeface="B Compset" panose="00000400000000000000" pitchFamily="2" charset="-78"/>
            </a:endParaRPr>
          </a:p>
          <a:p>
            <a:pPr algn="r" rtl="1"/>
            <a:r>
              <a:rPr lang="en-US" sz="2400" dirty="0">
                <a:cs typeface="B Compset" panose="00000400000000000000" pitchFamily="2" charset="-78"/>
              </a:rPr>
              <a:t> </a:t>
            </a:r>
            <a:r>
              <a:rPr lang="en-US" sz="2400" dirty="0" smtClean="0">
                <a:cs typeface="B Compset" panose="00000400000000000000" pitchFamily="2" charset="-78"/>
              </a:rPr>
              <a:t>2</a:t>
            </a:r>
            <a:r>
              <a:rPr lang="en-US" sz="2400" dirty="0">
                <a:cs typeface="B Compset" panose="00000400000000000000" pitchFamily="2" charset="-78"/>
              </a:rPr>
              <a:t>. </a:t>
            </a:r>
            <a:r>
              <a:rPr lang="fa-IR" sz="2400" dirty="0">
                <a:cs typeface="B Compset" panose="00000400000000000000" pitchFamily="2" charset="-78"/>
              </a:rPr>
              <a:t>فضاهای قابل </a:t>
            </a:r>
            <a:r>
              <a:rPr lang="fa-IR" sz="2400" dirty="0" smtClean="0">
                <a:cs typeface="B Compset" panose="00000400000000000000" pitchFamily="2" charset="-78"/>
              </a:rPr>
              <a:t>دفاع</a:t>
            </a:r>
            <a:endParaRPr lang="en-US" sz="2400" dirty="0" smtClean="0">
              <a:cs typeface="B Compset" panose="00000400000000000000" pitchFamily="2" charset="-78"/>
            </a:endParaRPr>
          </a:p>
          <a:p>
            <a:pPr algn="r" rtl="1"/>
            <a:endParaRPr lang="en-US" sz="2400" dirty="0">
              <a:cs typeface="B Compset" panose="00000400000000000000" pitchFamily="2" charset="-78"/>
            </a:endParaRPr>
          </a:p>
          <a:p>
            <a:pPr algn="r" rtl="1"/>
            <a:r>
              <a:rPr lang="fa-IR" sz="2400" dirty="0">
                <a:cs typeface="B Compset" panose="00000400000000000000" pitchFamily="2" charset="-78"/>
              </a:rPr>
              <a:t>به گونه‌ای که هر فضا در قلمرو نظارت کنترل کنندگان خاصی باشد.کنترل کنندگان فضا ممکن است گروه یا فرد باشند که نسبت به آن فضا احساس مسئولیت دارند. نظریه فضاهای قابل دفاع برای اولین بار توسط نیومن مطرح شد. این نظریه در 35 سال گذشته مورد نقد و تکامل قرار گرفته و امروزه میزان ارتباط فضاها با فعالیت‌های معمول روزانه مهم‌ترین موضوع از تحقیقات مربوط به این حوزه می‌باشد. طراحی محیطی با چیدمان مناسب فعالیت‌های روزانه و همچنین در دسترس نمودن فضا و... می‌تواند در این زمینه به مداخله </a:t>
            </a:r>
            <a:r>
              <a:rPr lang="fa-IR" sz="2400" dirty="0" smtClean="0">
                <a:cs typeface="B Compset" panose="00000400000000000000" pitchFamily="2" charset="-78"/>
              </a:rPr>
              <a:t>بپردازد</a:t>
            </a:r>
            <a:r>
              <a:rPr lang="en-US" sz="2400" dirty="0" smtClean="0">
                <a:cs typeface="B Compset" panose="00000400000000000000" pitchFamily="2" charset="-78"/>
              </a:rPr>
              <a:t>.</a:t>
            </a:r>
            <a:endParaRPr lang="en-US" sz="2400" dirty="0">
              <a:cs typeface="B Compset" panose="00000400000000000000" pitchFamily="2" charset="-78"/>
            </a:endParaRPr>
          </a:p>
        </p:txBody>
      </p:sp>
    </p:spTree>
    <p:extLst>
      <p:ext uri="{BB962C8B-B14F-4D97-AF65-F5344CB8AC3E}">
        <p14:creationId xmlns:p14="http://schemas.microsoft.com/office/powerpoint/2010/main" val="41323580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12</a:t>
            </a:fld>
            <a:endParaRPr lang="en-US"/>
          </a:p>
        </p:txBody>
      </p:sp>
      <p:sp>
        <p:nvSpPr>
          <p:cNvPr id="3" name="TextBox 2"/>
          <p:cNvSpPr txBox="1"/>
          <p:nvPr/>
        </p:nvSpPr>
        <p:spPr>
          <a:xfrm>
            <a:off x="226423" y="313509"/>
            <a:ext cx="11730446" cy="5940088"/>
          </a:xfrm>
          <a:prstGeom prst="rect">
            <a:avLst/>
          </a:prstGeom>
          <a:noFill/>
        </p:spPr>
        <p:txBody>
          <a:bodyPr wrap="square" rtlCol="0">
            <a:spAutoFit/>
          </a:bodyPr>
          <a:lstStyle/>
          <a:p>
            <a:pPr algn="r" rtl="1"/>
            <a:r>
              <a:rPr lang="fa-IR" sz="2000" dirty="0">
                <a:cs typeface="B Compset" panose="00000400000000000000" pitchFamily="2" charset="-78"/>
              </a:rPr>
              <a:t>3.خوانایی و نفوذ پذیری فضا </a:t>
            </a:r>
            <a:endParaRPr lang="en-US" sz="2000" dirty="0" smtClean="0">
              <a:cs typeface="B Compset" panose="00000400000000000000" pitchFamily="2" charset="-78"/>
            </a:endParaRPr>
          </a:p>
          <a:p>
            <a:pPr algn="r" rtl="1"/>
            <a:r>
              <a:rPr lang="fa-IR" sz="2000" dirty="0" smtClean="0">
                <a:cs typeface="B Compset" panose="00000400000000000000" pitchFamily="2" charset="-78"/>
              </a:rPr>
              <a:t>خوانایی </a:t>
            </a:r>
            <a:r>
              <a:rPr lang="fa-IR" sz="2000" dirty="0">
                <a:cs typeface="B Compset" panose="00000400000000000000" pitchFamily="2" charset="-78"/>
              </a:rPr>
              <a:t>و نفوذ پذیری محیط مسکونی باعث می‌شود تا افراد به راحتی جهت حرکت خود را انتخاب نمایند و در این محیط سر در گم نشوند. به این ترتیب از یک طرف زمینه‌ اتلاف وقت و بیهوده گردی مجرمان در محیط برداشته می‌شود و از طرف دیگر ساکنین و عابرین کمتر در معرض خطر قرارگیری در فضاهای غیرقابل دفاع قرار </a:t>
            </a:r>
            <a:r>
              <a:rPr lang="fa-IR" sz="2000" dirty="0" smtClean="0">
                <a:cs typeface="B Compset" panose="00000400000000000000" pitchFamily="2" charset="-78"/>
              </a:rPr>
              <a:t>می‌گیرند</a:t>
            </a:r>
            <a:endParaRPr lang="en-US" sz="2000" dirty="0">
              <a:cs typeface="B Compset" panose="00000400000000000000" pitchFamily="2" charset="-78"/>
            </a:endParaRPr>
          </a:p>
          <a:p>
            <a:pPr algn="r" rtl="1"/>
            <a:r>
              <a:rPr lang="fa-IR" sz="2000" dirty="0">
                <a:cs typeface="B Compset" panose="00000400000000000000" pitchFamily="2" charset="-78"/>
              </a:rPr>
              <a:t>توجه به کنج‌ها، فضاهای گم سطوح </a:t>
            </a:r>
            <a:r>
              <a:rPr lang="en-US" sz="2000" dirty="0">
                <a:cs typeface="B Compset" panose="00000400000000000000" pitchFamily="2" charset="-78"/>
              </a:rPr>
              <a:t>L ، U </a:t>
            </a:r>
            <a:r>
              <a:rPr lang="fa-IR" sz="2000" dirty="0">
                <a:cs typeface="B Compset" panose="00000400000000000000" pitchFamily="2" charset="-78"/>
              </a:rPr>
              <a:t>شکل، در این جا بسیار مهم است. این فضاها باید به گونه‌ای طراحی شوند که فضا قابل رویت باشد</a:t>
            </a:r>
            <a:r>
              <a:rPr lang="fa-IR" sz="2000" dirty="0" smtClean="0">
                <a:cs typeface="B Compset" panose="00000400000000000000" pitchFamily="2" charset="-78"/>
              </a:rPr>
              <a:t>.</a:t>
            </a:r>
            <a:endParaRPr lang="fa-IR" sz="2000" dirty="0">
              <a:cs typeface="B Compset" panose="00000400000000000000" pitchFamily="2" charset="-78"/>
            </a:endParaRPr>
          </a:p>
          <a:p>
            <a:pPr algn="r" rtl="1"/>
            <a:endParaRPr lang="fa-IR" sz="2000" dirty="0">
              <a:cs typeface="B Compset" panose="00000400000000000000" pitchFamily="2" charset="-78"/>
            </a:endParaRPr>
          </a:p>
          <a:p>
            <a:pPr algn="r" rtl="1"/>
            <a:r>
              <a:rPr lang="fa-IR" sz="2000" dirty="0">
                <a:cs typeface="B Compset" panose="00000400000000000000" pitchFamily="2" charset="-78"/>
              </a:rPr>
              <a:t>4.اندازه </a:t>
            </a:r>
            <a:r>
              <a:rPr lang="fa-IR" sz="2000" dirty="0" smtClean="0">
                <a:cs typeface="B Compset" panose="00000400000000000000" pitchFamily="2" charset="-78"/>
              </a:rPr>
              <a:t>فضا</a:t>
            </a:r>
            <a:endParaRPr lang="fa-IR" sz="2000" dirty="0">
              <a:cs typeface="B Compset" panose="00000400000000000000" pitchFamily="2" charset="-78"/>
            </a:endParaRPr>
          </a:p>
          <a:p>
            <a:pPr algn="r" rtl="1"/>
            <a:r>
              <a:rPr lang="fa-IR" sz="2000" dirty="0">
                <a:cs typeface="B Compset" panose="00000400000000000000" pitchFamily="2" charset="-78"/>
              </a:rPr>
              <a:t>مقیاس فضا یکی از عواملی بسیار مهم محیطی تأثیر گذار در میزان امنیت محیط‌های شهری است. وجود فضاهای بی کران و بزرگ مقیاس امکان نظارت اجتماعی را کم می‌کند. همچنین با زیاد شدن فاصله‌ افراد (به خصوص افراد پیاده) از یکدیگر امکان دریافت کمک از دیگران در هنگام خطر کاهش می‌یابد. به این منظور باید برای امن نمودن فضاهای شهری بزرگ مقیاس مانند پارک‌ها یا فضاهای باز بین ساختمان‌ها، تمهیدات خاصی اندیشیده شود. این تمهیدات شامل نورپردازی مناسب فضا، ایجاد فعالیت‌های مختلف و مختلط در فضا و همچنین تحت نظارت قرار دادن آن </a:t>
            </a:r>
            <a:r>
              <a:rPr lang="fa-IR" sz="2000" dirty="0" smtClean="0">
                <a:cs typeface="B Compset" panose="00000400000000000000" pitchFamily="2" charset="-78"/>
              </a:rPr>
              <a:t>است</a:t>
            </a:r>
            <a:endParaRPr lang="en-US" sz="2000" dirty="0" smtClean="0">
              <a:cs typeface="B Compset" panose="00000400000000000000" pitchFamily="2" charset="-78"/>
            </a:endParaRPr>
          </a:p>
          <a:p>
            <a:pPr algn="r" rtl="1"/>
            <a:r>
              <a:rPr lang="fa-IR" sz="2000" dirty="0" smtClean="0">
                <a:cs typeface="B Compset" panose="00000400000000000000" pitchFamily="2" charset="-78"/>
              </a:rPr>
              <a:t>از </a:t>
            </a:r>
            <a:r>
              <a:rPr lang="fa-IR" sz="2000" dirty="0">
                <a:cs typeface="B Compset" panose="00000400000000000000" pitchFamily="2" charset="-78"/>
              </a:rPr>
              <a:t>سویی دیگر، صاحب نظران روانشناسی اجتماعی و جامعه شناسان، نیاز به خلوت و مسئله احساس ازدحام در فضاهای کوچک را در ارتباط مستقیم با آسیب شناسی رفتارهای اجتماعی مورد توجه قرار داده‌اند. لذا برای موضوع مذکور باید آستانه‌ای در نظر گرفت</a:t>
            </a:r>
            <a:r>
              <a:rPr lang="fa-IR" sz="2000" dirty="0" smtClean="0">
                <a:cs typeface="B Compset" panose="00000400000000000000" pitchFamily="2" charset="-78"/>
              </a:rPr>
              <a:t>.</a:t>
            </a:r>
            <a:endParaRPr lang="fa-IR" sz="2000" dirty="0">
              <a:cs typeface="B Compset" panose="00000400000000000000" pitchFamily="2" charset="-78"/>
            </a:endParaRPr>
          </a:p>
          <a:p>
            <a:pPr algn="r" rtl="1"/>
            <a:endParaRPr lang="fa-IR" sz="2000" dirty="0">
              <a:cs typeface="B Compset" panose="00000400000000000000" pitchFamily="2" charset="-78"/>
            </a:endParaRPr>
          </a:p>
          <a:p>
            <a:pPr algn="r" rtl="1"/>
            <a:r>
              <a:rPr lang="fa-IR" sz="2000" dirty="0">
                <a:cs typeface="B Compset" panose="00000400000000000000" pitchFamily="2" charset="-78"/>
              </a:rPr>
              <a:t>5. کاربری مختلط </a:t>
            </a:r>
            <a:r>
              <a:rPr lang="fa-IR" sz="2000" dirty="0" smtClean="0">
                <a:cs typeface="B Compset" panose="00000400000000000000" pitchFamily="2" charset="-78"/>
              </a:rPr>
              <a:t>زمین</a:t>
            </a:r>
            <a:endParaRPr lang="en-US" sz="2000" dirty="0">
              <a:cs typeface="B Compset" panose="00000400000000000000" pitchFamily="2" charset="-78"/>
            </a:endParaRPr>
          </a:p>
          <a:p>
            <a:pPr algn="r" rtl="1"/>
            <a:r>
              <a:rPr lang="fa-IR" sz="2000" dirty="0">
                <a:cs typeface="B Compset" panose="00000400000000000000" pitchFamily="2" charset="-78"/>
              </a:rPr>
              <a:t>امروزه‌کاربری مختلط اراضی شهری یکی از راهبردهای پیشنهاد شده‌ </a:t>
            </a:r>
            <a:r>
              <a:rPr lang="en-US" sz="2000" dirty="0">
                <a:cs typeface="B Compset" panose="00000400000000000000" pitchFamily="2" charset="-78"/>
              </a:rPr>
              <a:t>CPTED </a:t>
            </a:r>
            <a:r>
              <a:rPr lang="fa-IR" sz="2000" dirty="0">
                <a:cs typeface="B Compset" panose="00000400000000000000" pitchFamily="2" charset="-78"/>
              </a:rPr>
              <a:t>می‌باشد. کاربرد مختلط زمین در انتقاد به منطقه بندی کاربری اراضی شهری درصدد ایجاد محیطی زنده، شاداب و فعال در ساعات مختلف از روز یا شب می‌باشد. با استفاده از ترکیب فعالیت‌ها می‌توان فضاها و محیط‌های شهری را در ساعات مختلف زنده نگاه داشت و این فضاها را در معرض نظارت همگانی قرار داد. فعال بودن فضا در ساعات مختلف از میزان احتمال وقوع جرم و جنایت در آن می‌کاهد </a:t>
            </a:r>
            <a:endParaRPr lang="en-US" sz="2000" dirty="0">
              <a:cs typeface="B Compset" panose="00000400000000000000" pitchFamily="2" charset="-78"/>
            </a:endParaRPr>
          </a:p>
        </p:txBody>
      </p:sp>
    </p:spTree>
    <p:extLst>
      <p:ext uri="{BB962C8B-B14F-4D97-AF65-F5344CB8AC3E}">
        <p14:creationId xmlns:p14="http://schemas.microsoft.com/office/powerpoint/2010/main" val="37865047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13</a:t>
            </a:fld>
            <a:endParaRPr lang="en-US"/>
          </a:p>
        </p:txBody>
      </p:sp>
      <p:sp>
        <p:nvSpPr>
          <p:cNvPr id="3" name="TextBox 2"/>
          <p:cNvSpPr txBox="1"/>
          <p:nvPr/>
        </p:nvSpPr>
        <p:spPr>
          <a:xfrm>
            <a:off x="200297" y="322217"/>
            <a:ext cx="11721737" cy="461665"/>
          </a:xfrm>
          <a:prstGeom prst="rect">
            <a:avLst/>
          </a:prstGeom>
          <a:noFill/>
        </p:spPr>
        <p:txBody>
          <a:bodyPr wrap="square" rtlCol="0">
            <a:spAutoFit/>
          </a:bodyPr>
          <a:lstStyle/>
          <a:p>
            <a:pPr algn="r" rtl="1"/>
            <a:r>
              <a:rPr lang="fa-IR" sz="2400">
                <a:cs typeface="B Compset" panose="00000400000000000000" pitchFamily="2" charset="-78"/>
              </a:rPr>
              <a:t>نمودار شماره1، معیارهای کالبدی تأثیرگذار در کاهش‌جرم خیزی فضا بر اساس رویکرد</a:t>
            </a:r>
            <a:r>
              <a:rPr lang="en-US" sz="2400">
                <a:cs typeface="B Compset" panose="00000400000000000000" pitchFamily="2" charset="-78"/>
              </a:rPr>
              <a:t>CPTED </a:t>
            </a:r>
            <a:r>
              <a:rPr lang="fa-IR" sz="2400">
                <a:cs typeface="B Compset" panose="00000400000000000000" pitchFamily="2" charset="-78"/>
              </a:rPr>
              <a:t>را نشان می‌دهد</a:t>
            </a:r>
            <a:endParaRPr lang="en-US" sz="2400" dirty="0">
              <a:cs typeface="B Compset"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7909" y="838245"/>
            <a:ext cx="9805851" cy="5701891"/>
          </a:xfrm>
          <a:prstGeom prst="rect">
            <a:avLst/>
          </a:prstGeom>
        </p:spPr>
      </p:pic>
    </p:spTree>
    <p:extLst>
      <p:ext uri="{BB962C8B-B14F-4D97-AF65-F5344CB8AC3E}">
        <p14:creationId xmlns:p14="http://schemas.microsoft.com/office/powerpoint/2010/main" val="2673122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14</a:t>
            </a:fld>
            <a:endParaRPr lang="en-US"/>
          </a:p>
        </p:txBody>
      </p:sp>
      <p:sp>
        <p:nvSpPr>
          <p:cNvPr id="3" name="TextBox 2"/>
          <p:cNvSpPr txBox="1"/>
          <p:nvPr/>
        </p:nvSpPr>
        <p:spPr>
          <a:xfrm>
            <a:off x="6261463" y="269966"/>
            <a:ext cx="5608320" cy="584775"/>
          </a:xfrm>
          <a:prstGeom prst="rect">
            <a:avLst/>
          </a:prstGeom>
          <a:noFill/>
        </p:spPr>
        <p:txBody>
          <a:bodyPr wrap="square" rtlCol="0">
            <a:spAutoFit/>
          </a:bodyPr>
          <a:lstStyle/>
          <a:p>
            <a:pPr algn="r" rtl="1"/>
            <a:r>
              <a:rPr lang="fa-IR" sz="3200" dirty="0">
                <a:cs typeface="B Homa" panose="00000400000000000000" pitchFamily="2" charset="-78"/>
              </a:rPr>
              <a:t>عوامل تأثیر گذار بر احساس امنیت</a:t>
            </a:r>
            <a:endParaRPr lang="en-US" sz="3200" dirty="0">
              <a:cs typeface="B Homa" panose="00000400000000000000" pitchFamily="2" charset="-78"/>
            </a:endParaRPr>
          </a:p>
        </p:txBody>
      </p:sp>
      <p:sp>
        <p:nvSpPr>
          <p:cNvPr id="4" name="TextBox 3"/>
          <p:cNvSpPr txBox="1"/>
          <p:nvPr/>
        </p:nvSpPr>
        <p:spPr>
          <a:xfrm>
            <a:off x="304800" y="1088571"/>
            <a:ext cx="11416937" cy="2677656"/>
          </a:xfrm>
          <a:prstGeom prst="rect">
            <a:avLst/>
          </a:prstGeom>
          <a:noFill/>
        </p:spPr>
        <p:txBody>
          <a:bodyPr wrap="square" rtlCol="0">
            <a:spAutoFit/>
          </a:bodyPr>
          <a:lstStyle/>
          <a:p>
            <a:pPr algn="r" rtl="1"/>
            <a:r>
              <a:rPr lang="fa-IR" sz="2400">
                <a:cs typeface="B Compset" panose="00000400000000000000" pitchFamily="2" charset="-78"/>
              </a:rPr>
              <a:t>هر چند در الگوی تحلیلی حاضر در تصویرشماره 2 بر رابطه یک سویه میان متغیرها تأکید شده است، با وجود این رویکردهای نظری مورد بررسی غالباً به رابطه دوسویه و متقابل متغیرها توجه می‌کنند. چنانکه برای مثال در این نظریه‌ها بر این نکته تأکید می‌شود که بی نظمی اجتماعی می‌تواند ریسک و مخاطره (ریسک اعتمادکردن) را ایجاد کند و ریسک و مخاطره نیز سبب احساس ناامنی و ترس می‌شود. همچنین احساس ناامنی و ترس نیز به نوبه خود می‌تواند موجب کناره‌گیری افراد از فعالیت‌های اجتماعی، محدودشدن ارتباطات آنها و تضعیف کنترل اجتماعی غیررسمی شود و زمینه مناسبی را برای بی نظمی اجتماعی فراهم سازد. در واقع یک چرخه معیوب میان بی نظمی اجتماعی، ریسک و مخاطره و احساس ناامنی و ترس وجود دارد که می‌توانند یکدیگر را تولید و باز تولید نمایند.</a:t>
            </a:r>
            <a:endParaRPr lang="en-US" sz="2400" dirty="0">
              <a:cs typeface="B Compset"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2209" y="3854087"/>
            <a:ext cx="9525000" cy="2502263"/>
          </a:xfrm>
          <a:prstGeom prst="rect">
            <a:avLst/>
          </a:prstGeom>
        </p:spPr>
      </p:pic>
    </p:spTree>
    <p:extLst>
      <p:ext uri="{BB962C8B-B14F-4D97-AF65-F5344CB8AC3E}">
        <p14:creationId xmlns:p14="http://schemas.microsoft.com/office/powerpoint/2010/main" val="21717282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15</a:t>
            </a:fld>
            <a:endParaRPr lang="en-US"/>
          </a:p>
        </p:txBody>
      </p:sp>
      <p:sp>
        <p:nvSpPr>
          <p:cNvPr id="3" name="TextBox 2"/>
          <p:cNvSpPr txBox="1"/>
          <p:nvPr/>
        </p:nvSpPr>
        <p:spPr>
          <a:xfrm>
            <a:off x="296091" y="348343"/>
            <a:ext cx="11591109" cy="830997"/>
          </a:xfrm>
          <a:prstGeom prst="rect">
            <a:avLst/>
          </a:prstGeom>
          <a:noFill/>
        </p:spPr>
        <p:txBody>
          <a:bodyPr wrap="square" rtlCol="0">
            <a:spAutoFit/>
          </a:bodyPr>
          <a:lstStyle/>
          <a:p>
            <a:pPr algn="r" rtl="1"/>
            <a:r>
              <a:rPr lang="fa-IR" sz="2400">
                <a:cs typeface="B Compset" panose="00000400000000000000" pitchFamily="2" charset="-78"/>
              </a:rPr>
              <a:t>نمودار شماره 2، عوامل تأثیرگذار بر احساس امنیت را نشان می‌دهد. همانگونه که نمودار نشان می‌دهد این عوامل جامعه شناختی و روانشناختی می‌باشند.</a:t>
            </a:r>
            <a:endParaRPr lang="en-US" sz="2400" dirty="0">
              <a:cs typeface="B Compset"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9429" y="879995"/>
            <a:ext cx="6651171" cy="5631649"/>
          </a:xfrm>
          <a:prstGeom prst="rect">
            <a:avLst/>
          </a:prstGeom>
        </p:spPr>
      </p:pic>
    </p:spTree>
    <p:extLst>
      <p:ext uri="{BB962C8B-B14F-4D97-AF65-F5344CB8AC3E}">
        <p14:creationId xmlns:p14="http://schemas.microsoft.com/office/powerpoint/2010/main" val="7034074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16</a:t>
            </a:fld>
            <a:endParaRPr lang="en-US"/>
          </a:p>
        </p:txBody>
      </p:sp>
      <p:sp>
        <p:nvSpPr>
          <p:cNvPr id="3" name="TextBox 2"/>
          <p:cNvSpPr txBox="1"/>
          <p:nvPr/>
        </p:nvSpPr>
        <p:spPr>
          <a:xfrm>
            <a:off x="156754" y="209006"/>
            <a:ext cx="11852366" cy="6370975"/>
          </a:xfrm>
          <a:prstGeom prst="rect">
            <a:avLst/>
          </a:prstGeom>
          <a:noFill/>
        </p:spPr>
        <p:txBody>
          <a:bodyPr wrap="square" rtlCol="0">
            <a:spAutoFit/>
          </a:bodyPr>
          <a:lstStyle/>
          <a:p>
            <a:pPr algn="r" rtl="1"/>
            <a:r>
              <a:rPr lang="fa-IR" sz="2400" dirty="0">
                <a:cs typeface="B Homa" panose="00000400000000000000" pitchFamily="2" charset="-78"/>
              </a:rPr>
              <a:t>نتیجه‌گیری</a:t>
            </a:r>
          </a:p>
          <a:p>
            <a:pPr algn="r" rtl="1"/>
            <a:endParaRPr lang="fa-IR" sz="2400" dirty="0">
              <a:cs typeface="B Compset" panose="00000400000000000000" pitchFamily="2" charset="-78"/>
            </a:endParaRPr>
          </a:p>
          <a:p>
            <a:pPr algn="r" rtl="1"/>
            <a:r>
              <a:rPr lang="fa-IR" sz="2400" dirty="0">
                <a:cs typeface="B Compset" panose="00000400000000000000" pitchFamily="2" charset="-78"/>
              </a:rPr>
              <a:t>امنیت دارای ابعاد عینی و ذهنی است.ابعاد عینی براساس آمار وقوع جرم و جنایت قابل توصیف است، اما ابعاد ذهنی که از آن با تعبیر احساس امنیت یاد می‌شود تأثیر پذیری زیادی از عوامل روانشناختی دارد.</a:t>
            </a:r>
          </a:p>
          <a:p>
            <a:pPr algn="r" rtl="1"/>
            <a:endParaRPr lang="fa-IR" sz="2400" dirty="0">
              <a:cs typeface="B Compset" panose="00000400000000000000" pitchFamily="2" charset="-78"/>
            </a:endParaRPr>
          </a:p>
          <a:p>
            <a:pPr algn="r" rtl="1"/>
            <a:r>
              <a:rPr lang="fa-IR" sz="2400" dirty="0">
                <a:cs typeface="B Compset" panose="00000400000000000000" pitchFamily="2" charset="-78"/>
              </a:rPr>
              <a:t>رعایت استانداردهای طراحی </a:t>
            </a:r>
            <a:r>
              <a:rPr lang="en-US" sz="2400" dirty="0">
                <a:cs typeface="B Compset" panose="00000400000000000000" pitchFamily="2" charset="-78"/>
              </a:rPr>
              <a:t>CPTED </a:t>
            </a:r>
            <a:r>
              <a:rPr lang="fa-IR" sz="2400" dirty="0">
                <a:cs typeface="B Compset" panose="00000400000000000000" pitchFamily="2" charset="-78"/>
              </a:rPr>
              <a:t>در محیط مسکونی باعث کاهش جرم خیزی و وقوع جرم در محله می‌گردد، ولی این مورد برای ارتقا سطح احساس امنیت ساکنین کافی نمی‌باشد و به نظر می‌رسد میزان اجتماع پذیر بودن فضا و میزان حس تعلق ساکنین به آن سایر عوامل محیطی و روانی هستند که تأثیر زیادی بر احساس امنیت دارند.</a:t>
            </a:r>
          </a:p>
          <a:p>
            <a:pPr algn="r" rtl="1"/>
            <a:endParaRPr lang="fa-IR" sz="2400" dirty="0">
              <a:cs typeface="B Compset" panose="00000400000000000000" pitchFamily="2" charset="-78"/>
            </a:endParaRPr>
          </a:p>
          <a:p>
            <a:pPr algn="r" rtl="1"/>
            <a:r>
              <a:rPr lang="fa-IR" sz="2400" dirty="0">
                <a:cs typeface="B Compset" panose="00000400000000000000" pitchFamily="2" charset="-78"/>
              </a:rPr>
              <a:t>وجود روابط همسایگی بالا در محله‌ مسکونی، تأثیر زیادی در ارتقا احساس امنیت ساکنین آن دارد. این مورد را می‌توان در مقایسه بین یک محله‌ قدیمی و یک محله در بافت جدید شهر قزوین مشاهده نمود.در حالی که میزان انطباق محله‌ جدید با شاخص‌های </a:t>
            </a:r>
            <a:r>
              <a:rPr lang="en-US" sz="2400" dirty="0">
                <a:cs typeface="B Compset" panose="00000400000000000000" pitchFamily="2" charset="-78"/>
              </a:rPr>
              <a:t>CPTED </a:t>
            </a:r>
            <a:r>
              <a:rPr lang="fa-IR" sz="2400" dirty="0">
                <a:cs typeface="B Compset" panose="00000400000000000000" pitchFamily="2" charset="-78"/>
              </a:rPr>
              <a:t>بیشتر است و این امردر پایین بودن جرم در این محله نسبت به محله‌ قدیمی نیز مشهود است، اما احساس امنیت در محله‌ قدیمی بیشتر است. این امر را تنها از طریق بالا بودن روابط همسایگی در محله قدیمی می‌توان توجیه نمود.</a:t>
            </a:r>
          </a:p>
          <a:p>
            <a:pPr algn="r" rtl="1"/>
            <a:endParaRPr lang="fa-IR" sz="2400" dirty="0">
              <a:cs typeface="B Compset" panose="00000400000000000000" pitchFamily="2" charset="-78"/>
            </a:endParaRPr>
          </a:p>
          <a:p>
            <a:pPr algn="r" rtl="1"/>
            <a:r>
              <a:rPr lang="fa-IR" sz="2400" dirty="0">
                <a:cs typeface="B Compset" panose="00000400000000000000" pitchFamily="2" charset="-78"/>
              </a:rPr>
              <a:t>به نظر می‌رسد طراحان و برنامه‌ریزان منظر باید علاوه بر اتخاذ رویکرد </a:t>
            </a:r>
            <a:r>
              <a:rPr lang="en-US" sz="2400" dirty="0">
                <a:cs typeface="B Compset" panose="00000400000000000000" pitchFamily="2" charset="-78"/>
              </a:rPr>
              <a:t>CPTED </a:t>
            </a:r>
            <a:r>
              <a:rPr lang="fa-IR" sz="2400" dirty="0">
                <a:cs typeface="B Compset" panose="00000400000000000000" pitchFamily="2" charset="-78"/>
              </a:rPr>
              <a:t>برای کاهش میزان جرم خیزی فضا و از آن طریق کاهش وقوع جرم در آن، به فکر ابداع و ایجاد خلاقیت‌هایی برای افزایش همبستگی اجتماعی ساکنین باشند تا ساکنین به احساس امنیت و آرامش بیشتری دست یابند</a:t>
            </a:r>
            <a:endParaRPr lang="en-US" sz="2400" dirty="0">
              <a:cs typeface="B Compset" panose="00000400000000000000" pitchFamily="2" charset="-78"/>
            </a:endParaRPr>
          </a:p>
        </p:txBody>
      </p:sp>
    </p:spTree>
    <p:extLst>
      <p:ext uri="{BB962C8B-B14F-4D97-AF65-F5344CB8AC3E}">
        <p14:creationId xmlns:p14="http://schemas.microsoft.com/office/powerpoint/2010/main" val="7144075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17</a:t>
            </a:fld>
            <a:endParaRPr lang="en-US"/>
          </a:p>
        </p:txBody>
      </p:sp>
      <p:sp>
        <p:nvSpPr>
          <p:cNvPr id="3" name="TextBox 2"/>
          <p:cNvSpPr txBox="1"/>
          <p:nvPr/>
        </p:nvSpPr>
        <p:spPr>
          <a:xfrm>
            <a:off x="6818243" y="574766"/>
            <a:ext cx="4807700" cy="584775"/>
          </a:xfrm>
          <a:prstGeom prst="rect">
            <a:avLst/>
          </a:prstGeom>
          <a:noFill/>
        </p:spPr>
        <p:txBody>
          <a:bodyPr wrap="square" rtlCol="0">
            <a:spAutoFit/>
          </a:bodyPr>
          <a:lstStyle/>
          <a:p>
            <a:pPr algn="r" rtl="1"/>
            <a:r>
              <a:rPr lang="fa-IR" sz="3200" dirty="0" smtClean="0">
                <a:solidFill>
                  <a:schemeClr val="accent1">
                    <a:lumMod val="75000"/>
                  </a:schemeClr>
                </a:solidFill>
                <a:cs typeface="B Kourosh" panose="00000400000000000000" pitchFamily="2" charset="-78"/>
              </a:rPr>
              <a:t>ایجاد و آموزش فرهگ زندگی اجتماعی</a:t>
            </a:r>
            <a:endParaRPr lang="en-US" sz="3200" dirty="0">
              <a:solidFill>
                <a:schemeClr val="accent1">
                  <a:lumMod val="75000"/>
                </a:schemeClr>
              </a:solidFill>
              <a:cs typeface="B Kourosh" panose="00000400000000000000" pitchFamily="2" charset="-78"/>
            </a:endParaRPr>
          </a:p>
        </p:txBody>
      </p:sp>
      <p:sp>
        <p:nvSpPr>
          <p:cNvPr id="4" name="TextBox 3"/>
          <p:cNvSpPr txBox="1"/>
          <p:nvPr/>
        </p:nvSpPr>
        <p:spPr>
          <a:xfrm>
            <a:off x="714102" y="1326510"/>
            <a:ext cx="10752909" cy="4124206"/>
          </a:xfrm>
          <a:prstGeom prst="rect">
            <a:avLst/>
          </a:prstGeom>
          <a:noFill/>
        </p:spPr>
        <p:txBody>
          <a:bodyPr wrap="square" rtlCol="0">
            <a:spAutoFit/>
          </a:bodyPr>
          <a:lstStyle/>
          <a:p>
            <a:pPr algn="r" rtl="1"/>
            <a:r>
              <a:rPr lang="fa-IR" sz="2400" dirty="0" smtClean="0">
                <a:cs typeface="B Mitra" panose="00000400000000000000" pitchFamily="2" charset="-78"/>
              </a:rPr>
              <a:t>اموزش شهروندی از ارکان اساسی زندگی اجتماعی عصر حاضر است که در جوامع صنعتی از طریق برنامه ریزی های متنوع به آموزش مهارت های زندگی می پردازد . این آموزه ها در برگیرنده یادگیری دانش,مهارت و ارزش هایی است که ماهیت و شیوه های اداری یک نظام مردم سالار و مشارکتی همخوانی دارد و از همان دوران کودکی به گونه ای است که کودک را درگیر مشارکت با اجتماع ومحیط پیرامون خود می کند.</a:t>
            </a:r>
          </a:p>
          <a:p>
            <a:pPr algn="r" rtl="1"/>
            <a:r>
              <a:rPr lang="fa-IR" sz="2400" dirty="0" smtClean="0">
                <a:cs typeface="B Mitra" panose="00000400000000000000" pitchFamily="2" charset="-78"/>
              </a:rPr>
              <a:t>آموزش شهروندی امروزه نقش مهمی در تقویت روح و وجدان جمعی جامعه دارد . در واقع چنین آموزش هایی در یک جامعه باعث می شود سه عنصر اصلی شهروندی یعنی </a:t>
            </a:r>
            <a:r>
              <a:rPr lang="fa-IR" sz="2400" dirty="0" smtClean="0">
                <a:solidFill>
                  <a:srgbClr val="FF0000"/>
                </a:solidFill>
                <a:cs typeface="B Mitra" panose="00000400000000000000" pitchFamily="2" charset="-78"/>
              </a:rPr>
              <a:t>حس نظام حقوقی</a:t>
            </a:r>
            <a:r>
              <a:rPr lang="fa-IR" sz="2400" dirty="0" smtClean="0">
                <a:cs typeface="B Mitra" panose="00000400000000000000" pitchFamily="2" charset="-78"/>
              </a:rPr>
              <a:t>,</a:t>
            </a:r>
            <a:r>
              <a:rPr lang="fa-IR" sz="2400" dirty="0" smtClean="0">
                <a:solidFill>
                  <a:srgbClr val="FF0000"/>
                </a:solidFill>
                <a:cs typeface="B Mitra" panose="00000400000000000000" pitchFamily="2" charset="-78"/>
              </a:rPr>
              <a:t>حس عضویت ملی </a:t>
            </a:r>
            <a:r>
              <a:rPr lang="fa-IR" sz="2400" dirty="0" smtClean="0">
                <a:cs typeface="B Mitra" panose="00000400000000000000" pitchFamily="2" charset="-78"/>
              </a:rPr>
              <a:t>و </a:t>
            </a:r>
            <a:r>
              <a:rPr lang="fa-IR" sz="2400" dirty="0" smtClean="0">
                <a:solidFill>
                  <a:srgbClr val="FF0000"/>
                </a:solidFill>
                <a:cs typeface="B Mitra" panose="00000400000000000000" pitchFamily="2" charset="-78"/>
              </a:rPr>
              <a:t>حس تعلق و وابستگی اجتماعی </a:t>
            </a:r>
            <a:r>
              <a:rPr lang="fa-IR" sz="2400" dirty="0" smtClean="0">
                <a:cs typeface="B Mitra" panose="00000400000000000000" pitchFamily="2" charset="-78"/>
              </a:rPr>
              <a:t>در وضعیت ارتباطات بین فرهنگی هر جامعه ای اثر گذار باشد. چنین آموزش هایی با مسایل جمعی و رفتار های نوع دوستانه,جوانمردانه همراه ادب و مهربانی,خوش خویی و حس وظیفه شناسی ارتباط دارد.</a:t>
            </a:r>
          </a:p>
          <a:p>
            <a:pPr algn="r" rtl="1"/>
            <a:r>
              <a:rPr lang="fa-IR" sz="2400" dirty="0" smtClean="0">
                <a:cs typeface="B Mitra" panose="00000400000000000000" pitchFamily="2" charset="-78"/>
              </a:rPr>
              <a:t>یادگیری پارامترهای آموزش رفتار شهروندی به افزایش کیفیت زندگی جمعی و تقویت سرمایه اجتماعی می انجامد . این آموزه ها به تقویت اخلاق اجتماعی و بسط همبستگی اجتماعی یک جامعه در سطح محلی-ملی </a:t>
            </a:r>
            <a:r>
              <a:rPr lang="fa-IR" sz="2200" dirty="0" smtClean="0">
                <a:cs typeface="B Mitra" panose="00000400000000000000" pitchFamily="2" charset="-78"/>
              </a:rPr>
              <a:t>و جهانی منجر می شود . در واقع نقش چنین آموزه هایی رابطه تنگاتنگی با رفتار های اخلاقی و اخلاق دارد .</a:t>
            </a:r>
            <a:endParaRPr lang="en-US" sz="2200" dirty="0">
              <a:cs typeface="B Mitra" panose="00000400000000000000" pitchFamily="2" charset="-78"/>
            </a:endParaRPr>
          </a:p>
        </p:txBody>
      </p:sp>
    </p:spTree>
    <p:extLst>
      <p:ext uri="{BB962C8B-B14F-4D97-AF65-F5344CB8AC3E}">
        <p14:creationId xmlns:p14="http://schemas.microsoft.com/office/powerpoint/2010/main" val="32773449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18</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195" y="0"/>
            <a:ext cx="10432868" cy="4049183"/>
          </a:xfrm>
          <a:prstGeom prst="rect">
            <a:avLst/>
          </a:prstGeom>
          <a:ln>
            <a:noFill/>
          </a:ln>
          <a:effectLst>
            <a:softEdge rad="112500"/>
          </a:effectLst>
        </p:spPr>
      </p:pic>
      <p:sp>
        <p:nvSpPr>
          <p:cNvPr id="4" name="TextBox 3"/>
          <p:cNvSpPr txBox="1"/>
          <p:nvPr/>
        </p:nvSpPr>
        <p:spPr>
          <a:xfrm>
            <a:off x="1854926" y="278674"/>
            <a:ext cx="8127274" cy="461665"/>
          </a:xfrm>
          <a:prstGeom prst="rect">
            <a:avLst/>
          </a:prstGeom>
          <a:noFill/>
        </p:spPr>
        <p:txBody>
          <a:bodyPr wrap="square" rtlCol="0">
            <a:spAutoFit/>
          </a:bodyPr>
          <a:lstStyle/>
          <a:p>
            <a:pPr algn="r" rtl="1"/>
            <a:r>
              <a:rPr lang="fa-IR" sz="2400" dirty="0" smtClean="0">
                <a:solidFill>
                  <a:srgbClr val="FF0000"/>
                </a:solidFill>
                <a:cs typeface="B Jadid" panose="00000700000000000000" pitchFamily="2" charset="-78"/>
              </a:rPr>
              <a:t>آموزش شروندی</a:t>
            </a:r>
            <a:r>
              <a:rPr lang="fa-IR" sz="2400" dirty="0" smtClean="0">
                <a:solidFill>
                  <a:schemeClr val="accent6">
                    <a:lumMod val="75000"/>
                  </a:schemeClr>
                </a:solidFill>
                <a:cs typeface="B Jadid" panose="00000700000000000000" pitchFamily="2" charset="-78"/>
              </a:rPr>
              <a:t>                       =        </a:t>
            </a:r>
            <a:r>
              <a:rPr lang="fa-IR" sz="2400" dirty="0" smtClean="0">
                <a:cs typeface="B Jadid" panose="00000700000000000000" pitchFamily="2" charset="-78"/>
              </a:rPr>
              <a:t>رکن فراموش شده زندگی</a:t>
            </a:r>
            <a:endParaRPr lang="en-US" sz="2400" dirty="0">
              <a:solidFill>
                <a:srgbClr val="FF0000"/>
              </a:solidFill>
              <a:cs typeface="B Jadid" panose="00000700000000000000" pitchFamily="2" charset="-78"/>
            </a:endParaRPr>
          </a:p>
        </p:txBody>
      </p:sp>
      <p:sp>
        <p:nvSpPr>
          <p:cNvPr id="5" name="TextBox 4"/>
          <p:cNvSpPr txBox="1"/>
          <p:nvPr/>
        </p:nvSpPr>
        <p:spPr>
          <a:xfrm>
            <a:off x="191589" y="4380411"/>
            <a:ext cx="11791405" cy="2062103"/>
          </a:xfrm>
          <a:prstGeom prst="rect">
            <a:avLst/>
          </a:prstGeom>
          <a:noFill/>
        </p:spPr>
        <p:txBody>
          <a:bodyPr wrap="square" rtlCol="0">
            <a:spAutoFit/>
          </a:bodyPr>
          <a:lstStyle/>
          <a:p>
            <a:pPr algn="r" rtl="1"/>
            <a:r>
              <a:rPr lang="fa-IR" sz="2400" dirty="0" smtClean="0">
                <a:cs typeface="B Mitra" panose="00000400000000000000" pitchFamily="2" charset="-78"/>
              </a:rPr>
              <a:t>آموزش شهروندی به عنوان یک واقعیت اجتماعی در ساختار فرهنگی جامعه ایران در قالب سه شکل : امتناع شهروندی,امکان شهروندی و ایجاب شهروندی قابل مطالعه است . آموزش شهوندی با ارتقاء فرهنگ شهروندی رابطه مستقیم دارد . این مولفه درجهت دادن رفتار شهروندان و کیفیت مشارکت آنان در امور جامعه به عنوان یکی از الزامات اساسی سرمایه اجتماعی و شاخص های توسعه فرهنگی یافتگی نقش موثری دارد . این مولفه اموزشی با مشوق هایی چون احساس برادری,همنوعی,تعهد و مسعولیت پذیری همراه است. </a:t>
            </a:r>
            <a:r>
              <a:rPr lang="fa-IR" sz="2800" dirty="0" smtClean="0">
                <a:solidFill>
                  <a:srgbClr val="FF0000"/>
                </a:solidFill>
                <a:cs typeface="B Mitra" panose="00000400000000000000" pitchFamily="2" charset="-78"/>
              </a:rPr>
              <a:t>(</a:t>
            </a:r>
            <a:r>
              <a:rPr lang="fa-IR" sz="2400" dirty="0" smtClean="0">
                <a:solidFill>
                  <a:srgbClr val="FF0000"/>
                </a:solidFill>
                <a:cs typeface="B Mitra" panose="00000400000000000000" pitchFamily="2" charset="-78"/>
              </a:rPr>
              <a:t>مجله تهران زیبا شماره 8 آذر ماه 1395</a:t>
            </a:r>
            <a:r>
              <a:rPr lang="fa-IR" sz="2800" dirty="0" smtClean="0">
                <a:solidFill>
                  <a:srgbClr val="FF0000"/>
                </a:solidFill>
                <a:cs typeface="B Mitra" panose="00000400000000000000" pitchFamily="2" charset="-78"/>
              </a:rPr>
              <a:t>)</a:t>
            </a:r>
            <a:endParaRPr lang="en-US" sz="2400" dirty="0">
              <a:cs typeface="B Mitra" panose="00000400000000000000" pitchFamily="2" charset="-78"/>
            </a:endParaRPr>
          </a:p>
        </p:txBody>
      </p:sp>
    </p:spTree>
    <p:extLst>
      <p:ext uri="{BB962C8B-B14F-4D97-AF65-F5344CB8AC3E}">
        <p14:creationId xmlns:p14="http://schemas.microsoft.com/office/powerpoint/2010/main" val="11800225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19</a:t>
            </a:fld>
            <a:endParaRPr lang="en-US"/>
          </a:p>
        </p:txBody>
      </p:sp>
      <p:sp>
        <p:nvSpPr>
          <p:cNvPr id="3" name="TextBox 2"/>
          <p:cNvSpPr txBox="1"/>
          <p:nvPr/>
        </p:nvSpPr>
        <p:spPr>
          <a:xfrm>
            <a:off x="8386354" y="357051"/>
            <a:ext cx="3291840" cy="584775"/>
          </a:xfrm>
          <a:prstGeom prst="rect">
            <a:avLst/>
          </a:prstGeom>
          <a:noFill/>
        </p:spPr>
        <p:txBody>
          <a:bodyPr wrap="square" rtlCol="0">
            <a:spAutoFit/>
          </a:bodyPr>
          <a:lstStyle/>
          <a:p>
            <a:pPr algn="r"/>
            <a:r>
              <a:rPr lang="fa-IR" sz="3200" b="1" dirty="0" smtClean="0">
                <a:cs typeface="B Jadid" panose="00000700000000000000" pitchFamily="2" charset="-78"/>
              </a:rPr>
              <a:t>زیبا سازی</a:t>
            </a:r>
            <a:endParaRPr lang="en-US" sz="3200" b="1" dirty="0">
              <a:cs typeface="B Jadid" panose="000007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8206" y="1027610"/>
            <a:ext cx="9231085" cy="540699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69269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7943" y="908992"/>
            <a:ext cx="2804160" cy="461665"/>
          </a:xfrm>
          <a:prstGeom prst="rect">
            <a:avLst/>
          </a:prstGeom>
          <a:noFill/>
        </p:spPr>
        <p:txBody>
          <a:bodyPr wrap="square" rtlCol="0">
            <a:spAutoFit/>
          </a:bodyPr>
          <a:lstStyle/>
          <a:p>
            <a:r>
              <a:rPr lang="fa-IR" sz="2400" b="1" dirty="0" smtClean="0"/>
              <a:t>استاد:جناب دکتر طاهری</a:t>
            </a:r>
            <a:endParaRPr lang="en-US" sz="2400" b="1" dirty="0"/>
          </a:p>
        </p:txBody>
      </p:sp>
      <p:sp>
        <p:nvSpPr>
          <p:cNvPr id="4" name="Rectangle 3"/>
          <p:cNvSpPr/>
          <p:nvPr/>
        </p:nvSpPr>
        <p:spPr>
          <a:xfrm>
            <a:off x="3435532" y="2661405"/>
            <a:ext cx="5442856" cy="1569660"/>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lIns="91440" tIns="45720" rIns="91440" bIns="45720">
            <a:spAutoFit/>
          </a:bodyPr>
          <a:lstStyle/>
          <a:p>
            <a:pPr algn="ctr"/>
            <a:r>
              <a:rPr lang="fa-IR" sz="9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شهر زندگی</a:t>
            </a:r>
            <a:endParaRPr lang="en-US" sz="9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6" name="TextBox 5"/>
          <p:cNvSpPr txBox="1"/>
          <p:nvPr/>
        </p:nvSpPr>
        <p:spPr>
          <a:xfrm>
            <a:off x="957943" y="908991"/>
            <a:ext cx="2299062" cy="461665"/>
          </a:xfrm>
          <a:prstGeom prst="rect">
            <a:avLst/>
          </a:prstGeom>
          <a:noFill/>
        </p:spPr>
        <p:txBody>
          <a:bodyPr wrap="square" rtlCol="0">
            <a:spAutoFit/>
          </a:bodyPr>
          <a:lstStyle/>
          <a:p>
            <a:pPr algn="ctr"/>
            <a:r>
              <a:rPr lang="fa-IR" sz="2400" dirty="0" smtClean="0"/>
              <a:t>دانشجو:حسن پناهنده</a:t>
            </a:r>
            <a:endParaRPr lang="en-US" sz="2400" dirty="0"/>
          </a:p>
        </p:txBody>
      </p:sp>
      <p:sp>
        <p:nvSpPr>
          <p:cNvPr id="3" name="TextBox 2"/>
          <p:cNvSpPr txBox="1"/>
          <p:nvPr/>
        </p:nvSpPr>
        <p:spPr>
          <a:xfrm>
            <a:off x="5103223" y="5521813"/>
            <a:ext cx="2203268" cy="374469"/>
          </a:xfrm>
          <a:prstGeom prst="rect">
            <a:avLst/>
          </a:prstGeom>
          <a:noFill/>
        </p:spPr>
        <p:txBody>
          <a:bodyPr wrap="square" rtlCol="0">
            <a:spAutoFit/>
          </a:bodyPr>
          <a:lstStyle/>
          <a:p>
            <a:r>
              <a:rPr lang="en-US" dirty="0" smtClean="0"/>
              <a:t>www.jozve.org</a:t>
            </a:r>
            <a:endParaRPr lang="en-US" dirty="0"/>
          </a:p>
        </p:txBody>
      </p:sp>
      <p:sp>
        <p:nvSpPr>
          <p:cNvPr id="7" name="TextBox 6"/>
          <p:cNvSpPr txBox="1"/>
          <p:nvPr/>
        </p:nvSpPr>
        <p:spPr>
          <a:xfrm>
            <a:off x="5360126" y="4356204"/>
            <a:ext cx="1593668" cy="369332"/>
          </a:xfrm>
          <a:prstGeom prst="rect">
            <a:avLst/>
          </a:prstGeom>
          <a:noFill/>
        </p:spPr>
        <p:txBody>
          <a:bodyPr wrap="square" rtlCol="0">
            <a:spAutoFit/>
          </a:bodyPr>
          <a:lstStyle/>
          <a:p>
            <a:pPr algn="ctr"/>
            <a:r>
              <a:rPr lang="en-US" dirty="0">
                <a:solidFill>
                  <a:schemeClr val="accent6">
                    <a:lumMod val="75000"/>
                  </a:schemeClr>
                </a:solidFill>
              </a:rPr>
              <a:t>(Life city)</a:t>
            </a:r>
          </a:p>
        </p:txBody>
      </p:sp>
      <p:sp>
        <p:nvSpPr>
          <p:cNvPr id="8" name="Slide Number Placeholder 7"/>
          <p:cNvSpPr>
            <a:spLocks noGrp="1"/>
          </p:cNvSpPr>
          <p:nvPr>
            <p:ph type="sldNum" sz="quarter" idx="12"/>
          </p:nvPr>
        </p:nvSpPr>
        <p:spPr/>
        <p:txBody>
          <a:bodyPr/>
          <a:lstStyle/>
          <a:p>
            <a:fld id="{E5A226A6-5950-4BAA-9163-E01250137846}" type="slidenum">
              <a:rPr lang="en-US" smtClean="0"/>
              <a:t>2</a:t>
            </a:fld>
            <a:endParaRPr lang="en-US"/>
          </a:p>
        </p:txBody>
      </p:sp>
      <p:sp>
        <p:nvSpPr>
          <p:cNvPr id="5" name="TextBox 4"/>
          <p:cNvSpPr txBox="1"/>
          <p:nvPr/>
        </p:nvSpPr>
        <p:spPr>
          <a:xfrm>
            <a:off x="3579222" y="4939008"/>
            <a:ext cx="5155475" cy="369332"/>
          </a:xfrm>
          <a:prstGeom prst="rect">
            <a:avLst/>
          </a:prstGeom>
          <a:noFill/>
        </p:spPr>
        <p:txBody>
          <a:bodyPr wrap="square" rtlCol="0">
            <a:spAutoFit/>
          </a:bodyPr>
          <a:lstStyle/>
          <a:p>
            <a:pPr algn="r" rtl="1"/>
            <a:r>
              <a:rPr lang="fa-IR" dirty="0" smtClean="0"/>
              <a:t>رشته:مهندسی فضای سبز دانشگاه تهران         نیمسال اول 1397</a:t>
            </a:r>
            <a:endParaRPr lang="en-US" dirty="0"/>
          </a:p>
        </p:txBody>
      </p:sp>
    </p:spTree>
    <p:extLst>
      <p:ext uri="{BB962C8B-B14F-4D97-AF65-F5344CB8AC3E}">
        <p14:creationId xmlns:p14="http://schemas.microsoft.com/office/powerpoint/2010/main" val="3652319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20</a:t>
            </a:fld>
            <a:endParaRPr lang="en-US"/>
          </a:p>
        </p:txBody>
      </p:sp>
      <p:sp>
        <p:nvSpPr>
          <p:cNvPr id="3" name="TextBox 2"/>
          <p:cNvSpPr txBox="1"/>
          <p:nvPr/>
        </p:nvSpPr>
        <p:spPr>
          <a:xfrm>
            <a:off x="357052" y="827314"/>
            <a:ext cx="11216640" cy="4524315"/>
          </a:xfrm>
          <a:prstGeom prst="rect">
            <a:avLst/>
          </a:prstGeom>
          <a:noFill/>
        </p:spPr>
        <p:txBody>
          <a:bodyPr wrap="square" rtlCol="0">
            <a:spAutoFit/>
          </a:bodyPr>
          <a:lstStyle/>
          <a:p>
            <a:pPr algn="r" rtl="1"/>
            <a:r>
              <a:rPr lang="fa-IR" sz="2400" dirty="0">
                <a:cs typeface="B Badr" panose="00000400000000000000" pitchFamily="2" charset="-78"/>
              </a:rPr>
              <a:t>زیبایی به عنوان والاترین ارزش انسانی در تمامی فرهنگ ها و جوامع انسانی مورد تقدیر و ستایش انسان بوده، بویژه در محیط های انسان ساخت همواره خواست و آرمان بشر بوده است. امروزه ابعاد گوناگون زیباسازی توجه مدیران شهری، متخصصان، صاحبنظران و شهروندان را به خود معطوف داشته است.</a:t>
            </a:r>
          </a:p>
          <a:p>
            <a:pPr algn="r" rtl="1"/>
            <a:endParaRPr lang="fa-IR" sz="2400" dirty="0">
              <a:cs typeface="B Badr" panose="00000400000000000000" pitchFamily="2" charset="-78"/>
            </a:endParaRPr>
          </a:p>
          <a:p>
            <a:pPr algn="r" rtl="1"/>
            <a:r>
              <a:rPr lang="fa-IR" sz="2400" dirty="0">
                <a:cs typeface="B Badr" panose="00000400000000000000" pitchFamily="2" charset="-78"/>
              </a:rPr>
              <a:t>زیباسازی را می توان فرآیند آفرینش هنر در محیط شهری دانست که در آن هنرمند؛ فرهنگ، ارزش ها و باورهای جامعه را با رویکردی هنرمندانه در معرض دید عموم قرار داده و موجب حظ بصری آنان نیز می گردد. از این منظر انواع هنرهای تجسمی، مجسمه وآثار حجمی، نقاشی دیواری، گرافیک و تبلیغات محیطی و مبلمان و تجهیزات شهری در فضاهای شهری علاوه بر انبساط خاطر شهروندان، مورد استفاده آنان نیز قرار می گیرد.</a:t>
            </a:r>
          </a:p>
          <a:p>
            <a:pPr algn="r" rtl="1"/>
            <a:endParaRPr lang="fa-IR" sz="2400" dirty="0">
              <a:cs typeface="B Badr" panose="00000400000000000000" pitchFamily="2" charset="-78"/>
            </a:endParaRPr>
          </a:p>
          <a:p>
            <a:pPr algn="r" rtl="1"/>
            <a:r>
              <a:rPr lang="fa-IR" sz="2400" dirty="0">
                <a:cs typeface="B Badr" panose="00000400000000000000" pitchFamily="2" charset="-78"/>
              </a:rPr>
              <a:t>افزون بر آن، زیباسازی در بستر شهر بر ارتقاء کیفیت محیط شهر و فضاهای عمومی تاکید دارد تا تعامل اجتماعی شهروندان را تسهیل کند و هویت کالبدی شهر و هویت اجتماعی شهروندانش را تحکم بخشد. در این راستا زیباسازی به ساماندهی و بهسازی خیابان ها، میادین، پیاده رو ها وپیاده راه ها، رود دره ها، المان ها و یادمان های تاریخی و فرهنگی می پردازد.</a:t>
            </a:r>
            <a:endParaRPr lang="fa-IR" sz="2400" dirty="0" smtClean="0">
              <a:cs typeface="B Badr" panose="00000400000000000000" pitchFamily="2" charset="-78"/>
            </a:endParaRPr>
          </a:p>
        </p:txBody>
      </p:sp>
      <p:sp>
        <p:nvSpPr>
          <p:cNvPr id="4" name="Flowchart: Connector 3"/>
          <p:cNvSpPr/>
          <p:nvPr/>
        </p:nvSpPr>
        <p:spPr>
          <a:xfrm>
            <a:off x="130993" y="119183"/>
            <a:ext cx="818606" cy="775063"/>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Flowchart: Connector 4"/>
          <p:cNvSpPr/>
          <p:nvPr/>
        </p:nvSpPr>
        <p:spPr>
          <a:xfrm>
            <a:off x="257266" y="5450658"/>
            <a:ext cx="818606" cy="775063"/>
          </a:xfrm>
          <a:prstGeom prst="flowChartConnector">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6" name="Flowchart: Connector 5"/>
          <p:cNvSpPr/>
          <p:nvPr/>
        </p:nvSpPr>
        <p:spPr>
          <a:xfrm>
            <a:off x="11255466" y="71286"/>
            <a:ext cx="818606" cy="775063"/>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Flowchart: Connector 6"/>
          <p:cNvSpPr/>
          <p:nvPr/>
        </p:nvSpPr>
        <p:spPr>
          <a:xfrm>
            <a:off x="11164389" y="5447422"/>
            <a:ext cx="818606" cy="775063"/>
          </a:xfrm>
          <a:prstGeom prst="flowChartConnector">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4077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21</a:t>
            </a:fld>
            <a:endParaRPr lang="en-US"/>
          </a:p>
        </p:txBody>
      </p:sp>
      <p:sp>
        <p:nvSpPr>
          <p:cNvPr id="3" name="TextBox 2"/>
          <p:cNvSpPr txBox="1"/>
          <p:nvPr/>
        </p:nvSpPr>
        <p:spPr>
          <a:xfrm>
            <a:off x="433251" y="1062446"/>
            <a:ext cx="10920549" cy="4524315"/>
          </a:xfrm>
          <a:prstGeom prst="rect">
            <a:avLst/>
          </a:prstGeom>
          <a:noFill/>
        </p:spPr>
        <p:txBody>
          <a:bodyPr wrap="square" rtlCol="0">
            <a:spAutoFit/>
          </a:bodyPr>
          <a:lstStyle/>
          <a:p>
            <a:pPr algn="r" rtl="1">
              <a:lnSpc>
                <a:spcPct val="150000"/>
              </a:lnSpc>
            </a:pPr>
            <a:r>
              <a:rPr lang="fa-IR" sz="2400" dirty="0">
                <a:cs typeface="B Badr" panose="00000400000000000000" pitchFamily="2" charset="-78"/>
              </a:rPr>
              <a:t>زیبا سازی شهر همواره در بین کارشناسان مسائل شهری از دو بعد کارکردی و بصری مورد مطالعه قرار می گیرد. "بعد کارکردی" به جنبه های عملکردی عناصر محیط و "بعد بعصری" نیز به مقوله رنگ، فرم و ترکیب فضا و محیط می پردازد. بعد عملکردی عناصر، المان، مبلمان و طراحی های منظر شهری بیشتر با جسم شهروندان تاثیر گذار است. بنابر این محیطی زیبا است که انسان در آن هم از نظر جسمی و هم از نظر روحی احساس آرامش و راحتی نماید. این زیبایی به عوامل و عناصری مثل کیفیت طراحی شهری، کیفیت مصالح به کار رفته در نماها، رنگ، فرم، معماری نور، روشنایی در شب، ضوابط معماری نما، افق دید و کیفیت و کمیت فضای سبز، المان ها و مونومان ها و همچنین تناسب احجام با محیط، پاکیزگی شهر، ترافیک، کیفیت تاسیسات زیر بنایی شهر، کیفیت و کمیت تبلیغات شهری .... بستگی دارد</a:t>
            </a:r>
            <a:r>
              <a:rPr lang="fa-IR" sz="2400" dirty="0" smtClean="0">
                <a:cs typeface="B Badr" panose="00000400000000000000" pitchFamily="2" charset="-78"/>
              </a:rPr>
              <a:t>.</a:t>
            </a:r>
          </a:p>
          <a:p>
            <a:pPr algn="r" rtl="1">
              <a:lnSpc>
                <a:spcPct val="150000"/>
              </a:lnSpc>
            </a:pPr>
            <a:r>
              <a:rPr lang="fa-IR" sz="2400" dirty="0" smtClean="0">
                <a:solidFill>
                  <a:srgbClr val="FF0000"/>
                </a:solidFill>
                <a:cs typeface="B Badr" panose="00000400000000000000" pitchFamily="2" charset="-78"/>
              </a:rPr>
              <a:t>(سایت سازمان زیباسازی 97/3/1)</a:t>
            </a:r>
            <a:endParaRPr lang="en-US" sz="2400" dirty="0">
              <a:solidFill>
                <a:srgbClr val="FF0000"/>
              </a:solidFill>
              <a:cs typeface="B Badr" panose="00000400000000000000" pitchFamily="2" charset="-78"/>
            </a:endParaRPr>
          </a:p>
        </p:txBody>
      </p:sp>
      <p:sp>
        <p:nvSpPr>
          <p:cNvPr id="4" name="Flowchart: Connector 3"/>
          <p:cNvSpPr/>
          <p:nvPr/>
        </p:nvSpPr>
        <p:spPr>
          <a:xfrm>
            <a:off x="113575" y="191589"/>
            <a:ext cx="818606" cy="775063"/>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Flowchart: Connector 5"/>
          <p:cNvSpPr/>
          <p:nvPr/>
        </p:nvSpPr>
        <p:spPr>
          <a:xfrm>
            <a:off x="11247484" y="217715"/>
            <a:ext cx="818606" cy="775063"/>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Flowchart: Connector 6"/>
          <p:cNvSpPr/>
          <p:nvPr/>
        </p:nvSpPr>
        <p:spPr>
          <a:xfrm>
            <a:off x="11247484" y="5581287"/>
            <a:ext cx="818606" cy="775063"/>
          </a:xfrm>
          <a:prstGeom prst="flowChartConnector">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9" name="Flowchart: Connector 8"/>
          <p:cNvSpPr/>
          <p:nvPr/>
        </p:nvSpPr>
        <p:spPr>
          <a:xfrm>
            <a:off x="222433" y="5581286"/>
            <a:ext cx="818606" cy="775063"/>
          </a:xfrm>
          <a:prstGeom prst="flowChartConnector">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873316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22</a:t>
            </a:fld>
            <a:endParaRPr lang="en-US"/>
          </a:p>
        </p:txBody>
      </p:sp>
      <p:sp>
        <p:nvSpPr>
          <p:cNvPr id="3" name="TextBox 2"/>
          <p:cNvSpPr txBox="1"/>
          <p:nvPr/>
        </p:nvSpPr>
        <p:spPr>
          <a:xfrm>
            <a:off x="8438606" y="505097"/>
            <a:ext cx="3213463" cy="584775"/>
          </a:xfrm>
          <a:prstGeom prst="rect">
            <a:avLst/>
          </a:prstGeom>
          <a:noFill/>
        </p:spPr>
        <p:txBody>
          <a:bodyPr wrap="square" rtlCol="0">
            <a:spAutoFit/>
          </a:bodyPr>
          <a:lstStyle/>
          <a:p>
            <a:r>
              <a:rPr lang="fa-IR" sz="3200" b="1" dirty="0" smtClean="0">
                <a:cs typeface="B Koodak Outline" panose="00000400000000000000" pitchFamily="2" charset="-78"/>
              </a:rPr>
              <a:t>روح زندگی شهری</a:t>
            </a:r>
            <a:endParaRPr lang="en-US" sz="3200" b="1" dirty="0">
              <a:cs typeface="B Koodak Outline"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80606" y="449821"/>
            <a:ext cx="542925" cy="695325"/>
          </a:xfrm>
          <a:prstGeom prst="rect">
            <a:avLst/>
          </a:prstGeom>
        </p:spPr>
      </p:pic>
      <p:graphicFrame>
        <p:nvGraphicFramePr>
          <p:cNvPr id="17" name="Diagram 16"/>
          <p:cNvGraphicFramePr/>
          <p:nvPr>
            <p:extLst>
              <p:ext uri="{D42A27DB-BD31-4B8C-83A1-F6EECF244321}">
                <p14:modId xmlns:p14="http://schemas.microsoft.com/office/powerpoint/2010/main" val="3015955660"/>
              </p:ext>
            </p:extLst>
          </p:nvPr>
        </p:nvGraphicFramePr>
        <p:xfrm>
          <a:off x="1045029" y="1663336"/>
          <a:ext cx="10119360" cy="4040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TextBox 17"/>
          <p:cNvSpPr txBox="1"/>
          <p:nvPr/>
        </p:nvSpPr>
        <p:spPr>
          <a:xfrm>
            <a:off x="3823063" y="5007429"/>
            <a:ext cx="5625737" cy="646331"/>
          </a:xfrm>
          <a:prstGeom prst="rect">
            <a:avLst/>
          </a:prstGeom>
          <a:noFill/>
        </p:spPr>
        <p:txBody>
          <a:bodyPr wrap="square" rtlCol="0">
            <a:spAutoFit/>
          </a:bodyPr>
          <a:lstStyle/>
          <a:p>
            <a:pPr algn="ctr"/>
            <a:r>
              <a:rPr lang="fa-IR" sz="3600" dirty="0" smtClean="0">
                <a:solidFill>
                  <a:schemeClr val="bg1">
                    <a:lumMod val="95000"/>
                  </a:schemeClr>
                </a:solidFill>
              </a:rPr>
              <a:t>پیاده راه</a:t>
            </a:r>
            <a:endParaRPr lang="en-US" sz="3600" dirty="0">
              <a:solidFill>
                <a:schemeClr val="bg1">
                  <a:lumMod val="95000"/>
                </a:schemeClr>
              </a:solidFill>
            </a:endParaRPr>
          </a:p>
        </p:txBody>
      </p:sp>
    </p:spTree>
    <p:extLst>
      <p:ext uri="{BB962C8B-B14F-4D97-AF65-F5344CB8AC3E}">
        <p14:creationId xmlns:p14="http://schemas.microsoft.com/office/powerpoint/2010/main" val="13381474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23</a:t>
            </a:fld>
            <a:endParaRPr lang="en-US"/>
          </a:p>
        </p:txBody>
      </p:sp>
      <p:sp>
        <p:nvSpPr>
          <p:cNvPr id="3" name="TextBox 2"/>
          <p:cNvSpPr txBox="1"/>
          <p:nvPr/>
        </p:nvSpPr>
        <p:spPr>
          <a:xfrm>
            <a:off x="330926" y="357051"/>
            <a:ext cx="11469188" cy="830997"/>
          </a:xfrm>
          <a:prstGeom prst="rect">
            <a:avLst/>
          </a:prstGeom>
          <a:noFill/>
        </p:spPr>
        <p:txBody>
          <a:bodyPr wrap="square" rtlCol="0">
            <a:spAutoFit/>
          </a:bodyPr>
          <a:lstStyle/>
          <a:p>
            <a:pPr algn="r" rtl="1"/>
            <a:r>
              <a:rPr lang="fa-IR" sz="2400" dirty="0"/>
              <a:t>به نظر علیرضا رضوانی  عضو هيئت علمي دانشگاه آزاد اسلامي مشهد،  وجود "فضاهاي عمومي" و "كيفيت "هويت تاريخي"، و "خوانايي" و نهايتا "ارتباط با طبيعت" شاخصهاي اصلي </a:t>
            </a:r>
            <a:r>
              <a:rPr lang="fa-IR" sz="2400" dirty="0" smtClean="0"/>
              <a:t>روحبخش شهر می باشند</a:t>
            </a:r>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3806" y="1314994"/>
            <a:ext cx="11286308" cy="5103223"/>
          </a:xfrm>
          <a:prstGeom prst="rect">
            <a:avLst/>
          </a:prstGeom>
          <a:ln>
            <a:noFill/>
          </a:ln>
          <a:effectLst>
            <a:softEdge rad="112500"/>
          </a:effectLst>
        </p:spPr>
      </p:pic>
      <p:sp>
        <p:nvSpPr>
          <p:cNvPr id="5" name="TextBox 4"/>
          <p:cNvSpPr txBox="1"/>
          <p:nvPr/>
        </p:nvSpPr>
        <p:spPr>
          <a:xfrm>
            <a:off x="2830286" y="6418217"/>
            <a:ext cx="5780314" cy="400110"/>
          </a:xfrm>
          <a:prstGeom prst="rect">
            <a:avLst/>
          </a:prstGeom>
          <a:noFill/>
        </p:spPr>
        <p:txBody>
          <a:bodyPr wrap="square" rtlCol="0">
            <a:spAutoFit/>
          </a:bodyPr>
          <a:lstStyle/>
          <a:p>
            <a:pPr algn="ctr" rtl="1"/>
            <a:r>
              <a:rPr lang="fa-IR" sz="2000" dirty="0" smtClean="0">
                <a:solidFill>
                  <a:srgbClr val="FF0000"/>
                </a:solidFill>
                <a:cs typeface="B Badr" panose="00000400000000000000" pitchFamily="2" charset="-78"/>
              </a:rPr>
              <a:t>های لاین , جیمز کرنر</a:t>
            </a:r>
            <a:endParaRPr lang="en-US" sz="2000" dirty="0">
              <a:solidFill>
                <a:srgbClr val="FF0000"/>
              </a:solidFill>
              <a:cs typeface="B Badr" panose="00000400000000000000" pitchFamily="2" charset="-78"/>
            </a:endParaRPr>
          </a:p>
        </p:txBody>
      </p:sp>
    </p:spTree>
    <p:extLst>
      <p:ext uri="{BB962C8B-B14F-4D97-AF65-F5344CB8AC3E}">
        <p14:creationId xmlns:p14="http://schemas.microsoft.com/office/powerpoint/2010/main" val="9265032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24</a:t>
            </a:fld>
            <a:endParaRPr lang="en-US"/>
          </a:p>
        </p:txBody>
      </p:sp>
      <p:sp>
        <p:nvSpPr>
          <p:cNvPr id="3" name="TextBox 2"/>
          <p:cNvSpPr txBox="1"/>
          <p:nvPr/>
        </p:nvSpPr>
        <p:spPr>
          <a:xfrm>
            <a:off x="6871062" y="522515"/>
            <a:ext cx="4676503" cy="584775"/>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lstStyle/>
          <a:p>
            <a:pPr algn="r" rtl="1"/>
            <a:r>
              <a:rPr lang="fa-IR" sz="3200" b="1" dirty="0" smtClean="0">
                <a:ln/>
                <a:solidFill>
                  <a:schemeClr val="accent4"/>
                </a:solidFill>
                <a:cs typeface="B Elham" panose="00000400000000000000" pitchFamily="2" charset="-78"/>
              </a:rPr>
              <a:t>همه جانبه بودن</a:t>
            </a:r>
            <a:endParaRPr lang="en-US" sz="3200" b="1" dirty="0">
              <a:ln/>
              <a:solidFill>
                <a:schemeClr val="accent4"/>
              </a:solidFill>
              <a:cs typeface="B Elham" panose="00000400000000000000" pitchFamily="2" charset="-78"/>
            </a:endParaRPr>
          </a:p>
        </p:txBody>
      </p:sp>
      <p:sp>
        <p:nvSpPr>
          <p:cNvPr id="7" name="TextBox 6"/>
          <p:cNvSpPr txBox="1"/>
          <p:nvPr/>
        </p:nvSpPr>
        <p:spPr>
          <a:xfrm>
            <a:off x="600891" y="1358537"/>
            <a:ext cx="10563498" cy="1569660"/>
          </a:xfrm>
          <a:prstGeom prst="rect">
            <a:avLst/>
          </a:prstGeom>
          <a:noFill/>
        </p:spPr>
        <p:txBody>
          <a:bodyPr wrap="square" rtlCol="0">
            <a:spAutoFit/>
          </a:bodyPr>
          <a:lstStyle/>
          <a:p>
            <a:pPr algn="r" rtl="1"/>
            <a:r>
              <a:rPr lang="fa-IR" sz="2400" dirty="0" smtClean="0"/>
              <a:t>شهر زندگی باید همه جانبه باشد . یعنی در طراحی شهری,شهر برای همه افراد طراحی شود اعم از در نظر گرفتن شرایط جسمی مثل معلولین , نابینایان و ناشنوایان و ... و هم شرایط مذهبی مانند اقلیت ها مثل ساخت مسجد یا نمازخانه و کلیسا و ... وهم برای تمامی گروه های سنی کودک , جوان و بزرگسال و ... وهم برای سلیقه های مختلف مثل استفاده کنندگان از اتومبیل و وسیله نقلیه عمومی   و دوچرخه و... باشد .</a:t>
            </a:r>
            <a:endParaRPr lang="en-US" sz="24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95749" y="3833223"/>
            <a:ext cx="3535681" cy="249428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2235" y="3823036"/>
            <a:ext cx="3135085" cy="2494280"/>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68" y="3862070"/>
            <a:ext cx="2926081" cy="2494280"/>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31430" y="3833223"/>
            <a:ext cx="2140805" cy="24942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173497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25</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9281" y="-9826"/>
            <a:ext cx="6522719" cy="3493254"/>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483428"/>
            <a:ext cx="5669280" cy="3374571"/>
          </a:xfrm>
          <a:prstGeom prst="rect">
            <a:avLst/>
          </a:prstGeom>
        </p:spPr>
      </p:pic>
      <p:sp>
        <p:nvSpPr>
          <p:cNvPr id="5" name="TextBox 4"/>
          <p:cNvSpPr txBox="1"/>
          <p:nvPr/>
        </p:nvSpPr>
        <p:spPr>
          <a:xfrm>
            <a:off x="91441" y="148046"/>
            <a:ext cx="5486400" cy="2431435"/>
          </a:xfrm>
          <a:prstGeom prst="rect">
            <a:avLst/>
          </a:prstGeom>
          <a:noFill/>
        </p:spPr>
        <p:txBody>
          <a:bodyPr wrap="square" rtlCol="0">
            <a:spAutoFit/>
          </a:bodyPr>
          <a:lstStyle/>
          <a:p>
            <a:pPr algn="ctr" rtl="1"/>
            <a:r>
              <a:rPr lang="fa-IR" sz="3200" dirty="0" smtClean="0">
                <a:cs typeface="B Koodak" panose="00000700000000000000" pitchFamily="2" charset="-78"/>
              </a:rPr>
              <a:t>آب و هــوا</a:t>
            </a:r>
          </a:p>
          <a:p>
            <a:pPr algn="ctr" rtl="1"/>
            <a:r>
              <a:rPr lang="fa-IR" sz="2400" dirty="0" smtClean="0">
                <a:cs typeface="B Koodak" panose="00000700000000000000" pitchFamily="2" charset="-78"/>
              </a:rPr>
              <a:t>باید شرایط مختلف اقلیمی در نظر گرفته شود,مثلا جایی که اگثر روز ها افتابیه باید به فکر ایجاد سایبان بود یا مکان بارانی باید شیروانی هایی برای استقرار شهروندان و جلوگیری از خیس شدن یا در مناطق بادی باید بادگیر های مناسب ایجاد کرد</a:t>
            </a:r>
            <a:endParaRPr lang="en-US" sz="2400" dirty="0">
              <a:cs typeface="B Koodak" panose="00000700000000000000" pitchFamily="2" charset="-78"/>
            </a:endParaRPr>
          </a:p>
        </p:txBody>
      </p:sp>
      <p:sp>
        <p:nvSpPr>
          <p:cNvPr id="6" name="TextBox 5"/>
          <p:cNvSpPr txBox="1"/>
          <p:nvPr/>
        </p:nvSpPr>
        <p:spPr>
          <a:xfrm>
            <a:off x="5747657" y="3657600"/>
            <a:ext cx="6339840" cy="2062103"/>
          </a:xfrm>
          <a:prstGeom prst="rect">
            <a:avLst/>
          </a:prstGeom>
          <a:noFill/>
        </p:spPr>
        <p:txBody>
          <a:bodyPr wrap="square" rtlCol="0">
            <a:spAutoFit/>
          </a:bodyPr>
          <a:lstStyle/>
          <a:p>
            <a:pPr algn="ctr" rtl="1"/>
            <a:r>
              <a:rPr lang="fa-IR" sz="3200" dirty="0" smtClean="0">
                <a:cs typeface="B Badr" panose="00000400000000000000" pitchFamily="2" charset="-78"/>
              </a:rPr>
              <a:t>فضای خالی</a:t>
            </a:r>
          </a:p>
          <a:p>
            <a:pPr algn="ctr" rtl="1"/>
            <a:r>
              <a:rPr lang="fa-IR" sz="2400" dirty="0" smtClean="0">
                <a:cs typeface="B Badr" panose="00000400000000000000" pitchFamily="2" charset="-78"/>
              </a:rPr>
              <a:t>نکته ای که در کلانشهر هایی مثل تهران خیلی مهمه ایجاد فضای خالی است . </a:t>
            </a:r>
          </a:p>
          <a:p>
            <a:pPr algn="ctr" rtl="1"/>
            <a:r>
              <a:rPr lang="fa-IR" sz="2400" dirty="0" smtClean="0">
                <a:cs typeface="B Badr" panose="00000400000000000000" pitchFamily="2" charset="-78"/>
              </a:rPr>
              <a:t>آدمی گاهی از فضای شهر و ساختمان ها خسته میشود باید در شهر جایی باشد که پاسخی به این نیاز روحی انسان بدهد</a:t>
            </a:r>
          </a:p>
        </p:txBody>
      </p:sp>
    </p:spTree>
    <p:extLst>
      <p:ext uri="{BB962C8B-B14F-4D97-AF65-F5344CB8AC3E}">
        <p14:creationId xmlns:p14="http://schemas.microsoft.com/office/powerpoint/2010/main" val="1376119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26</a:t>
            </a:fld>
            <a:endParaRPr lang="en-US"/>
          </a:p>
        </p:txBody>
      </p:sp>
      <p:sp>
        <p:nvSpPr>
          <p:cNvPr id="3" name="TextBox 2"/>
          <p:cNvSpPr txBox="1"/>
          <p:nvPr/>
        </p:nvSpPr>
        <p:spPr>
          <a:xfrm>
            <a:off x="8769531" y="452846"/>
            <a:ext cx="3126378" cy="584775"/>
          </a:xfrm>
          <a:prstGeom prst="rect">
            <a:avLst/>
          </a:prstGeom>
          <a:noFill/>
        </p:spPr>
        <p:txBody>
          <a:bodyPr wrap="square" rtlCol="0">
            <a:spAutoFit/>
          </a:bodyPr>
          <a:lstStyle/>
          <a:p>
            <a:pPr algn="r" rtl="1"/>
            <a:r>
              <a:rPr lang="fa-IR" sz="3200" dirty="0" smtClean="0">
                <a:effectLst>
                  <a:glow rad="101600">
                    <a:schemeClr val="accent2">
                      <a:lumMod val="75000"/>
                      <a:alpha val="60000"/>
                    </a:schemeClr>
                  </a:glow>
                </a:effectLst>
              </a:rPr>
              <a:t>درخــتـان</a:t>
            </a:r>
            <a:endParaRPr lang="en-US" sz="3200" dirty="0">
              <a:effectLst>
                <a:glow rad="101600">
                  <a:schemeClr val="accent2">
                    <a:lumMod val="75000"/>
                    <a:alpha val="60000"/>
                  </a:schemeClr>
                </a:glow>
              </a:effectLst>
            </a:endParaRPr>
          </a:p>
        </p:txBody>
      </p:sp>
      <p:sp>
        <p:nvSpPr>
          <p:cNvPr id="4" name="TextBox 3"/>
          <p:cNvSpPr txBox="1"/>
          <p:nvPr/>
        </p:nvSpPr>
        <p:spPr>
          <a:xfrm>
            <a:off x="243840" y="1327106"/>
            <a:ext cx="11303726" cy="4370427"/>
          </a:xfrm>
          <a:prstGeom prst="rect">
            <a:avLst/>
          </a:prstGeom>
          <a:noFill/>
        </p:spPr>
        <p:txBody>
          <a:bodyPr wrap="square" rtlCol="0">
            <a:spAutoFit/>
          </a:bodyPr>
          <a:lstStyle/>
          <a:p>
            <a:pPr algn="r" rtl="1"/>
            <a:r>
              <a:rPr lang="fa-IR" sz="2400" dirty="0" smtClean="0">
                <a:cs typeface="B Badr" panose="00000400000000000000" pitchFamily="2" charset="-78"/>
              </a:rPr>
              <a:t>درخت ها عضو بسیار مهم یک شهر زندگی می باشند . وجود درخت ضروری است اما به همان نسبت مکان و نوع ان مهم است . </a:t>
            </a:r>
          </a:p>
          <a:p>
            <a:pPr algn="r" rtl="1"/>
            <a:r>
              <a:rPr lang="fa-IR" sz="2400" dirty="0" smtClean="0">
                <a:cs typeface="B Badr" panose="00000400000000000000" pitchFamily="2" charset="-78"/>
              </a:rPr>
              <a:t>درختان همان قدر که میتوانند زندگی را برای ما زیبا کنند میتوانند فضا را برای ما سخت کنند .</a:t>
            </a:r>
          </a:p>
          <a:p>
            <a:pPr algn="r" rtl="1"/>
            <a:r>
              <a:rPr lang="fa-IR" sz="2400" dirty="0" smtClean="0">
                <a:cs typeface="B Badr" panose="00000400000000000000" pitchFamily="2" charset="-78"/>
              </a:rPr>
              <a:t>خیلی ها با این مشکل روبه رو هستند که چند ماهی از سال در فضای آزاد به دلیل الرژی و گرده های موجود در هوا اذیت میشوند , طراحی کاشت باید به گونه ای باشد که درختان حساسیت زا نزدیک منازل مسکونی و پیاده راه ها کاشته نوشوند .</a:t>
            </a:r>
          </a:p>
          <a:p>
            <a:pPr algn="r" rtl="1"/>
            <a:r>
              <a:rPr lang="fa-IR" sz="2400" dirty="0" smtClean="0">
                <a:cs typeface="B Badr" panose="00000400000000000000" pitchFamily="2" charset="-78"/>
              </a:rPr>
              <a:t>برخی از درختان حساسیت زا:چنار-سپیدار-آکاسیا-کاج-سرو-افرا-عرعر-زبان گنجشک-کهور-اکالیپتوس</a:t>
            </a:r>
          </a:p>
          <a:p>
            <a:pPr algn="ctr" rtl="1"/>
            <a:r>
              <a:rPr lang="en-US" sz="1400" dirty="0">
                <a:solidFill>
                  <a:srgbClr val="FF0000"/>
                </a:solidFill>
                <a:cs typeface="B Badr" panose="00000400000000000000" pitchFamily="2" charset="-78"/>
                <a:hlinkClick r:id="rId2"/>
              </a:rPr>
              <a:t>http://allergycomnet.ir/5098-2</a:t>
            </a:r>
            <a:r>
              <a:rPr lang="en-US" sz="1400" dirty="0" smtClean="0">
                <a:solidFill>
                  <a:srgbClr val="FF0000"/>
                </a:solidFill>
                <a:cs typeface="B Badr" panose="00000400000000000000" pitchFamily="2" charset="-78"/>
                <a:hlinkClick r:id="rId2"/>
              </a:rPr>
              <a:t>/</a:t>
            </a:r>
            <a:r>
              <a:rPr lang="fa-IR" sz="1400" dirty="0" smtClean="0">
                <a:solidFill>
                  <a:srgbClr val="FF0000"/>
                </a:solidFill>
                <a:cs typeface="B Badr" panose="00000400000000000000" pitchFamily="2" charset="-78"/>
              </a:rPr>
              <a:t>      </a:t>
            </a:r>
            <a:r>
              <a:rPr lang="fa-IR" sz="1200" dirty="0" smtClean="0">
                <a:solidFill>
                  <a:srgbClr val="FF0000"/>
                </a:solidFill>
                <a:cs typeface="B Badr" panose="00000400000000000000" pitchFamily="2" charset="-78"/>
              </a:rPr>
              <a:t>1397/3/2</a:t>
            </a:r>
          </a:p>
          <a:p>
            <a:pPr algn="r" rtl="1"/>
            <a:r>
              <a:rPr lang="fa-IR" sz="2400" dirty="0" smtClean="0">
                <a:cs typeface="B Badr" panose="00000400000000000000" pitchFamily="2" charset="-78"/>
              </a:rPr>
              <a:t>مورد بعدی در ارتباط با درختان توجه به اقلیم آن هاست . بعضی درختان در جاهایی غیر از اقلیم خود می مانند اما باید به مسایلی توجه شود که یکی از مهمترین هایش نیاز ابی اون درخت هست . مثلا چنار که درخت غالب در تهران است درختی با نیاز ابی تقریبا زیاد میباشد و در گذشته در کنار جوی های اب رشد میکرده , با توجه به تغییر اقلیم تهران و پیشروی به سوی خشکی , کاشت ان در سطح وسیع جای سوال دارد</a:t>
            </a:r>
          </a:p>
          <a:p>
            <a:pPr algn="r" rtl="1"/>
            <a:r>
              <a:rPr lang="fa-IR" sz="2400" dirty="0" smtClean="0">
                <a:cs typeface="B Badr" panose="00000400000000000000" pitchFamily="2" charset="-78"/>
              </a:rPr>
              <a:t>مسعله دیگر مهاجم بودن بعضی درختان است مثل زبان گنجشک و عرعر . که باید از کاشت وسیع این گونه ها خودداری کرد</a:t>
            </a:r>
            <a:endParaRPr lang="en-US" sz="2400" dirty="0">
              <a:cs typeface="B Badr" panose="00000400000000000000" pitchFamily="2" charset="-78"/>
            </a:endParaRPr>
          </a:p>
        </p:txBody>
      </p:sp>
    </p:spTree>
    <p:extLst>
      <p:ext uri="{BB962C8B-B14F-4D97-AF65-F5344CB8AC3E}">
        <p14:creationId xmlns:p14="http://schemas.microsoft.com/office/powerpoint/2010/main" val="41669527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27</a:t>
            </a:fld>
            <a:endParaRPr lang="en-US"/>
          </a:p>
        </p:txBody>
      </p:sp>
      <p:sp>
        <p:nvSpPr>
          <p:cNvPr id="3" name="TextBox 2"/>
          <p:cNvSpPr txBox="1"/>
          <p:nvPr/>
        </p:nvSpPr>
        <p:spPr>
          <a:xfrm>
            <a:off x="191589" y="452846"/>
            <a:ext cx="11591108" cy="830997"/>
          </a:xfrm>
          <a:prstGeom prst="rect">
            <a:avLst/>
          </a:prstGeom>
          <a:noFill/>
        </p:spPr>
        <p:txBody>
          <a:bodyPr wrap="square" rtlCol="0">
            <a:spAutoFit/>
          </a:bodyPr>
          <a:lstStyle/>
          <a:p>
            <a:pPr algn="ctr"/>
            <a:r>
              <a:rPr lang="fa-IR" sz="2400" dirty="0" smtClean="0"/>
              <a:t>موردی که مورد توجه بسیاری هست کاشت ردیفی و ایجاد تونلی از یک گونه گیاهی است</a:t>
            </a:r>
          </a:p>
          <a:p>
            <a:pPr algn="ctr"/>
            <a:r>
              <a:rPr lang="fa-IR" sz="2400" dirty="0" smtClean="0"/>
              <a:t>که محیطی دل نشین برای پیاده روی ایجاد میکند</a:t>
            </a:r>
            <a:endParaRPr lang="en-US" sz="2400" dirty="0"/>
          </a:p>
        </p:txBody>
      </p:sp>
      <p:graphicFrame>
        <p:nvGraphicFramePr>
          <p:cNvPr id="9" name="Diagram 8"/>
          <p:cNvGraphicFramePr/>
          <p:nvPr>
            <p:extLst>
              <p:ext uri="{D42A27DB-BD31-4B8C-83A1-F6EECF244321}">
                <p14:modId xmlns:p14="http://schemas.microsoft.com/office/powerpoint/2010/main" val="4016332012"/>
              </p:ext>
            </p:extLst>
          </p:nvPr>
        </p:nvGraphicFramePr>
        <p:xfrm>
          <a:off x="1537267" y="992776"/>
          <a:ext cx="9322322" cy="5865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82709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28</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12192000" cy="6857999"/>
          </a:xfrm>
          <a:prstGeom prst="rect">
            <a:avLst/>
          </a:prstGeom>
        </p:spPr>
      </p:pic>
      <p:sp>
        <p:nvSpPr>
          <p:cNvPr id="6" name="Rectangle 5"/>
          <p:cNvSpPr/>
          <p:nvPr/>
        </p:nvSpPr>
        <p:spPr>
          <a:xfrm>
            <a:off x="2591020" y="198009"/>
            <a:ext cx="6195927" cy="2585323"/>
          </a:xfrm>
          <a:prstGeom prst="rect">
            <a:avLst/>
          </a:prstGeom>
          <a:noFill/>
        </p:spPr>
        <p:txBody>
          <a:bodyPr wrap="none" lIns="91440" tIns="45720" rIns="91440" bIns="45720">
            <a:spAutoFit/>
          </a:bodyPr>
          <a:lstStyle/>
          <a:p>
            <a:pPr algn="ctr"/>
            <a:r>
              <a:rPr lang="fa-IR"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به پایان آمد این دفتر</a:t>
            </a:r>
          </a:p>
          <a:p>
            <a:pPr algn="ctr"/>
            <a:r>
              <a:rPr lang="fa-IR" sz="54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حکایت همچنان باقیست </a:t>
            </a:r>
            <a:r>
              <a:rPr lang="fa-IR" sz="54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a:t>
            </a:r>
          </a:p>
          <a:p>
            <a:pPr algn="ctr"/>
            <a:r>
              <a:rPr lang="fa-IR" sz="4800" b="1" dirty="0" smtClean="0">
                <a:ln w="9525">
                  <a:solidFill>
                    <a:schemeClr val="bg1"/>
                  </a:solidFill>
                  <a:prstDash val="solid"/>
                </a:ln>
                <a:effectLst>
                  <a:outerShdw blurRad="12700" dist="38100" dir="2700000" algn="tl" rotWithShape="0">
                    <a:schemeClr val="bg1">
                      <a:lumMod val="50000"/>
                    </a:schemeClr>
                  </a:outerShdw>
                </a:effectLst>
              </a:rPr>
              <a:t>ممنون از توجهتون</a:t>
            </a:r>
            <a:endParaRPr lang="fa-IR" sz="4400" b="1" dirty="0">
              <a:ln w="9525">
                <a:solidFill>
                  <a:schemeClr val="bg1"/>
                </a:solidFill>
                <a:prstDash val="solid"/>
              </a:ln>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425533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5A226A6-5950-4BAA-9163-E01250137846}" type="slidenum">
              <a:rPr lang="en-US" smtClean="0"/>
              <a:t>3</a:t>
            </a:fld>
            <a:endParaRPr lang="en-US"/>
          </a:p>
        </p:txBody>
      </p:sp>
      <p:sp>
        <p:nvSpPr>
          <p:cNvPr id="5" name="TextBox 4"/>
          <p:cNvSpPr txBox="1"/>
          <p:nvPr/>
        </p:nvSpPr>
        <p:spPr>
          <a:xfrm>
            <a:off x="1550126" y="6191794"/>
            <a:ext cx="8891451" cy="369332"/>
          </a:xfrm>
          <a:prstGeom prst="rect">
            <a:avLst/>
          </a:prstGeom>
          <a:noFill/>
        </p:spPr>
        <p:txBody>
          <a:bodyPr wrap="square" rtlCol="0">
            <a:spAutoFit/>
          </a:bodyPr>
          <a:lstStyle/>
          <a:p>
            <a:pPr algn="ctr"/>
            <a:r>
              <a:rPr lang="en-US" sz="1100" dirty="0">
                <a:solidFill>
                  <a:srgbClr val="FF0000"/>
                </a:solidFill>
              </a:rPr>
              <a:t>https://www.weforum.org/agenda/2018/01/how-s-life-where-you-are</a:t>
            </a:r>
            <a:r>
              <a:rPr lang="en-US" dirty="0"/>
              <a:t>/</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3044" y="722812"/>
            <a:ext cx="9605613" cy="41452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86264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171611" y="548640"/>
            <a:ext cx="1393372" cy="584775"/>
          </a:xfrm>
          <a:prstGeom prst="rect">
            <a:avLst/>
          </a:prstGeom>
          <a:noFill/>
        </p:spPr>
        <p:txBody>
          <a:bodyPr wrap="square" rtlCol="0">
            <a:spAutoFit/>
          </a:bodyPr>
          <a:lstStyle/>
          <a:p>
            <a:r>
              <a:rPr lang="fa-IR" sz="3200" dirty="0" smtClean="0"/>
              <a:t>مقدمه</a:t>
            </a:r>
            <a:endParaRPr lang="en-US" sz="3200" dirty="0"/>
          </a:p>
        </p:txBody>
      </p:sp>
      <p:sp>
        <p:nvSpPr>
          <p:cNvPr id="3" name="Slide Number Placeholder 2"/>
          <p:cNvSpPr>
            <a:spLocks noGrp="1"/>
          </p:cNvSpPr>
          <p:nvPr>
            <p:ph type="sldNum" sz="quarter" idx="12"/>
          </p:nvPr>
        </p:nvSpPr>
        <p:spPr/>
        <p:txBody>
          <a:bodyPr/>
          <a:lstStyle/>
          <a:p>
            <a:fld id="{E5A226A6-5950-4BAA-9163-E01250137846}" type="slidenum">
              <a:rPr lang="en-US" smtClean="0"/>
              <a:t>4</a:t>
            </a:fld>
            <a:endParaRPr lang="en-US"/>
          </a:p>
        </p:txBody>
      </p:sp>
      <p:sp>
        <p:nvSpPr>
          <p:cNvPr id="5" name="TextBox 4"/>
          <p:cNvSpPr txBox="1"/>
          <p:nvPr/>
        </p:nvSpPr>
        <p:spPr>
          <a:xfrm>
            <a:off x="1271451" y="1410789"/>
            <a:ext cx="9771018" cy="3416320"/>
          </a:xfrm>
          <a:prstGeom prst="rect">
            <a:avLst/>
          </a:prstGeom>
          <a:noFill/>
        </p:spPr>
        <p:txBody>
          <a:bodyPr wrap="square" rtlCol="0">
            <a:spAutoFit/>
          </a:bodyPr>
          <a:lstStyle/>
          <a:p>
            <a:pPr algn="r"/>
            <a:r>
              <a:rPr lang="fa-IR" sz="2400" dirty="0" smtClean="0"/>
              <a:t>مطمعنا تصور واژه شهر بدون اینکه زندگی درونش جریان داشته باشه امکان پذیر نیست .</a:t>
            </a:r>
          </a:p>
          <a:p>
            <a:pPr algn="r"/>
            <a:r>
              <a:rPr lang="fa-IR" sz="2400" dirty="0" smtClean="0"/>
              <a:t>همانطور که همه میدونیم اولین بار انسان ها برای تعامل بیشتر با یکدیگر و استفاده از مزیای زیاد دیگر شهر را به وجود اوردند . </a:t>
            </a:r>
          </a:p>
          <a:p>
            <a:pPr algn="r"/>
            <a:r>
              <a:rPr lang="fa-IR" sz="2400" dirty="0" smtClean="0"/>
              <a:t>به </a:t>
            </a:r>
            <a:r>
              <a:rPr lang="fa-IR" sz="2400" dirty="0"/>
              <a:t>اعتقاد برخی کارشناسان  </a:t>
            </a:r>
            <a:r>
              <a:rPr lang="fa-IR" sz="2400" dirty="0" smtClean="0"/>
              <a:t>(برای </a:t>
            </a:r>
            <a:r>
              <a:rPr lang="fa-IR" sz="2400" dirty="0"/>
              <a:t>پیدایش شهر انسان باید از مرحله ابتدایی تنازع بقا عبور کند و وابستگی انسان به طبیعت بطور نسبتی کمتر شده ، وابستگی اجتماعی او بیشتر </a:t>
            </a:r>
            <a:r>
              <a:rPr lang="fa-IR" sz="2400" dirty="0" smtClean="0"/>
              <a:t>می‌شود) </a:t>
            </a:r>
            <a:r>
              <a:rPr lang="fa-IR" sz="2400" dirty="0" smtClean="0"/>
              <a:t>شهرترکیبی </a:t>
            </a:r>
            <a:r>
              <a:rPr lang="fa-IR" sz="2400" dirty="0" smtClean="0"/>
              <a:t>از فعالیت ها و بنا ها و عناصر است </a:t>
            </a:r>
            <a:r>
              <a:rPr lang="fa-IR" sz="800" dirty="0" smtClean="0">
                <a:solidFill>
                  <a:srgbClr val="FF0000"/>
                </a:solidFill>
              </a:rPr>
              <a:t>(دکتر طاهری)  </a:t>
            </a:r>
          </a:p>
          <a:p>
            <a:pPr algn="r"/>
            <a:endParaRPr lang="fa-IR" sz="2400" dirty="0">
              <a:solidFill>
                <a:srgbClr val="FF0000"/>
              </a:solidFill>
            </a:endParaRPr>
          </a:p>
          <a:p>
            <a:pPr algn="r"/>
            <a:r>
              <a:rPr lang="fa-IR" sz="2400" dirty="0" smtClean="0"/>
              <a:t>شهر زندگی یا به معنای بهتر حیات شهر و زنده بودن یک شهر به عوامل مختلفی ارتباط دارد که درباره 6 تا از مهم ترین انها به نظر اینجانب,بحث میشود</a:t>
            </a:r>
          </a:p>
        </p:txBody>
      </p:sp>
    </p:spTree>
    <p:extLst>
      <p:ext uri="{BB962C8B-B14F-4D97-AF65-F5344CB8AC3E}">
        <p14:creationId xmlns:p14="http://schemas.microsoft.com/office/powerpoint/2010/main" val="21991454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5</a:t>
            </a:fld>
            <a:endParaRPr lang="en-US"/>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193075" y="402460"/>
            <a:ext cx="9884228" cy="5485828"/>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3352801" y="1227239"/>
            <a:ext cx="7896497" cy="3046988"/>
          </a:xfrm>
          <a:prstGeom prst="rect">
            <a:avLst/>
          </a:prstGeom>
          <a:noFill/>
        </p:spPr>
        <p:txBody>
          <a:bodyPr wrap="square" rtlCol="0">
            <a:spAutoFit/>
          </a:bodyPr>
          <a:lstStyle/>
          <a:p>
            <a:pPr marL="1200150" lvl="2" indent="-285750" algn="r" rtl="1">
              <a:buClr>
                <a:srgbClr val="FF0000"/>
              </a:buClr>
              <a:buFont typeface="Arial" panose="020B0604020202020204" pitchFamily="34" charset="0"/>
              <a:buChar char="•"/>
            </a:pPr>
            <a:r>
              <a:rPr lang="fa-IR" sz="3200" b="1" dirty="0" smtClean="0"/>
              <a:t>امنیت</a:t>
            </a:r>
          </a:p>
          <a:p>
            <a:pPr marL="1200150" lvl="2" indent="-285750" algn="r" rtl="1">
              <a:buClr>
                <a:srgbClr val="FF0000"/>
              </a:buClr>
              <a:buFont typeface="Arial" panose="020B0604020202020204" pitchFamily="34" charset="0"/>
              <a:buChar char="•"/>
            </a:pPr>
            <a:r>
              <a:rPr lang="fa-IR" sz="3200" b="1" dirty="0" smtClean="0"/>
              <a:t>ایجاد فرهنگ زندگی اجتماعی</a:t>
            </a:r>
          </a:p>
          <a:p>
            <a:pPr marL="1200150" lvl="2" indent="-285750" algn="r" rtl="1">
              <a:buClr>
                <a:srgbClr val="FF0000"/>
              </a:buClr>
              <a:buFont typeface="Arial" panose="020B0604020202020204" pitchFamily="34" charset="0"/>
              <a:buChar char="•"/>
            </a:pPr>
            <a:r>
              <a:rPr lang="fa-IR" sz="3200" b="1" dirty="0" smtClean="0"/>
              <a:t>زیبا سازی شهری</a:t>
            </a:r>
          </a:p>
          <a:p>
            <a:pPr marL="1200150" lvl="2" indent="-285750" algn="r" rtl="1">
              <a:buClr>
                <a:srgbClr val="FF0000"/>
              </a:buClr>
              <a:buFont typeface="Arial" panose="020B0604020202020204" pitchFamily="34" charset="0"/>
              <a:buChar char="•"/>
            </a:pPr>
            <a:r>
              <a:rPr lang="fa-IR" sz="3200" b="1" dirty="0" smtClean="0"/>
              <a:t>روح زندگی</a:t>
            </a:r>
          </a:p>
          <a:p>
            <a:pPr marL="1200150" lvl="2" indent="-285750" algn="r" rtl="1">
              <a:buClr>
                <a:srgbClr val="FF0000"/>
              </a:buClr>
              <a:buFont typeface="Arial" panose="020B0604020202020204" pitchFamily="34" charset="0"/>
              <a:buChar char="•"/>
            </a:pPr>
            <a:r>
              <a:rPr lang="fa-IR" sz="3200" b="1" dirty="0" smtClean="0"/>
              <a:t>همه جانبه بودن</a:t>
            </a:r>
          </a:p>
          <a:p>
            <a:pPr marL="1200150" lvl="2" indent="-285750" algn="r" rtl="1">
              <a:buClr>
                <a:srgbClr val="FF0000"/>
              </a:buClr>
              <a:buFont typeface="Arial" panose="020B0604020202020204" pitchFamily="34" charset="0"/>
              <a:buChar char="•"/>
            </a:pPr>
            <a:r>
              <a:rPr lang="fa-IR" sz="3200" b="1" dirty="0" smtClean="0"/>
              <a:t>درختان</a:t>
            </a:r>
            <a:endParaRPr lang="en-US" sz="3200" b="1" dirty="0"/>
          </a:p>
        </p:txBody>
      </p:sp>
    </p:spTree>
    <p:extLst>
      <p:ext uri="{BB962C8B-B14F-4D97-AF65-F5344CB8AC3E}">
        <p14:creationId xmlns:p14="http://schemas.microsoft.com/office/powerpoint/2010/main" val="15641525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6</a:t>
            </a:fld>
            <a:endParaRPr lang="en-US"/>
          </a:p>
        </p:txBody>
      </p:sp>
      <p:sp>
        <p:nvSpPr>
          <p:cNvPr id="4" name="TextBox 3"/>
          <p:cNvSpPr txBox="1"/>
          <p:nvPr/>
        </p:nvSpPr>
        <p:spPr>
          <a:xfrm>
            <a:off x="751114" y="1402080"/>
            <a:ext cx="10822577" cy="4154984"/>
          </a:xfrm>
          <a:prstGeom prst="rect">
            <a:avLst/>
          </a:prstGeom>
          <a:noFill/>
        </p:spPr>
        <p:txBody>
          <a:bodyPr wrap="square" rtlCol="0">
            <a:spAutoFit/>
          </a:bodyPr>
          <a:lstStyle/>
          <a:p>
            <a:pPr algn="r"/>
            <a:r>
              <a:rPr lang="fa-IR" sz="2400" dirty="0" smtClean="0">
                <a:cs typeface="B Compset" panose="00000400000000000000" pitchFamily="2" charset="-78"/>
              </a:rPr>
              <a:t>اولین و مهم ترین ویژگی شهر زندگی و حیات یک شهر بحث امنیت اون شهر است .</a:t>
            </a:r>
          </a:p>
          <a:p>
            <a:pPr algn="r"/>
            <a:r>
              <a:rPr lang="fa-IR" sz="2400" dirty="0" smtClean="0">
                <a:cs typeface="B Compset" panose="00000400000000000000" pitchFamily="2" charset="-78"/>
              </a:rPr>
              <a:t>وقتی روح زندگی در یک شهر جریان داره که اون شهر در اولین قدم از لحاظ امنیتی در محدوده خوبی قرار گیرد</a:t>
            </a:r>
            <a:endParaRPr lang="en-US" sz="2400" dirty="0" smtClean="0">
              <a:cs typeface="B Compset" panose="00000400000000000000" pitchFamily="2" charset="-78"/>
            </a:endParaRPr>
          </a:p>
          <a:p>
            <a:pPr algn="r"/>
            <a:endParaRPr lang="en-US" sz="2400" dirty="0" smtClean="0">
              <a:cs typeface="B Compset" panose="00000400000000000000" pitchFamily="2" charset="-78"/>
            </a:endParaRPr>
          </a:p>
          <a:p>
            <a:pPr algn="r"/>
            <a:r>
              <a:rPr lang="fa-IR" sz="2400" dirty="0">
                <a:latin typeface="Nassim"/>
              </a:rPr>
              <a:t>امنیت به معنای رهایی از ترس و تهدید، یکی از نیازهای اساسی انسان است. هر یک از ابعاد مختلف امنیت، موضوع کار رشته‌های مختلف بوده است. در ادبیات شهرسازی مفهوم امنیت به معنی امنیت شهری و امنیت در محیط شهر مطرح است. در سال‌های اخیر رسالت شهرسازی‌ در زمینه ارتقاء سطح امنیت بیشتر معطوف به چگونگی طراحی فضاها و برنامه‌ریزی مناسب کاربری‌های شهری بوده است. در این راستا می‌توان به رویکرد </a:t>
            </a:r>
            <a:r>
              <a:rPr lang="en-US" sz="2400" dirty="0">
                <a:latin typeface="Nassim"/>
              </a:rPr>
              <a:t>CPTED </a:t>
            </a:r>
            <a:r>
              <a:rPr lang="en-US" sz="1050" dirty="0" smtClean="0">
                <a:latin typeface="Nassim"/>
              </a:rPr>
              <a:t>1</a:t>
            </a:r>
            <a:r>
              <a:rPr lang="fa-IR" sz="2400" dirty="0" smtClean="0">
                <a:latin typeface="Nassim"/>
              </a:rPr>
              <a:t>در </a:t>
            </a:r>
            <a:r>
              <a:rPr lang="fa-IR" sz="2400" dirty="0">
                <a:latin typeface="Nassim"/>
              </a:rPr>
              <a:t>طراحی و برنامه‌ریزی محیط و منظر شهری اشاره نمود که در تلاش است تا با رعایت استانداردهای ویژه‌ای در ساخت و سیمای محیط کالبدی، به ارتقا ایمنی در شهر و از آن راه احساس امنیت ساکنین آن کمک نماید.</a:t>
            </a:r>
            <a:endParaRPr lang="en-US" sz="2400" dirty="0">
              <a:cs typeface="B Compset" panose="00000400000000000000" pitchFamily="2" charset="-78"/>
            </a:endParaRPr>
          </a:p>
          <a:p>
            <a:pPr algn="r"/>
            <a:endParaRPr lang="en-US" sz="2400" dirty="0">
              <a:cs typeface="B Compset" panose="00000400000000000000" pitchFamily="2" charset="-78"/>
            </a:endParaRPr>
          </a:p>
        </p:txBody>
      </p:sp>
      <p:sp>
        <p:nvSpPr>
          <p:cNvPr id="5" name="TextBox 4"/>
          <p:cNvSpPr txBox="1"/>
          <p:nvPr/>
        </p:nvSpPr>
        <p:spPr>
          <a:xfrm>
            <a:off x="8978537" y="513806"/>
            <a:ext cx="2595154" cy="584775"/>
          </a:xfrm>
          <a:prstGeom prst="rect">
            <a:avLst/>
          </a:prstGeom>
          <a:noFill/>
        </p:spPr>
        <p:txBody>
          <a:bodyPr wrap="square" rtlCol="0">
            <a:spAutoFit/>
          </a:bodyPr>
          <a:lstStyle/>
          <a:p>
            <a:pPr algn="r"/>
            <a:r>
              <a:rPr lang="fa-IR" sz="3200" dirty="0" smtClean="0">
                <a:cs typeface="B Homa" panose="00000400000000000000" pitchFamily="2" charset="-78"/>
              </a:rPr>
              <a:t>امنیت شهری</a:t>
            </a:r>
            <a:endParaRPr lang="en-US" sz="3200" dirty="0">
              <a:cs typeface="B Homa" panose="00000400000000000000" pitchFamily="2" charset="-78"/>
            </a:endParaRPr>
          </a:p>
        </p:txBody>
      </p:sp>
      <p:sp>
        <p:nvSpPr>
          <p:cNvPr id="7" name="Footer Placeholder 6"/>
          <p:cNvSpPr>
            <a:spLocks noGrp="1"/>
          </p:cNvSpPr>
          <p:nvPr>
            <p:ph type="ftr" sz="quarter" idx="11"/>
          </p:nvPr>
        </p:nvSpPr>
        <p:spPr/>
        <p:txBody>
          <a:bodyPr/>
          <a:lstStyle/>
          <a:p>
            <a:r>
              <a:rPr lang="en-US" smtClean="0"/>
              <a:t>1:CPTED (crime prevention through environmental design) </a:t>
            </a:r>
            <a:endParaRPr lang="en-US"/>
          </a:p>
        </p:txBody>
      </p:sp>
    </p:spTree>
    <p:extLst>
      <p:ext uri="{BB962C8B-B14F-4D97-AF65-F5344CB8AC3E}">
        <p14:creationId xmlns:p14="http://schemas.microsoft.com/office/powerpoint/2010/main" val="40690918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7</a:t>
            </a:fld>
            <a:endParaRPr lang="en-US"/>
          </a:p>
        </p:txBody>
      </p:sp>
      <p:sp>
        <p:nvSpPr>
          <p:cNvPr id="3" name="TextBox 2"/>
          <p:cNvSpPr txBox="1"/>
          <p:nvPr/>
        </p:nvSpPr>
        <p:spPr>
          <a:xfrm>
            <a:off x="409303" y="426720"/>
            <a:ext cx="11295017" cy="6124754"/>
          </a:xfrm>
          <a:prstGeom prst="rect">
            <a:avLst/>
          </a:prstGeom>
          <a:noFill/>
        </p:spPr>
        <p:txBody>
          <a:bodyPr wrap="square" rtlCol="0">
            <a:spAutoFit/>
          </a:bodyPr>
          <a:lstStyle/>
          <a:p>
            <a:pPr algn="r"/>
            <a:r>
              <a:rPr lang="fa-IR" sz="2400" dirty="0">
                <a:cs typeface="B Compset" panose="00000400000000000000" pitchFamily="2" charset="-78"/>
              </a:rPr>
              <a:t>نکته‌ مهم این است که مفهوم امنیت در هنگام ادراک، دارای ابعاد ذهنی و عینی می‌باشد، به گونه‌ای که واقعیت‌های موجود در این زمینه، که معمولاً با اعداد و ارقامی راجع به میزان وقوع جرم و جنایت بیان می‌شوند، همیشه در تطابق کامل با میزان احساس امنیت ساکنین (امری ذهنی و روانی) نمی‌باشد.احساس امنیت به عنوان امری ذهنی تحت تأثیر عوامل مختلف اجتماعی و روانی است. بنابراین به نظر می‌رسد که وظیفه شهرسازی تنها محدود به ارتقاء استانداردهای کالبدی برای افزایش ایمنی و امنیت نیست، بلکه رسالت شهرسازی برای ارتقاء سطح آسایش روانی شهروندان ایجاب می‌کند تا این دانش با مداخله‌ مستقیم در فرآیند ادراک امنیت توسط ساکنین در جهت افزایش میزان احساس امنیت در آنها تلاش </a:t>
            </a:r>
            <a:r>
              <a:rPr lang="fa-IR" sz="2400" dirty="0" smtClean="0">
                <a:cs typeface="B Compset" panose="00000400000000000000" pitchFamily="2" charset="-78"/>
              </a:rPr>
              <a:t>نماید</a:t>
            </a:r>
          </a:p>
          <a:p>
            <a:pPr algn="r"/>
            <a:endParaRPr lang="fa-IR" sz="2400" dirty="0">
              <a:cs typeface="B Compset" panose="00000400000000000000" pitchFamily="2" charset="-78"/>
            </a:endParaRPr>
          </a:p>
          <a:p>
            <a:pPr algn="r"/>
            <a:r>
              <a:rPr lang="fa-IR" sz="2400" dirty="0">
                <a:cs typeface="B Compset" panose="00000400000000000000" pitchFamily="2" charset="-78"/>
              </a:rPr>
              <a:t>براساس تحقیقات انجام گرفته در حوزه‌ جامعه شناسی شهری، یکی از عوامل اساسی در ارتقاء احساس امنیت ساکنین در سکونت‌گاه‌های شهری، روابط همسایگی مطلوب در این سکونت‌گاه‌ها می‌باشد. مسأله‌ای که به نظر می‌رسد شهرسازی جدید بدان بی توجه بوده و به این ترتیب ممکن است به علت رعایت پاره‌ای از استانداردهای کالبدی در ساخت بافت‌های جدید (نسبت به مناطق قدیمی‌تر) میزان وقوع جرم و جنایت در آنها کمتر باشد، ولی میزان احساس امنیت (امری ذهنی) در مناطق قدیمی، به دلیل وجود روابط همسایگی بیشتر باشد</a:t>
            </a:r>
            <a:r>
              <a:rPr lang="fa-IR" sz="2400" dirty="0" smtClean="0">
                <a:cs typeface="B Compset" panose="00000400000000000000" pitchFamily="2" charset="-78"/>
              </a:rPr>
              <a:t>.</a:t>
            </a:r>
          </a:p>
          <a:p>
            <a:pPr algn="r"/>
            <a:endParaRPr lang="fa-IR" sz="2400" dirty="0">
              <a:cs typeface="B Compset" panose="00000400000000000000" pitchFamily="2" charset="-78"/>
            </a:endParaRPr>
          </a:p>
          <a:p>
            <a:pPr algn="r" rtl="1"/>
            <a:r>
              <a:rPr lang="fa-IR" sz="2000" dirty="0">
                <a:cs typeface="B Compset" panose="00000400000000000000" pitchFamily="2" charset="-78"/>
              </a:rPr>
              <a:t>به نظر می‌رسد اصول طراحی محیطی امن </a:t>
            </a:r>
            <a:r>
              <a:rPr lang="en-US" sz="2000" dirty="0" err="1" smtClean="0">
                <a:cs typeface="B Compset" panose="00000400000000000000" pitchFamily="2" charset="-78"/>
              </a:rPr>
              <a:t>cpted</a:t>
            </a:r>
            <a:r>
              <a:rPr lang="fa-IR" sz="2000" dirty="0" smtClean="0">
                <a:cs typeface="B Compset" panose="00000400000000000000" pitchFamily="2" charset="-78"/>
              </a:rPr>
              <a:t> تنها </a:t>
            </a:r>
            <a:r>
              <a:rPr lang="fa-IR" sz="2000" dirty="0">
                <a:cs typeface="B Compset" panose="00000400000000000000" pitchFamily="2" charset="-78"/>
              </a:rPr>
              <a:t>عامل تأثیرگذار بر احساس امنیت نیست، بلکه اجتماع‌پذیر نمودن محیط و افزایش حس تعلق ساکنین به محیط، عوامل دیگری هستند که با کمک به ارتقا سطح روابط همسایگی بر جنبه‌های روانی امنیت تأثیر بیشتری می‌گذارند. به این ترتیب بالا بودن حس تعلق به محیط مسکونی و همچنین میزان اجتماع پذیری محیط، در محلات مسکونی قدیمی سبب شده است تا میزان روابط همسایگی و به همین طریق احساس امنیت در این محلات بالاتر از محیط‌های مسکونی بافت جدید باشد.</a:t>
            </a:r>
          </a:p>
        </p:txBody>
      </p:sp>
    </p:spTree>
    <p:extLst>
      <p:ext uri="{BB962C8B-B14F-4D97-AF65-F5344CB8AC3E}">
        <p14:creationId xmlns:p14="http://schemas.microsoft.com/office/powerpoint/2010/main" val="1474156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8</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850" y="254001"/>
            <a:ext cx="10058400" cy="587683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212497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5A226A6-5950-4BAA-9163-E01250137846}" type="slidenum">
              <a:rPr lang="en-US" smtClean="0"/>
              <a:t>9</a:t>
            </a:fld>
            <a:endParaRPr lang="en-US"/>
          </a:p>
        </p:txBody>
      </p:sp>
      <p:sp>
        <p:nvSpPr>
          <p:cNvPr id="3" name="TextBox 2"/>
          <p:cNvSpPr txBox="1"/>
          <p:nvPr/>
        </p:nvSpPr>
        <p:spPr>
          <a:xfrm>
            <a:off x="235131" y="217714"/>
            <a:ext cx="11704320" cy="5632311"/>
          </a:xfrm>
          <a:prstGeom prst="rect">
            <a:avLst/>
          </a:prstGeom>
          <a:noFill/>
        </p:spPr>
        <p:txBody>
          <a:bodyPr wrap="square" rtlCol="0">
            <a:spAutoFit/>
          </a:bodyPr>
          <a:lstStyle/>
          <a:p>
            <a:pPr algn="r" rtl="1"/>
            <a:r>
              <a:rPr lang="fa-IR" sz="2400" dirty="0">
                <a:cs typeface="B Compset" panose="00000400000000000000" pitchFamily="2" charset="-78"/>
              </a:rPr>
              <a:t>تعریف امنیت</a:t>
            </a:r>
          </a:p>
          <a:p>
            <a:pPr algn="r" rtl="1"/>
            <a:endParaRPr lang="fa-IR" sz="2400" dirty="0">
              <a:cs typeface="B Compset" panose="00000400000000000000" pitchFamily="2" charset="-78"/>
            </a:endParaRPr>
          </a:p>
          <a:p>
            <a:pPr algn="r" rtl="1"/>
            <a:r>
              <a:rPr lang="fa-IR" sz="2400" dirty="0">
                <a:cs typeface="B Compset" panose="00000400000000000000" pitchFamily="2" charset="-78"/>
              </a:rPr>
              <a:t>واژه "امنیت "در کاربرد عام به معنای رهایی از مخاطرات مختلف است. فرهنگ آکسفورد این واژه را با عبارت زیر تعریف کرده است:"شرایطی که در آن یک موجود در معرض خطر نبوده یا از خطر محافظت می‌شود (کینگ و موری،1383ص787 ). تعاریف مندرج در فرهنگ لغات درباره مفهوم کلی امنیت، بر روی " احساس آزادی از ترس " یا " احساس ایمنی" که ناظر بر امنیت مادی و روانی است، تأکید </a:t>
            </a:r>
            <a:r>
              <a:rPr lang="fa-IR" sz="2400" dirty="0" smtClean="0">
                <a:cs typeface="B Compset" panose="00000400000000000000" pitchFamily="2" charset="-78"/>
              </a:rPr>
              <a:t>دارند</a:t>
            </a:r>
          </a:p>
          <a:p>
            <a:pPr algn="r" rtl="1"/>
            <a:endParaRPr lang="fa-IR" sz="2400" dirty="0">
              <a:cs typeface="B Compset" panose="00000400000000000000" pitchFamily="2" charset="-78"/>
            </a:endParaRPr>
          </a:p>
          <a:p>
            <a:pPr algn="r" rtl="1"/>
            <a:r>
              <a:rPr lang="fa-IR" sz="2400" dirty="0">
                <a:cs typeface="B Compset" panose="00000400000000000000" pitchFamily="2" charset="-78"/>
              </a:rPr>
              <a:t>امن بودن فضا خود دارای دو مولفه است:</a:t>
            </a:r>
          </a:p>
          <a:p>
            <a:pPr algn="r" rtl="1"/>
            <a:endParaRPr lang="fa-IR" sz="2400" dirty="0">
              <a:cs typeface="B Compset" panose="00000400000000000000" pitchFamily="2" charset="-78"/>
            </a:endParaRPr>
          </a:p>
          <a:p>
            <a:pPr algn="r" rtl="1"/>
            <a:r>
              <a:rPr lang="fa-IR" sz="2400" dirty="0">
                <a:cs typeface="B Compset" panose="00000400000000000000" pitchFamily="2" charset="-78"/>
              </a:rPr>
              <a:t>الف. ایمنی</a:t>
            </a:r>
          </a:p>
          <a:p>
            <a:pPr algn="r" rtl="1"/>
            <a:endParaRPr lang="fa-IR" sz="2400" dirty="0">
              <a:cs typeface="B Compset" panose="00000400000000000000" pitchFamily="2" charset="-78"/>
            </a:endParaRPr>
          </a:p>
          <a:p>
            <a:pPr algn="r" rtl="1"/>
            <a:r>
              <a:rPr lang="fa-IR" sz="2400" dirty="0">
                <a:cs typeface="B Compset" panose="00000400000000000000" pitchFamily="2" charset="-78"/>
              </a:rPr>
              <a:t>ب. امنیت</a:t>
            </a:r>
          </a:p>
          <a:p>
            <a:pPr algn="r" rtl="1"/>
            <a:endParaRPr lang="fa-IR" sz="2400" dirty="0">
              <a:cs typeface="B Compset" panose="00000400000000000000" pitchFamily="2" charset="-78"/>
            </a:endParaRPr>
          </a:p>
          <a:p>
            <a:pPr algn="r" rtl="1"/>
            <a:r>
              <a:rPr lang="fa-IR" sz="2400" dirty="0">
                <a:cs typeface="B Compset" panose="00000400000000000000" pitchFamily="2" charset="-78"/>
              </a:rPr>
              <a:t>در مولفه ایمنی، اشاره به موارد و عوامل محیطی است که در صورت عدم تأمین شرایط مطلوب وقوع حوادث اجتناب ناپذیر است و خطرات به صورت بالقوه و بالفعل جان و مال حاضران، عابران و ناظران را تهدید خواهد </a:t>
            </a:r>
            <a:r>
              <a:rPr lang="fa-IR" sz="2400" dirty="0" smtClean="0">
                <a:cs typeface="B Compset" panose="00000400000000000000" pitchFamily="2" charset="-78"/>
              </a:rPr>
              <a:t>نمود</a:t>
            </a:r>
            <a:endParaRPr lang="en-US" sz="2400" dirty="0">
              <a:cs typeface="B Compset" panose="00000400000000000000" pitchFamily="2" charset="-78"/>
            </a:endParaRPr>
          </a:p>
        </p:txBody>
      </p:sp>
    </p:spTree>
    <p:extLst>
      <p:ext uri="{BB962C8B-B14F-4D97-AF65-F5344CB8AC3E}">
        <p14:creationId xmlns:p14="http://schemas.microsoft.com/office/powerpoint/2010/main" val="17537006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TotalTime>
  <Words>3139</Words>
  <Application>Microsoft Office PowerPoint</Application>
  <PresentationFormat>Widescreen</PresentationFormat>
  <Paragraphs>149</Paragraphs>
  <Slides>28</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28</vt:i4>
      </vt:variant>
    </vt:vector>
  </HeadingPairs>
  <TitlesOfParts>
    <vt:vector size="42" baseType="lpstr">
      <vt:lpstr>Arial</vt:lpstr>
      <vt:lpstr>B Badr</vt:lpstr>
      <vt:lpstr>B Compset</vt:lpstr>
      <vt:lpstr>B Elham</vt:lpstr>
      <vt:lpstr>B Homa</vt:lpstr>
      <vt:lpstr>B Jadid</vt:lpstr>
      <vt:lpstr>B Koodak</vt:lpstr>
      <vt:lpstr>B Koodak Outline</vt:lpstr>
      <vt:lpstr>B Kourosh</vt:lpstr>
      <vt:lpstr>B Mitra</vt:lpstr>
      <vt:lpstr>Calibri</vt:lpstr>
      <vt:lpstr>Calibri Light</vt:lpstr>
      <vt:lpstr>Nassim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شهر آرمانی</dc:title>
  <dc:creator>Windows User</dc:creator>
  <cp:keywords>جزوه</cp:keywords>
  <cp:lastModifiedBy>Roya</cp:lastModifiedBy>
  <cp:revision>51</cp:revision>
  <dcterms:created xsi:type="dcterms:W3CDTF">2018-05-06T19:11:24Z</dcterms:created>
  <dcterms:modified xsi:type="dcterms:W3CDTF">2018-06-02T11:45:33Z</dcterms:modified>
  <cp:category>شهرسازی</cp:category>
</cp:coreProperties>
</file>